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4"/>
  </p:notesMasterIdLst>
  <p:sldIdLst>
    <p:sldId id="256" r:id="rId2"/>
    <p:sldId id="257" r:id="rId3"/>
    <p:sldId id="282" r:id="rId4"/>
    <p:sldId id="258" r:id="rId5"/>
    <p:sldId id="259" r:id="rId6"/>
    <p:sldId id="277" r:id="rId7"/>
    <p:sldId id="281" r:id="rId8"/>
    <p:sldId id="290" r:id="rId9"/>
    <p:sldId id="284" r:id="rId10"/>
    <p:sldId id="285" r:id="rId11"/>
    <p:sldId id="261" r:id="rId12"/>
    <p:sldId id="260" r:id="rId13"/>
    <p:sldId id="262" r:id="rId14"/>
    <p:sldId id="263" r:id="rId15"/>
    <p:sldId id="267" r:id="rId16"/>
    <p:sldId id="268" r:id="rId17"/>
    <p:sldId id="269" r:id="rId18"/>
    <p:sldId id="270" r:id="rId19"/>
    <p:sldId id="271" r:id="rId20"/>
    <p:sldId id="272" r:id="rId21"/>
    <p:sldId id="273" r:id="rId22"/>
    <p:sldId id="274" r:id="rId23"/>
    <p:sldId id="275" r:id="rId24"/>
    <p:sldId id="276" r:id="rId25"/>
    <p:sldId id="283" r:id="rId26"/>
    <p:sldId id="278" r:id="rId27"/>
    <p:sldId id="279" r:id="rId28"/>
    <p:sldId id="280" r:id="rId29"/>
    <p:sldId id="286" r:id="rId30"/>
    <p:sldId id="287" r:id="rId31"/>
    <p:sldId id="288" r:id="rId32"/>
    <p:sldId id="289" r:id="rId33"/>
  </p:sldIdLst>
  <p:sldSz cx="18288000" cy="10287000"/>
  <p:notesSz cx="6858000" cy="9144000"/>
  <p:embeddedFontLst>
    <p:embeddedFont>
      <p:font typeface="Arimo" panose="020B0604020202020204" charset="0"/>
      <p:regular r:id="rId35"/>
    </p:embeddedFont>
    <p:embeddedFont>
      <p:font typeface="Arimo Bold" panose="020B0604020202020204"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D9D9"/>
    <a:srgbClr val="C5D9DD"/>
    <a:srgbClr val="BFDB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61" autoAdjust="0"/>
    <p:restoredTop sz="88784" autoAdjust="0"/>
  </p:normalViewPr>
  <p:slideViewPr>
    <p:cSldViewPr>
      <p:cViewPr varScale="1">
        <p:scale>
          <a:sx n="44" d="100"/>
          <a:sy n="44" d="100"/>
        </p:scale>
        <p:origin x="736"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400" dirty="0"/>
              <a:t>Living Arrangements of Men (outer circle) versus Women (inner circle)</a:t>
            </a:r>
          </a:p>
        </c:rich>
      </c:tx>
      <c:layout>
        <c:manualLayout>
          <c:xMode val="edge"/>
          <c:yMode val="edge"/>
          <c:x val="0.13475020785445299"/>
          <c:y val="2.7276774578168822E-2"/>
        </c:manualLayout>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doughnutChart>
        <c:varyColors val="1"/>
        <c:ser>
          <c:idx val="0"/>
          <c:order val="0"/>
          <c:tx>
            <c:strRef>
              <c:f>'[Chart in Microsoft PowerPoint]Sheet1'!$B$1</c:f>
              <c:strCache>
                <c:ptCount val="1"/>
                <c:pt idx="0">
                  <c:v>Men</c:v>
                </c:pt>
              </c:strCache>
            </c:strRef>
          </c:tx>
          <c:dPt>
            <c:idx val="0"/>
            <c:bubble3D val="0"/>
            <c:spPr>
              <a:solidFill>
                <a:schemeClr val="accent1">
                  <a:shade val="80000"/>
                  <a:satMod val="15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extLst>
              <c:ext xmlns:c16="http://schemas.microsoft.com/office/drawing/2014/chart" uri="{C3380CC4-5D6E-409C-BE32-E72D297353CC}">
                <c16:uniqueId val="{00000001-02D4-4290-A140-F3C7D39C4AF3}"/>
              </c:ext>
            </c:extLst>
          </c:dPt>
          <c:dPt>
            <c:idx val="1"/>
            <c:bubble3D val="0"/>
            <c:spPr>
              <a:solidFill>
                <a:schemeClr val="accent3">
                  <a:shade val="80000"/>
                  <a:satMod val="15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extLst>
              <c:ext xmlns:c16="http://schemas.microsoft.com/office/drawing/2014/chart" uri="{C3380CC4-5D6E-409C-BE32-E72D297353CC}">
                <c16:uniqueId val="{00000003-02D4-4290-A140-F3C7D39C4AF3}"/>
              </c:ext>
            </c:extLst>
          </c:dPt>
          <c:dPt>
            <c:idx val="2"/>
            <c:bubble3D val="0"/>
            <c:spPr>
              <a:solidFill>
                <a:schemeClr val="accent5">
                  <a:shade val="80000"/>
                  <a:satMod val="15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extLst>
              <c:ext xmlns:c16="http://schemas.microsoft.com/office/drawing/2014/chart" uri="{C3380CC4-5D6E-409C-BE32-E72D297353CC}">
                <c16:uniqueId val="{00000005-02D4-4290-A140-F3C7D39C4AF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'[Chart in Microsoft PowerPoint]Sheet1'!$A$2:$A$4</c:f>
              <c:strCache>
                <c:ptCount val="3"/>
                <c:pt idx="0">
                  <c:v>Living with spouse or partner</c:v>
                </c:pt>
                <c:pt idx="1">
                  <c:v>Living alone</c:v>
                </c:pt>
                <c:pt idx="2">
                  <c:v>Other</c:v>
                </c:pt>
              </c:strCache>
            </c:strRef>
          </c:cat>
          <c:val>
            <c:numRef>
              <c:f>'[Chart in Microsoft PowerPoint]Sheet1'!$B$2:$B$4</c:f>
              <c:numCache>
                <c:formatCode>0%</c:formatCode>
                <c:ptCount val="3"/>
                <c:pt idx="0">
                  <c:v>0.73</c:v>
                </c:pt>
                <c:pt idx="1">
                  <c:v>0.2</c:v>
                </c:pt>
                <c:pt idx="2">
                  <c:v>7.0000000000000007E-2</c:v>
                </c:pt>
              </c:numCache>
            </c:numRef>
          </c:val>
          <c:extLst>
            <c:ext xmlns:c16="http://schemas.microsoft.com/office/drawing/2014/chart" uri="{C3380CC4-5D6E-409C-BE32-E72D297353CC}">
              <c16:uniqueId val="{00000006-02D4-4290-A140-F3C7D39C4AF3}"/>
            </c:ext>
          </c:extLst>
        </c:ser>
        <c:ser>
          <c:idx val="1"/>
          <c:order val="1"/>
          <c:tx>
            <c:strRef>
              <c:f>'[Chart in Microsoft PowerPoint]Sheet1'!$C$1</c:f>
              <c:strCache>
                <c:ptCount val="1"/>
                <c:pt idx="0">
                  <c:v>Women</c:v>
                </c:pt>
              </c:strCache>
            </c:strRef>
          </c:tx>
          <c:dPt>
            <c:idx val="0"/>
            <c:bubble3D val="0"/>
            <c:spPr>
              <a:solidFill>
                <a:schemeClr val="accent1">
                  <a:shade val="80000"/>
                  <a:satMod val="15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extLst>
              <c:ext xmlns:c16="http://schemas.microsoft.com/office/drawing/2014/chart" uri="{C3380CC4-5D6E-409C-BE32-E72D297353CC}">
                <c16:uniqueId val="{00000008-02D4-4290-A140-F3C7D39C4AF3}"/>
              </c:ext>
            </c:extLst>
          </c:dPt>
          <c:dPt>
            <c:idx val="1"/>
            <c:bubble3D val="0"/>
            <c:spPr>
              <a:solidFill>
                <a:schemeClr val="accent3">
                  <a:shade val="80000"/>
                  <a:satMod val="15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extLst>
              <c:ext xmlns:c16="http://schemas.microsoft.com/office/drawing/2014/chart" uri="{C3380CC4-5D6E-409C-BE32-E72D297353CC}">
                <c16:uniqueId val="{0000000A-02D4-4290-A140-F3C7D39C4AF3}"/>
              </c:ext>
            </c:extLst>
          </c:dPt>
          <c:dPt>
            <c:idx val="2"/>
            <c:bubble3D val="0"/>
            <c:spPr>
              <a:solidFill>
                <a:schemeClr val="accent5">
                  <a:shade val="80000"/>
                  <a:satMod val="15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extLst>
              <c:ext xmlns:c16="http://schemas.microsoft.com/office/drawing/2014/chart" uri="{C3380CC4-5D6E-409C-BE32-E72D297353CC}">
                <c16:uniqueId val="{0000000C-02D4-4290-A140-F3C7D39C4AF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'[Chart in Microsoft PowerPoint]Sheet1'!$A$2:$A$4</c:f>
              <c:strCache>
                <c:ptCount val="3"/>
                <c:pt idx="0">
                  <c:v>Living with spouse or partner</c:v>
                </c:pt>
                <c:pt idx="1">
                  <c:v>Living alone</c:v>
                </c:pt>
                <c:pt idx="2">
                  <c:v>Other</c:v>
                </c:pt>
              </c:strCache>
            </c:strRef>
          </c:cat>
          <c:val>
            <c:numRef>
              <c:f>'[Chart in Microsoft PowerPoint]Sheet1'!$C$2:$C$4</c:f>
              <c:numCache>
                <c:formatCode>0%</c:formatCode>
                <c:ptCount val="3"/>
                <c:pt idx="0">
                  <c:v>0.5</c:v>
                </c:pt>
                <c:pt idx="1">
                  <c:v>0.33</c:v>
                </c:pt>
                <c:pt idx="2">
                  <c:v>0.17</c:v>
                </c:pt>
              </c:numCache>
            </c:numRef>
          </c:val>
          <c:extLst>
            <c:ext xmlns:c16="http://schemas.microsoft.com/office/drawing/2014/chart" uri="{C3380CC4-5D6E-409C-BE32-E72D297353CC}">
              <c16:uniqueId val="{0000000D-02D4-4290-A140-F3C7D39C4AF3}"/>
            </c:ext>
          </c:extLst>
        </c:ser>
        <c:dLbls>
          <c:showLegendKey val="0"/>
          <c:showVal val="0"/>
          <c:showCatName val="0"/>
          <c:showSerName val="0"/>
          <c:showPercent val="1"/>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400" dirty="0"/>
              <a:t>Racial/Ethnic Diversity</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pieChart>
        <c:varyColors val="1"/>
        <c:ser>
          <c:idx val="0"/>
          <c:order val="0"/>
          <c:tx>
            <c:strRef>
              <c:f>Sheet1!$B$1</c:f>
              <c:strCache>
                <c:ptCount val="1"/>
                <c:pt idx="0">
                  <c:v>Column1</c:v>
                </c:pt>
              </c:strCache>
            </c:strRef>
          </c:tx>
          <c:dPt>
            <c:idx val="0"/>
            <c:bubble3D val="0"/>
            <c:spPr>
              <a:solidFill>
                <a:schemeClr val="accent1">
                  <a:shade val="80000"/>
                  <a:satMod val="15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extLst>
              <c:ext xmlns:c16="http://schemas.microsoft.com/office/drawing/2014/chart" uri="{C3380CC4-5D6E-409C-BE32-E72D297353CC}">
                <c16:uniqueId val="{00000001-1864-4BD3-B546-A2E16235B771}"/>
              </c:ext>
            </c:extLst>
          </c:dPt>
          <c:dPt>
            <c:idx val="1"/>
            <c:bubble3D val="0"/>
            <c:spPr>
              <a:solidFill>
                <a:schemeClr val="accent2">
                  <a:shade val="80000"/>
                  <a:satMod val="15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extLst>
              <c:ext xmlns:c16="http://schemas.microsoft.com/office/drawing/2014/chart" uri="{C3380CC4-5D6E-409C-BE32-E72D297353CC}">
                <c16:uniqueId val="{00000003-1864-4BD3-B546-A2E16235B771}"/>
              </c:ext>
            </c:extLst>
          </c:dPt>
          <c:dPt>
            <c:idx val="2"/>
            <c:bubble3D val="0"/>
            <c:spPr>
              <a:solidFill>
                <a:schemeClr val="accent3">
                  <a:shade val="80000"/>
                  <a:satMod val="15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extLst>
              <c:ext xmlns:c16="http://schemas.microsoft.com/office/drawing/2014/chart" uri="{C3380CC4-5D6E-409C-BE32-E72D297353CC}">
                <c16:uniqueId val="{00000005-1864-4BD3-B546-A2E16235B771}"/>
              </c:ext>
            </c:extLst>
          </c:dPt>
          <c:dPt>
            <c:idx val="3"/>
            <c:bubble3D val="0"/>
            <c:spPr>
              <a:solidFill>
                <a:schemeClr val="accent4">
                  <a:shade val="80000"/>
                  <a:satMod val="15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extLst>
              <c:ext xmlns:c16="http://schemas.microsoft.com/office/drawing/2014/chart" uri="{C3380CC4-5D6E-409C-BE32-E72D297353CC}">
                <c16:uniqueId val="{00000007-1864-4BD3-B546-A2E16235B771}"/>
              </c:ext>
            </c:extLst>
          </c:dPt>
          <c:dPt>
            <c:idx val="4"/>
            <c:bubble3D val="0"/>
            <c:spPr>
              <a:solidFill>
                <a:schemeClr val="accent5">
                  <a:shade val="80000"/>
                  <a:satMod val="15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extLst>
              <c:ext xmlns:c16="http://schemas.microsoft.com/office/drawing/2014/chart" uri="{C3380CC4-5D6E-409C-BE32-E72D297353CC}">
                <c16:uniqueId val="{00000009-1864-4BD3-B546-A2E16235B771}"/>
              </c:ext>
            </c:extLst>
          </c:dPt>
          <c:dPt>
            <c:idx val="5"/>
            <c:bubble3D val="0"/>
            <c:spPr>
              <a:solidFill>
                <a:schemeClr val="accent6">
                  <a:shade val="80000"/>
                  <a:satMod val="15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extLst>
              <c:ext xmlns:c16="http://schemas.microsoft.com/office/drawing/2014/chart" uri="{C3380CC4-5D6E-409C-BE32-E72D297353CC}">
                <c16:uniqueId val="{0000000B-1864-4BD3-B546-A2E16235B771}"/>
              </c:ext>
            </c:extLst>
          </c:dPt>
          <c:dPt>
            <c:idx val="6"/>
            <c:bubble3D val="0"/>
            <c:spPr>
              <a:solidFill>
                <a:schemeClr val="accent1">
                  <a:lumMod val="60000"/>
                  <a:shade val="80000"/>
                  <a:satMod val="15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extLst>
              <c:ext xmlns:c16="http://schemas.microsoft.com/office/drawing/2014/chart" uri="{C3380CC4-5D6E-409C-BE32-E72D297353CC}">
                <c16:uniqueId val="{0000000D-1864-4BD3-B546-A2E16235B77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Sheet1!$A$2:$A$8</c:f>
              <c:strCache>
                <c:ptCount val="7"/>
                <c:pt idx="0">
                  <c:v>NH White</c:v>
                </c:pt>
                <c:pt idx="1">
                  <c:v>NH Black</c:v>
                </c:pt>
                <c:pt idx="2">
                  <c:v>NH Asian</c:v>
                </c:pt>
                <c:pt idx="3">
                  <c:v>Hispanic</c:v>
                </c:pt>
                <c:pt idx="4">
                  <c:v>NH NA &amp; AN</c:v>
                </c:pt>
                <c:pt idx="5">
                  <c:v>NH NH/PI</c:v>
                </c:pt>
                <c:pt idx="6">
                  <c:v>Two or &gt;</c:v>
                </c:pt>
              </c:strCache>
            </c:strRef>
          </c:cat>
          <c:val>
            <c:numRef>
              <c:f>Sheet1!$B$2:$B$8</c:f>
              <c:numCache>
                <c:formatCode>0%</c:formatCode>
                <c:ptCount val="7"/>
                <c:pt idx="0">
                  <c:v>0.76</c:v>
                </c:pt>
                <c:pt idx="1">
                  <c:v>0.09</c:v>
                </c:pt>
                <c:pt idx="2">
                  <c:v>0.05</c:v>
                </c:pt>
                <c:pt idx="3">
                  <c:v>0.09</c:v>
                </c:pt>
                <c:pt idx="4" formatCode="0.00%">
                  <c:v>6.0000000000000001E-3</c:v>
                </c:pt>
                <c:pt idx="5" formatCode="0.00%">
                  <c:v>1E-3</c:v>
                </c:pt>
                <c:pt idx="6" formatCode="0.00%">
                  <c:v>8.0000000000000002E-3</c:v>
                </c:pt>
              </c:numCache>
            </c:numRef>
          </c:val>
          <c:extLst>
            <c:ext xmlns:c16="http://schemas.microsoft.com/office/drawing/2014/chart" uri="{C3380CC4-5D6E-409C-BE32-E72D297353CC}">
              <c16:uniqueId val="{0000000E-1864-4BD3-B546-A2E16235B77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Column1</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7BF0-4A15-9300-C02654C3A49C}"/>
              </c:ext>
            </c:extLst>
          </c:dPt>
          <c:dPt>
            <c:idx val="1"/>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3-7BF0-4A15-9300-C02654C3A49C}"/>
              </c:ext>
            </c:extLst>
          </c:dPt>
          <c:dPt>
            <c:idx val="2"/>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5-7BF0-4A15-9300-C02654C3A49C}"/>
              </c:ext>
            </c:extLst>
          </c:dPt>
          <c:dPt>
            <c:idx val="3"/>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7BF0-4A15-9300-C02654C3A49C}"/>
              </c:ext>
            </c:extLst>
          </c:dPt>
          <c:dPt>
            <c:idx val="4"/>
            <c:bubble3D val="0"/>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9-7BF0-4A15-9300-C02654C3A49C}"/>
              </c:ext>
            </c:extLst>
          </c:dPt>
          <c:dPt>
            <c:idx val="5"/>
            <c:bubble3D val="0"/>
            <c:spPr>
              <a:solidFill>
                <a:schemeClr val="accent5">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B-7BF0-4A15-9300-C02654C3A49C}"/>
              </c:ext>
            </c:extLst>
          </c:dPt>
          <c:dPt>
            <c:idx val="6"/>
            <c:bubble3D val="0"/>
            <c:spPr>
              <a:solidFill>
                <a:schemeClr val="accent1">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7BF0-4A15-9300-C02654C3A49C}"/>
              </c:ext>
            </c:extLst>
          </c:dPt>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Sheet1!$A$2:$A$8</c:f>
              <c:strCache>
                <c:ptCount val="7"/>
                <c:pt idx="0">
                  <c:v>Filipino</c:v>
                </c:pt>
                <c:pt idx="1">
                  <c:v>Asian Indian</c:v>
                </c:pt>
                <c:pt idx="2">
                  <c:v>Chinese</c:v>
                </c:pt>
                <c:pt idx="3">
                  <c:v>Vietnamese</c:v>
                </c:pt>
                <c:pt idx="4">
                  <c:v>Korean</c:v>
                </c:pt>
                <c:pt idx="5">
                  <c:v>Japanese</c:v>
                </c:pt>
                <c:pt idx="6">
                  <c:v>Other</c:v>
                </c:pt>
              </c:strCache>
            </c:strRef>
          </c:cat>
          <c:val>
            <c:numRef>
              <c:f>Sheet1!$B$2:$B$8</c:f>
              <c:numCache>
                <c:formatCode>General</c:formatCode>
                <c:ptCount val="7"/>
                <c:pt idx="0">
                  <c:v>18.3</c:v>
                </c:pt>
                <c:pt idx="1">
                  <c:v>20</c:v>
                </c:pt>
                <c:pt idx="2">
                  <c:v>21.7</c:v>
                </c:pt>
                <c:pt idx="3">
                  <c:v>9.6</c:v>
                </c:pt>
                <c:pt idx="4">
                  <c:v>8.3000000000000007</c:v>
                </c:pt>
                <c:pt idx="5">
                  <c:v>6.7</c:v>
                </c:pt>
                <c:pt idx="6">
                  <c:v>15.4</c:v>
                </c:pt>
              </c:numCache>
            </c:numRef>
          </c:val>
          <c:extLst>
            <c:ext xmlns:c16="http://schemas.microsoft.com/office/drawing/2014/chart" uri="{C3380CC4-5D6E-409C-BE32-E72D297353CC}">
              <c16:uniqueId val="{00000000-EC56-4F70-9FF7-311BC081EB14}"/>
            </c:ext>
          </c:extLst>
        </c:ser>
        <c:dLbls>
          <c:showLegendKey val="0"/>
          <c:showVal val="0"/>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3200" b="1" i="0" u="none" strike="noStrike" kern="1200" baseline="0">
              <a:solidFill>
                <a:schemeClr val="dk1">
                  <a:lumMod val="75000"/>
                  <a:lumOff val="25000"/>
                </a:schemeClr>
              </a:solidFill>
              <a:latin typeface="Arimo" panose="020B0604020202020204" charset="0"/>
              <a:ea typeface="Arimo" panose="020B0604020202020204" charset="0"/>
              <a:cs typeface="Arimo" panose="020B0604020202020204" charset="0"/>
            </a:defRPr>
          </a:pPr>
          <a:endParaRPr lang="en-US"/>
        </a:p>
      </c:txPr>
    </c:title>
    <c:autoTitleDeleted val="0"/>
    <c:plotArea>
      <c:layout/>
      <c:barChart>
        <c:barDir val="col"/>
        <c:grouping val="clustered"/>
        <c:varyColors val="0"/>
        <c:ser>
          <c:idx val="0"/>
          <c:order val="0"/>
          <c:tx>
            <c:strRef>
              <c:f>Sheet1!$B$1</c:f>
              <c:strCache>
                <c:ptCount val="1"/>
                <c:pt idx="0">
                  <c:v>Number of Asian American older adults (millions)</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Sheet1!$A$2:$A$3</c:f>
              <c:numCache>
                <c:formatCode>General</c:formatCode>
                <c:ptCount val="2"/>
                <c:pt idx="0">
                  <c:v>2017</c:v>
                </c:pt>
                <c:pt idx="1">
                  <c:v>2060</c:v>
                </c:pt>
              </c:numCache>
            </c:numRef>
          </c:cat>
          <c:val>
            <c:numRef>
              <c:f>Sheet1!$B$2:$B$3</c:f>
              <c:numCache>
                <c:formatCode>General</c:formatCode>
                <c:ptCount val="2"/>
                <c:pt idx="0">
                  <c:v>2.2000000000000002</c:v>
                </c:pt>
                <c:pt idx="1">
                  <c:v>7.8</c:v>
                </c:pt>
              </c:numCache>
            </c:numRef>
          </c:val>
          <c:extLst>
            <c:ext xmlns:c16="http://schemas.microsoft.com/office/drawing/2014/chart" uri="{C3380CC4-5D6E-409C-BE32-E72D297353CC}">
              <c16:uniqueId val="{00000000-5E6F-48DA-BDC3-547E9BD936E9}"/>
            </c:ext>
          </c:extLst>
        </c:ser>
        <c:dLbls>
          <c:dLblPos val="inEnd"/>
          <c:showLegendKey val="0"/>
          <c:showVal val="1"/>
          <c:showCatName val="0"/>
          <c:showSerName val="0"/>
          <c:showPercent val="0"/>
          <c:showBubbleSize val="0"/>
        </c:dLbls>
        <c:gapWidth val="65"/>
        <c:axId val="1743526128"/>
        <c:axId val="1141977231"/>
      </c:barChart>
      <c:catAx>
        <c:axId val="174352612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141977231"/>
        <c:crosses val="autoZero"/>
        <c:auto val="1"/>
        <c:lblAlgn val="ctr"/>
        <c:lblOffset val="100"/>
        <c:noMultiLvlLbl val="0"/>
      </c:catAx>
      <c:valAx>
        <c:axId val="1141977231"/>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1743526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17ECAD-014D-4BA9-AB1B-F84AB9701DC0}"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6B82058C-E7FF-4D18-84AC-419D83D3526F}">
      <dgm:prSet/>
      <dgm:spPr/>
      <dgm:t>
        <a:bodyPr/>
        <a:lstStyle/>
        <a:p>
          <a:r>
            <a:rPr lang="en-US"/>
            <a:t>People who fall under the category of ‘Asian American’ trace their ancestry to many different countries of origin in Asia. </a:t>
          </a:r>
        </a:p>
      </dgm:t>
    </dgm:pt>
    <dgm:pt modelId="{6BB49BF6-8A5D-4719-BB4D-8CD847DCC1C8}" type="parTrans" cxnId="{1A67E67D-865A-4520-BFDD-DB946EA2DB7D}">
      <dgm:prSet/>
      <dgm:spPr/>
      <dgm:t>
        <a:bodyPr/>
        <a:lstStyle/>
        <a:p>
          <a:endParaRPr lang="en-US"/>
        </a:p>
      </dgm:t>
    </dgm:pt>
    <dgm:pt modelId="{CA579F70-E100-4DC8-9367-C59117F526A3}" type="sibTrans" cxnId="{1A67E67D-865A-4520-BFDD-DB946EA2DB7D}">
      <dgm:prSet/>
      <dgm:spPr/>
      <dgm:t>
        <a:bodyPr/>
        <a:lstStyle/>
        <a:p>
          <a:endParaRPr lang="en-US"/>
        </a:p>
      </dgm:t>
    </dgm:pt>
    <dgm:pt modelId="{6BC6E6D0-4252-4ECF-BD9B-47AC82587BFA}">
      <dgm:prSet/>
      <dgm:spPr/>
      <dgm:t>
        <a:bodyPr/>
        <a:lstStyle/>
        <a:p>
          <a:r>
            <a:rPr lang="en-US"/>
            <a:t>In 1968, the term ‘Asian American’ was used for the first time to signify a political alliance of Americans across different Asian ethnic groups.</a:t>
          </a:r>
        </a:p>
      </dgm:t>
    </dgm:pt>
    <dgm:pt modelId="{8BCB1E03-C2F5-4722-97A7-0B2D3E97B247}" type="parTrans" cxnId="{3C3F4100-850D-4AFF-88B8-8B6FF9B1B2F0}">
      <dgm:prSet/>
      <dgm:spPr/>
      <dgm:t>
        <a:bodyPr/>
        <a:lstStyle/>
        <a:p>
          <a:endParaRPr lang="en-US"/>
        </a:p>
      </dgm:t>
    </dgm:pt>
    <dgm:pt modelId="{D3BF88E2-F51E-4447-A221-FBFBBDE5C0D3}" type="sibTrans" cxnId="{3C3F4100-850D-4AFF-88B8-8B6FF9B1B2F0}">
      <dgm:prSet/>
      <dgm:spPr/>
      <dgm:t>
        <a:bodyPr/>
        <a:lstStyle/>
        <a:p>
          <a:endParaRPr lang="en-US"/>
        </a:p>
      </dgm:t>
    </dgm:pt>
    <dgm:pt modelId="{DB244140-2879-4331-A9E3-13DA7D2B6D4B}">
      <dgm:prSet/>
      <dgm:spPr/>
      <dgm:t>
        <a:bodyPr/>
        <a:lstStyle/>
        <a:p>
          <a:r>
            <a:rPr lang="en-US" dirty="0"/>
            <a:t>The creation of this political alliance was inspired by the Black Power movement and in reaction to a long history of discrimination against people of Asian origin in the US.</a:t>
          </a:r>
        </a:p>
      </dgm:t>
    </dgm:pt>
    <dgm:pt modelId="{E4A8BCBE-34C1-41FA-BDAE-B2D894F72AA7}" type="parTrans" cxnId="{B0A3AD25-BB25-43CB-BA93-B22FDEC2D9AB}">
      <dgm:prSet/>
      <dgm:spPr/>
      <dgm:t>
        <a:bodyPr/>
        <a:lstStyle/>
        <a:p>
          <a:endParaRPr lang="en-US"/>
        </a:p>
      </dgm:t>
    </dgm:pt>
    <dgm:pt modelId="{61F3D7AB-0F2B-42AD-819E-3ABD447D968D}" type="sibTrans" cxnId="{B0A3AD25-BB25-43CB-BA93-B22FDEC2D9AB}">
      <dgm:prSet/>
      <dgm:spPr/>
      <dgm:t>
        <a:bodyPr/>
        <a:lstStyle/>
        <a:p>
          <a:endParaRPr lang="en-US"/>
        </a:p>
      </dgm:t>
    </dgm:pt>
    <dgm:pt modelId="{DBA555D2-7E22-46E3-B999-C2D5D1AE0F37}">
      <dgm:prSet/>
      <dgm:spPr/>
      <dgm:t>
        <a:bodyPr/>
        <a:lstStyle/>
        <a:p>
          <a:r>
            <a:rPr lang="en-US"/>
            <a:t>From here on, the umbrella term ‘Asian American’ caught on and was adopted by the federal government, the media, academia, and other entities.</a:t>
          </a:r>
        </a:p>
      </dgm:t>
    </dgm:pt>
    <dgm:pt modelId="{B20C051C-CDB0-4DD3-80CE-5883D8B18707}" type="parTrans" cxnId="{A5698737-87D6-4518-AF97-4FEE24165DCA}">
      <dgm:prSet/>
      <dgm:spPr/>
      <dgm:t>
        <a:bodyPr/>
        <a:lstStyle/>
        <a:p>
          <a:endParaRPr lang="en-US"/>
        </a:p>
      </dgm:t>
    </dgm:pt>
    <dgm:pt modelId="{C52D2A02-23C1-4C88-864B-59F578669384}" type="sibTrans" cxnId="{A5698737-87D6-4518-AF97-4FEE24165DCA}">
      <dgm:prSet/>
      <dgm:spPr/>
      <dgm:t>
        <a:bodyPr/>
        <a:lstStyle/>
        <a:p>
          <a:endParaRPr lang="en-US"/>
        </a:p>
      </dgm:t>
    </dgm:pt>
    <dgm:pt modelId="{840B0BCD-1A6E-4D05-91C7-606E0AB530E0}">
      <dgm:prSet/>
      <dgm:spPr/>
      <dgm:t>
        <a:bodyPr/>
        <a:lstStyle/>
        <a:p>
          <a:r>
            <a:rPr lang="en-US"/>
            <a:t>The term was also considered a respectful alternative to less respectful terms such as ‘Orientals’.</a:t>
          </a:r>
        </a:p>
      </dgm:t>
    </dgm:pt>
    <dgm:pt modelId="{DBF0DEC4-D065-45F6-9675-228B6AB05D81}" type="parTrans" cxnId="{A79BAB26-BF0B-4BCC-9E10-75FA1B187E51}">
      <dgm:prSet/>
      <dgm:spPr/>
      <dgm:t>
        <a:bodyPr/>
        <a:lstStyle/>
        <a:p>
          <a:endParaRPr lang="en-US"/>
        </a:p>
      </dgm:t>
    </dgm:pt>
    <dgm:pt modelId="{23CB6042-5973-401D-B0FC-5F8189B310CB}" type="sibTrans" cxnId="{A79BAB26-BF0B-4BCC-9E10-75FA1B187E51}">
      <dgm:prSet/>
      <dgm:spPr/>
      <dgm:t>
        <a:bodyPr/>
        <a:lstStyle/>
        <a:p>
          <a:endParaRPr lang="en-US"/>
        </a:p>
      </dgm:t>
    </dgm:pt>
    <dgm:pt modelId="{313B0D9B-ADCB-4FE2-868C-73603D2F16F0}">
      <dgm:prSet/>
      <dgm:spPr/>
      <dgm:t>
        <a:bodyPr/>
        <a:lstStyle/>
        <a:p>
          <a:r>
            <a:rPr lang="en-US"/>
            <a:t>While politically useful and respectful, some people worry that the category of Asian Americans is very broad and can erase the distinct cultural realities of many different subgroups.</a:t>
          </a:r>
        </a:p>
      </dgm:t>
    </dgm:pt>
    <dgm:pt modelId="{877D987C-3F9F-4B1B-B093-C0FDAE3E3E30}" type="parTrans" cxnId="{326BBDD9-5260-4803-AAC1-A6DA85ED0783}">
      <dgm:prSet/>
      <dgm:spPr/>
      <dgm:t>
        <a:bodyPr/>
        <a:lstStyle/>
        <a:p>
          <a:endParaRPr lang="en-US"/>
        </a:p>
      </dgm:t>
    </dgm:pt>
    <dgm:pt modelId="{B1503870-2F6E-4368-B854-0308208D4918}" type="sibTrans" cxnId="{326BBDD9-5260-4803-AAC1-A6DA85ED0783}">
      <dgm:prSet/>
      <dgm:spPr/>
      <dgm:t>
        <a:bodyPr/>
        <a:lstStyle/>
        <a:p>
          <a:endParaRPr lang="en-US"/>
        </a:p>
      </dgm:t>
    </dgm:pt>
    <dgm:pt modelId="{E25BF82F-62A5-4080-A25D-F6BEB77569FC}" type="pres">
      <dgm:prSet presAssocID="{6417ECAD-014D-4BA9-AB1B-F84AB9701DC0}" presName="vert0" presStyleCnt="0">
        <dgm:presLayoutVars>
          <dgm:dir/>
          <dgm:animOne val="branch"/>
          <dgm:animLvl val="lvl"/>
        </dgm:presLayoutVars>
      </dgm:prSet>
      <dgm:spPr/>
    </dgm:pt>
    <dgm:pt modelId="{4868C7FB-63A5-4867-A38F-C88208395294}" type="pres">
      <dgm:prSet presAssocID="{6B82058C-E7FF-4D18-84AC-419D83D3526F}" presName="thickLine" presStyleLbl="alignNode1" presStyleIdx="0" presStyleCnt="6"/>
      <dgm:spPr/>
    </dgm:pt>
    <dgm:pt modelId="{A37E053D-0E10-4AA1-A16E-77C7ECC2B9EB}" type="pres">
      <dgm:prSet presAssocID="{6B82058C-E7FF-4D18-84AC-419D83D3526F}" presName="horz1" presStyleCnt="0"/>
      <dgm:spPr/>
    </dgm:pt>
    <dgm:pt modelId="{BCCBDB0A-077F-4F6E-AAF1-E1BC8432BC2B}" type="pres">
      <dgm:prSet presAssocID="{6B82058C-E7FF-4D18-84AC-419D83D3526F}" presName="tx1" presStyleLbl="revTx" presStyleIdx="0" presStyleCnt="6"/>
      <dgm:spPr/>
    </dgm:pt>
    <dgm:pt modelId="{08760EF0-E213-4409-9DFF-5ACE7681D8ED}" type="pres">
      <dgm:prSet presAssocID="{6B82058C-E7FF-4D18-84AC-419D83D3526F}" presName="vert1" presStyleCnt="0"/>
      <dgm:spPr/>
    </dgm:pt>
    <dgm:pt modelId="{E1091A1A-CF6D-4C7B-BB1B-23DC8FB44A3C}" type="pres">
      <dgm:prSet presAssocID="{6BC6E6D0-4252-4ECF-BD9B-47AC82587BFA}" presName="thickLine" presStyleLbl="alignNode1" presStyleIdx="1" presStyleCnt="6"/>
      <dgm:spPr/>
    </dgm:pt>
    <dgm:pt modelId="{D6758EF2-72A5-4123-A97A-0753D5C93922}" type="pres">
      <dgm:prSet presAssocID="{6BC6E6D0-4252-4ECF-BD9B-47AC82587BFA}" presName="horz1" presStyleCnt="0"/>
      <dgm:spPr/>
    </dgm:pt>
    <dgm:pt modelId="{C1104F33-D721-44C9-ABC4-F93680D91F78}" type="pres">
      <dgm:prSet presAssocID="{6BC6E6D0-4252-4ECF-BD9B-47AC82587BFA}" presName="tx1" presStyleLbl="revTx" presStyleIdx="1" presStyleCnt="6"/>
      <dgm:spPr/>
    </dgm:pt>
    <dgm:pt modelId="{F9DC1A6F-D7AF-4074-B23A-F78A9642821B}" type="pres">
      <dgm:prSet presAssocID="{6BC6E6D0-4252-4ECF-BD9B-47AC82587BFA}" presName="vert1" presStyleCnt="0"/>
      <dgm:spPr/>
    </dgm:pt>
    <dgm:pt modelId="{485B8790-4B29-400E-BE04-3FD202494759}" type="pres">
      <dgm:prSet presAssocID="{DB244140-2879-4331-A9E3-13DA7D2B6D4B}" presName="thickLine" presStyleLbl="alignNode1" presStyleIdx="2" presStyleCnt="6"/>
      <dgm:spPr/>
    </dgm:pt>
    <dgm:pt modelId="{9D34A4E4-E6FE-4D3A-ABBB-DD3F84CCEFB8}" type="pres">
      <dgm:prSet presAssocID="{DB244140-2879-4331-A9E3-13DA7D2B6D4B}" presName="horz1" presStyleCnt="0"/>
      <dgm:spPr/>
    </dgm:pt>
    <dgm:pt modelId="{3C97F9D0-5C05-495A-AC19-F7BE8C3DAD29}" type="pres">
      <dgm:prSet presAssocID="{DB244140-2879-4331-A9E3-13DA7D2B6D4B}" presName="tx1" presStyleLbl="revTx" presStyleIdx="2" presStyleCnt="6"/>
      <dgm:spPr/>
    </dgm:pt>
    <dgm:pt modelId="{838E5BEB-48A2-4A1A-8D09-6CB92DCA7CFA}" type="pres">
      <dgm:prSet presAssocID="{DB244140-2879-4331-A9E3-13DA7D2B6D4B}" presName="vert1" presStyleCnt="0"/>
      <dgm:spPr/>
    </dgm:pt>
    <dgm:pt modelId="{82F4C0F6-9224-49EE-B465-651DBEF00DFD}" type="pres">
      <dgm:prSet presAssocID="{DBA555D2-7E22-46E3-B999-C2D5D1AE0F37}" presName="thickLine" presStyleLbl="alignNode1" presStyleIdx="3" presStyleCnt="6"/>
      <dgm:spPr/>
    </dgm:pt>
    <dgm:pt modelId="{30B0A9EE-BA61-4410-A1A0-8FCB668EBE47}" type="pres">
      <dgm:prSet presAssocID="{DBA555D2-7E22-46E3-B999-C2D5D1AE0F37}" presName="horz1" presStyleCnt="0"/>
      <dgm:spPr/>
    </dgm:pt>
    <dgm:pt modelId="{B5E52D95-4923-43FB-8559-FDD0FF9E1BB2}" type="pres">
      <dgm:prSet presAssocID="{DBA555D2-7E22-46E3-B999-C2D5D1AE0F37}" presName="tx1" presStyleLbl="revTx" presStyleIdx="3" presStyleCnt="6"/>
      <dgm:spPr/>
    </dgm:pt>
    <dgm:pt modelId="{90847B8B-8920-4CAF-89DE-7A4BD54BA3DA}" type="pres">
      <dgm:prSet presAssocID="{DBA555D2-7E22-46E3-B999-C2D5D1AE0F37}" presName="vert1" presStyleCnt="0"/>
      <dgm:spPr/>
    </dgm:pt>
    <dgm:pt modelId="{03607A37-0937-4D23-A0E1-3779EEE8468E}" type="pres">
      <dgm:prSet presAssocID="{840B0BCD-1A6E-4D05-91C7-606E0AB530E0}" presName="thickLine" presStyleLbl="alignNode1" presStyleIdx="4" presStyleCnt="6"/>
      <dgm:spPr/>
    </dgm:pt>
    <dgm:pt modelId="{C0A706CA-A847-4517-8C99-B257354F3FA1}" type="pres">
      <dgm:prSet presAssocID="{840B0BCD-1A6E-4D05-91C7-606E0AB530E0}" presName="horz1" presStyleCnt="0"/>
      <dgm:spPr/>
    </dgm:pt>
    <dgm:pt modelId="{6829E2E0-69BA-44DC-A808-4DDDD5F8A7EA}" type="pres">
      <dgm:prSet presAssocID="{840B0BCD-1A6E-4D05-91C7-606E0AB530E0}" presName="tx1" presStyleLbl="revTx" presStyleIdx="4" presStyleCnt="6"/>
      <dgm:spPr/>
    </dgm:pt>
    <dgm:pt modelId="{F0D2ED53-8C07-49A1-AF0C-667FB9450867}" type="pres">
      <dgm:prSet presAssocID="{840B0BCD-1A6E-4D05-91C7-606E0AB530E0}" presName="vert1" presStyleCnt="0"/>
      <dgm:spPr/>
    </dgm:pt>
    <dgm:pt modelId="{6280BBD2-2225-4514-AF92-9BF20D38B5C4}" type="pres">
      <dgm:prSet presAssocID="{313B0D9B-ADCB-4FE2-868C-73603D2F16F0}" presName="thickLine" presStyleLbl="alignNode1" presStyleIdx="5" presStyleCnt="6"/>
      <dgm:spPr/>
    </dgm:pt>
    <dgm:pt modelId="{A76405FD-1556-4C80-889B-716F80907B5D}" type="pres">
      <dgm:prSet presAssocID="{313B0D9B-ADCB-4FE2-868C-73603D2F16F0}" presName="horz1" presStyleCnt="0"/>
      <dgm:spPr/>
    </dgm:pt>
    <dgm:pt modelId="{EAB65F38-1FB4-4BCD-8B0F-64E8E1978654}" type="pres">
      <dgm:prSet presAssocID="{313B0D9B-ADCB-4FE2-868C-73603D2F16F0}" presName="tx1" presStyleLbl="revTx" presStyleIdx="5" presStyleCnt="6"/>
      <dgm:spPr/>
    </dgm:pt>
    <dgm:pt modelId="{803E6D6B-D099-449B-91E9-9379EBC71164}" type="pres">
      <dgm:prSet presAssocID="{313B0D9B-ADCB-4FE2-868C-73603D2F16F0}" presName="vert1" presStyleCnt="0"/>
      <dgm:spPr/>
    </dgm:pt>
  </dgm:ptLst>
  <dgm:cxnLst>
    <dgm:cxn modelId="{3C3F4100-850D-4AFF-88B8-8B6FF9B1B2F0}" srcId="{6417ECAD-014D-4BA9-AB1B-F84AB9701DC0}" destId="{6BC6E6D0-4252-4ECF-BD9B-47AC82587BFA}" srcOrd="1" destOrd="0" parTransId="{8BCB1E03-C2F5-4722-97A7-0B2D3E97B247}" sibTransId="{D3BF88E2-F51E-4447-A221-FBFBBDE5C0D3}"/>
    <dgm:cxn modelId="{B0A3AD25-BB25-43CB-BA93-B22FDEC2D9AB}" srcId="{6417ECAD-014D-4BA9-AB1B-F84AB9701DC0}" destId="{DB244140-2879-4331-A9E3-13DA7D2B6D4B}" srcOrd="2" destOrd="0" parTransId="{E4A8BCBE-34C1-41FA-BDAE-B2D894F72AA7}" sibTransId="{61F3D7AB-0F2B-42AD-819E-3ABD447D968D}"/>
    <dgm:cxn modelId="{A79BAB26-BF0B-4BCC-9E10-75FA1B187E51}" srcId="{6417ECAD-014D-4BA9-AB1B-F84AB9701DC0}" destId="{840B0BCD-1A6E-4D05-91C7-606E0AB530E0}" srcOrd="4" destOrd="0" parTransId="{DBF0DEC4-D065-45F6-9675-228B6AB05D81}" sibTransId="{23CB6042-5973-401D-B0FC-5F8189B310CB}"/>
    <dgm:cxn modelId="{A5698737-87D6-4518-AF97-4FEE24165DCA}" srcId="{6417ECAD-014D-4BA9-AB1B-F84AB9701DC0}" destId="{DBA555D2-7E22-46E3-B999-C2D5D1AE0F37}" srcOrd="3" destOrd="0" parTransId="{B20C051C-CDB0-4DD3-80CE-5883D8B18707}" sibTransId="{C52D2A02-23C1-4C88-864B-59F578669384}"/>
    <dgm:cxn modelId="{0FCCC73B-4222-4A58-8C1E-11260B880938}" type="presOf" srcId="{6417ECAD-014D-4BA9-AB1B-F84AB9701DC0}" destId="{E25BF82F-62A5-4080-A25D-F6BEB77569FC}" srcOrd="0" destOrd="0" presId="urn:microsoft.com/office/officeart/2008/layout/LinedList"/>
    <dgm:cxn modelId="{BB74F860-1075-4527-B0B0-1C5ED057479D}" type="presOf" srcId="{840B0BCD-1A6E-4D05-91C7-606E0AB530E0}" destId="{6829E2E0-69BA-44DC-A808-4DDDD5F8A7EA}" srcOrd="0" destOrd="0" presId="urn:microsoft.com/office/officeart/2008/layout/LinedList"/>
    <dgm:cxn modelId="{25196552-256A-4196-BBDE-581A2A86BFFD}" type="presOf" srcId="{6B82058C-E7FF-4D18-84AC-419D83D3526F}" destId="{BCCBDB0A-077F-4F6E-AAF1-E1BC8432BC2B}" srcOrd="0" destOrd="0" presId="urn:microsoft.com/office/officeart/2008/layout/LinedList"/>
    <dgm:cxn modelId="{A1DD1D74-D62F-45D2-96C6-869D2C4090B8}" type="presOf" srcId="{DB244140-2879-4331-A9E3-13DA7D2B6D4B}" destId="{3C97F9D0-5C05-495A-AC19-F7BE8C3DAD29}" srcOrd="0" destOrd="0" presId="urn:microsoft.com/office/officeart/2008/layout/LinedList"/>
    <dgm:cxn modelId="{1A67E67D-865A-4520-BFDD-DB946EA2DB7D}" srcId="{6417ECAD-014D-4BA9-AB1B-F84AB9701DC0}" destId="{6B82058C-E7FF-4D18-84AC-419D83D3526F}" srcOrd="0" destOrd="0" parTransId="{6BB49BF6-8A5D-4719-BB4D-8CD847DCC1C8}" sibTransId="{CA579F70-E100-4DC8-9367-C59117F526A3}"/>
    <dgm:cxn modelId="{35FE2881-D5CA-4C5B-9400-FA299CEE9A3F}" type="presOf" srcId="{DBA555D2-7E22-46E3-B999-C2D5D1AE0F37}" destId="{B5E52D95-4923-43FB-8559-FDD0FF9E1BB2}" srcOrd="0" destOrd="0" presId="urn:microsoft.com/office/officeart/2008/layout/LinedList"/>
    <dgm:cxn modelId="{EE7E8CA0-9DDA-447D-8F87-D5F9C2D7F4A8}" type="presOf" srcId="{6BC6E6D0-4252-4ECF-BD9B-47AC82587BFA}" destId="{C1104F33-D721-44C9-ABC4-F93680D91F78}" srcOrd="0" destOrd="0" presId="urn:microsoft.com/office/officeart/2008/layout/LinedList"/>
    <dgm:cxn modelId="{16F3E6BE-A360-4BC3-92D2-E2360F498640}" type="presOf" srcId="{313B0D9B-ADCB-4FE2-868C-73603D2F16F0}" destId="{EAB65F38-1FB4-4BCD-8B0F-64E8E1978654}" srcOrd="0" destOrd="0" presId="urn:microsoft.com/office/officeart/2008/layout/LinedList"/>
    <dgm:cxn modelId="{326BBDD9-5260-4803-AAC1-A6DA85ED0783}" srcId="{6417ECAD-014D-4BA9-AB1B-F84AB9701DC0}" destId="{313B0D9B-ADCB-4FE2-868C-73603D2F16F0}" srcOrd="5" destOrd="0" parTransId="{877D987C-3F9F-4B1B-B093-C0FDAE3E3E30}" sibTransId="{B1503870-2F6E-4368-B854-0308208D4918}"/>
    <dgm:cxn modelId="{52DA9DCA-3970-42C5-8C74-27170F609467}" type="presParOf" srcId="{E25BF82F-62A5-4080-A25D-F6BEB77569FC}" destId="{4868C7FB-63A5-4867-A38F-C88208395294}" srcOrd="0" destOrd="0" presId="urn:microsoft.com/office/officeart/2008/layout/LinedList"/>
    <dgm:cxn modelId="{8EFEB5AB-3001-44A4-A848-D0ECB29F3892}" type="presParOf" srcId="{E25BF82F-62A5-4080-A25D-F6BEB77569FC}" destId="{A37E053D-0E10-4AA1-A16E-77C7ECC2B9EB}" srcOrd="1" destOrd="0" presId="urn:microsoft.com/office/officeart/2008/layout/LinedList"/>
    <dgm:cxn modelId="{175BE6A9-2937-41D9-88E2-254B3E86866B}" type="presParOf" srcId="{A37E053D-0E10-4AA1-A16E-77C7ECC2B9EB}" destId="{BCCBDB0A-077F-4F6E-AAF1-E1BC8432BC2B}" srcOrd="0" destOrd="0" presId="urn:microsoft.com/office/officeart/2008/layout/LinedList"/>
    <dgm:cxn modelId="{B2D8F367-B24C-4756-B8AE-3FCCC4AF11AB}" type="presParOf" srcId="{A37E053D-0E10-4AA1-A16E-77C7ECC2B9EB}" destId="{08760EF0-E213-4409-9DFF-5ACE7681D8ED}" srcOrd="1" destOrd="0" presId="urn:microsoft.com/office/officeart/2008/layout/LinedList"/>
    <dgm:cxn modelId="{D2331FEC-3CF6-4032-814E-4DFA1BF6348B}" type="presParOf" srcId="{E25BF82F-62A5-4080-A25D-F6BEB77569FC}" destId="{E1091A1A-CF6D-4C7B-BB1B-23DC8FB44A3C}" srcOrd="2" destOrd="0" presId="urn:microsoft.com/office/officeart/2008/layout/LinedList"/>
    <dgm:cxn modelId="{DF5ADB06-0C35-42DE-9428-E084B7625920}" type="presParOf" srcId="{E25BF82F-62A5-4080-A25D-F6BEB77569FC}" destId="{D6758EF2-72A5-4123-A97A-0753D5C93922}" srcOrd="3" destOrd="0" presId="urn:microsoft.com/office/officeart/2008/layout/LinedList"/>
    <dgm:cxn modelId="{1AF6F512-51E4-408C-94D1-6D8056C28A33}" type="presParOf" srcId="{D6758EF2-72A5-4123-A97A-0753D5C93922}" destId="{C1104F33-D721-44C9-ABC4-F93680D91F78}" srcOrd="0" destOrd="0" presId="urn:microsoft.com/office/officeart/2008/layout/LinedList"/>
    <dgm:cxn modelId="{A1D78E6E-9864-4C64-A970-D3541998441C}" type="presParOf" srcId="{D6758EF2-72A5-4123-A97A-0753D5C93922}" destId="{F9DC1A6F-D7AF-4074-B23A-F78A9642821B}" srcOrd="1" destOrd="0" presId="urn:microsoft.com/office/officeart/2008/layout/LinedList"/>
    <dgm:cxn modelId="{5BAEF3C3-5161-42BD-94B1-F0B1CCA81963}" type="presParOf" srcId="{E25BF82F-62A5-4080-A25D-F6BEB77569FC}" destId="{485B8790-4B29-400E-BE04-3FD202494759}" srcOrd="4" destOrd="0" presId="urn:microsoft.com/office/officeart/2008/layout/LinedList"/>
    <dgm:cxn modelId="{DEDD5F13-7D6D-47E1-8EC8-F10C87A67E4A}" type="presParOf" srcId="{E25BF82F-62A5-4080-A25D-F6BEB77569FC}" destId="{9D34A4E4-E6FE-4D3A-ABBB-DD3F84CCEFB8}" srcOrd="5" destOrd="0" presId="urn:microsoft.com/office/officeart/2008/layout/LinedList"/>
    <dgm:cxn modelId="{69F87F3E-6909-43A9-BF6B-F9D52A2B8E19}" type="presParOf" srcId="{9D34A4E4-E6FE-4D3A-ABBB-DD3F84CCEFB8}" destId="{3C97F9D0-5C05-495A-AC19-F7BE8C3DAD29}" srcOrd="0" destOrd="0" presId="urn:microsoft.com/office/officeart/2008/layout/LinedList"/>
    <dgm:cxn modelId="{15791A69-4562-429F-99F0-1C0977A4F9B5}" type="presParOf" srcId="{9D34A4E4-E6FE-4D3A-ABBB-DD3F84CCEFB8}" destId="{838E5BEB-48A2-4A1A-8D09-6CB92DCA7CFA}" srcOrd="1" destOrd="0" presId="urn:microsoft.com/office/officeart/2008/layout/LinedList"/>
    <dgm:cxn modelId="{8978D68A-9738-483D-AF74-37AB1A301321}" type="presParOf" srcId="{E25BF82F-62A5-4080-A25D-F6BEB77569FC}" destId="{82F4C0F6-9224-49EE-B465-651DBEF00DFD}" srcOrd="6" destOrd="0" presId="urn:microsoft.com/office/officeart/2008/layout/LinedList"/>
    <dgm:cxn modelId="{84980F63-E4E3-4649-93D5-6CF873527ADB}" type="presParOf" srcId="{E25BF82F-62A5-4080-A25D-F6BEB77569FC}" destId="{30B0A9EE-BA61-4410-A1A0-8FCB668EBE47}" srcOrd="7" destOrd="0" presId="urn:microsoft.com/office/officeart/2008/layout/LinedList"/>
    <dgm:cxn modelId="{9D822029-9095-4B85-AD28-D731A0D06D70}" type="presParOf" srcId="{30B0A9EE-BA61-4410-A1A0-8FCB668EBE47}" destId="{B5E52D95-4923-43FB-8559-FDD0FF9E1BB2}" srcOrd="0" destOrd="0" presId="urn:microsoft.com/office/officeart/2008/layout/LinedList"/>
    <dgm:cxn modelId="{661C969D-4D0D-4D49-A0AC-30D98598644B}" type="presParOf" srcId="{30B0A9EE-BA61-4410-A1A0-8FCB668EBE47}" destId="{90847B8B-8920-4CAF-89DE-7A4BD54BA3DA}" srcOrd="1" destOrd="0" presId="urn:microsoft.com/office/officeart/2008/layout/LinedList"/>
    <dgm:cxn modelId="{F723EEA0-EB62-4102-B86D-ED3E4D663465}" type="presParOf" srcId="{E25BF82F-62A5-4080-A25D-F6BEB77569FC}" destId="{03607A37-0937-4D23-A0E1-3779EEE8468E}" srcOrd="8" destOrd="0" presId="urn:microsoft.com/office/officeart/2008/layout/LinedList"/>
    <dgm:cxn modelId="{9553795E-0F19-4182-8870-4E8F62C89769}" type="presParOf" srcId="{E25BF82F-62A5-4080-A25D-F6BEB77569FC}" destId="{C0A706CA-A847-4517-8C99-B257354F3FA1}" srcOrd="9" destOrd="0" presId="urn:microsoft.com/office/officeart/2008/layout/LinedList"/>
    <dgm:cxn modelId="{D63D6D61-01B8-4461-9E3F-8A5D7D88B4F7}" type="presParOf" srcId="{C0A706CA-A847-4517-8C99-B257354F3FA1}" destId="{6829E2E0-69BA-44DC-A808-4DDDD5F8A7EA}" srcOrd="0" destOrd="0" presId="urn:microsoft.com/office/officeart/2008/layout/LinedList"/>
    <dgm:cxn modelId="{0ACE4083-78F9-4CE6-9D35-AAC7BD012D6E}" type="presParOf" srcId="{C0A706CA-A847-4517-8C99-B257354F3FA1}" destId="{F0D2ED53-8C07-49A1-AF0C-667FB9450867}" srcOrd="1" destOrd="0" presId="urn:microsoft.com/office/officeart/2008/layout/LinedList"/>
    <dgm:cxn modelId="{84802A90-F561-4196-ADF4-242FA203B623}" type="presParOf" srcId="{E25BF82F-62A5-4080-A25D-F6BEB77569FC}" destId="{6280BBD2-2225-4514-AF92-9BF20D38B5C4}" srcOrd="10" destOrd="0" presId="urn:microsoft.com/office/officeart/2008/layout/LinedList"/>
    <dgm:cxn modelId="{08C0D1A8-6FB2-4D90-B6A0-364B2E096580}" type="presParOf" srcId="{E25BF82F-62A5-4080-A25D-F6BEB77569FC}" destId="{A76405FD-1556-4C80-889B-716F80907B5D}" srcOrd="11" destOrd="0" presId="urn:microsoft.com/office/officeart/2008/layout/LinedList"/>
    <dgm:cxn modelId="{7FF14F41-FD4D-48AC-8C46-D349A024AC1F}" type="presParOf" srcId="{A76405FD-1556-4C80-889B-716F80907B5D}" destId="{EAB65F38-1FB4-4BCD-8B0F-64E8E1978654}" srcOrd="0" destOrd="0" presId="urn:microsoft.com/office/officeart/2008/layout/LinedList"/>
    <dgm:cxn modelId="{EEC18D0A-8550-4808-A7EF-C872FAE84A2A}" type="presParOf" srcId="{A76405FD-1556-4C80-889B-716F80907B5D}" destId="{803E6D6B-D099-449B-91E9-9379EBC7116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68C7FB-63A5-4867-A38F-C88208395294}">
      <dsp:nvSpPr>
        <dsp:cNvPr id="0" name=""/>
        <dsp:cNvSpPr/>
      </dsp:nvSpPr>
      <dsp:spPr>
        <a:xfrm>
          <a:off x="0" y="3238"/>
          <a:ext cx="1454401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CBDB0A-077F-4F6E-AAF1-E1BC8432BC2B}">
      <dsp:nvSpPr>
        <dsp:cNvPr id="0" name=""/>
        <dsp:cNvSpPr/>
      </dsp:nvSpPr>
      <dsp:spPr>
        <a:xfrm>
          <a:off x="0" y="3238"/>
          <a:ext cx="14544019" cy="1104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People who fall under the category of ‘Asian American’ trace their ancestry to many different countries of origin in Asia. </a:t>
          </a:r>
        </a:p>
      </dsp:txBody>
      <dsp:txXfrm>
        <a:off x="0" y="3238"/>
        <a:ext cx="14544019" cy="1104493"/>
      </dsp:txXfrm>
    </dsp:sp>
    <dsp:sp modelId="{E1091A1A-CF6D-4C7B-BB1B-23DC8FB44A3C}">
      <dsp:nvSpPr>
        <dsp:cNvPr id="0" name=""/>
        <dsp:cNvSpPr/>
      </dsp:nvSpPr>
      <dsp:spPr>
        <a:xfrm>
          <a:off x="0" y="1107732"/>
          <a:ext cx="1454401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104F33-D721-44C9-ABC4-F93680D91F78}">
      <dsp:nvSpPr>
        <dsp:cNvPr id="0" name=""/>
        <dsp:cNvSpPr/>
      </dsp:nvSpPr>
      <dsp:spPr>
        <a:xfrm>
          <a:off x="0" y="1107732"/>
          <a:ext cx="14544019" cy="1104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In 1968, the term ‘Asian American’ was used for the first time to signify a political alliance of Americans across different Asian ethnic groups.</a:t>
          </a:r>
        </a:p>
      </dsp:txBody>
      <dsp:txXfrm>
        <a:off x="0" y="1107732"/>
        <a:ext cx="14544019" cy="1104493"/>
      </dsp:txXfrm>
    </dsp:sp>
    <dsp:sp modelId="{485B8790-4B29-400E-BE04-3FD202494759}">
      <dsp:nvSpPr>
        <dsp:cNvPr id="0" name=""/>
        <dsp:cNvSpPr/>
      </dsp:nvSpPr>
      <dsp:spPr>
        <a:xfrm>
          <a:off x="0" y="2212225"/>
          <a:ext cx="1454401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97F9D0-5C05-495A-AC19-F7BE8C3DAD29}">
      <dsp:nvSpPr>
        <dsp:cNvPr id="0" name=""/>
        <dsp:cNvSpPr/>
      </dsp:nvSpPr>
      <dsp:spPr>
        <a:xfrm>
          <a:off x="0" y="2212225"/>
          <a:ext cx="14544019" cy="1104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The creation of this political alliance was inspired by the Black Power movement and in reaction to a long history of discrimination against people of Asian origin in the US.</a:t>
          </a:r>
        </a:p>
      </dsp:txBody>
      <dsp:txXfrm>
        <a:off x="0" y="2212225"/>
        <a:ext cx="14544019" cy="1104493"/>
      </dsp:txXfrm>
    </dsp:sp>
    <dsp:sp modelId="{82F4C0F6-9224-49EE-B465-651DBEF00DFD}">
      <dsp:nvSpPr>
        <dsp:cNvPr id="0" name=""/>
        <dsp:cNvSpPr/>
      </dsp:nvSpPr>
      <dsp:spPr>
        <a:xfrm>
          <a:off x="0" y="3316718"/>
          <a:ext cx="1454401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E52D95-4923-43FB-8559-FDD0FF9E1BB2}">
      <dsp:nvSpPr>
        <dsp:cNvPr id="0" name=""/>
        <dsp:cNvSpPr/>
      </dsp:nvSpPr>
      <dsp:spPr>
        <a:xfrm>
          <a:off x="0" y="3316718"/>
          <a:ext cx="14544019" cy="1104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From here on, the umbrella term ‘Asian American’ caught on and was adopted by the federal government, the media, academia, and other entities.</a:t>
          </a:r>
        </a:p>
      </dsp:txBody>
      <dsp:txXfrm>
        <a:off x="0" y="3316718"/>
        <a:ext cx="14544019" cy="1104493"/>
      </dsp:txXfrm>
    </dsp:sp>
    <dsp:sp modelId="{03607A37-0937-4D23-A0E1-3779EEE8468E}">
      <dsp:nvSpPr>
        <dsp:cNvPr id="0" name=""/>
        <dsp:cNvSpPr/>
      </dsp:nvSpPr>
      <dsp:spPr>
        <a:xfrm>
          <a:off x="0" y="4421212"/>
          <a:ext cx="1454401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29E2E0-69BA-44DC-A808-4DDDD5F8A7EA}">
      <dsp:nvSpPr>
        <dsp:cNvPr id="0" name=""/>
        <dsp:cNvSpPr/>
      </dsp:nvSpPr>
      <dsp:spPr>
        <a:xfrm>
          <a:off x="0" y="4421212"/>
          <a:ext cx="14544019" cy="1104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The term was also considered a respectful alternative to less respectful terms such as ‘Orientals’.</a:t>
          </a:r>
        </a:p>
      </dsp:txBody>
      <dsp:txXfrm>
        <a:off x="0" y="4421212"/>
        <a:ext cx="14544019" cy="1104493"/>
      </dsp:txXfrm>
    </dsp:sp>
    <dsp:sp modelId="{6280BBD2-2225-4514-AF92-9BF20D38B5C4}">
      <dsp:nvSpPr>
        <dsp:cNvPr id="0" name=""/>
        <dsp:cNvSpPr/>
      </dsp:nvSpPr>
      <dsp:spPr>
        <a:xfrm>
          <a:off x="0" y="5525705"/>
          <a:ext cx="1454401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B65F38-1FB4-4BCD-8B0F-64E8E1978654}">
      <dsp:nvSpPr>
        <dsp:cNvPr id="0" name=""/>
        <dsp:cNvSpPr/>
      </dsp:nvSpPr>
      <dsp:spPr>
        <a:xfrm>
          <a:off x="0" y="5525705"/>
          <a:ext cx="14544019" cy="1104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While politically useful and respectful, some people worry that the category of Asian Americans is very broad and can erase the distinct cultural realities of many different subgroups.</a:t>
          </a:r>
        </a:p>
      </dsp:txBody>
      <dsp:txXfrm>
        <a:off x="0" y="5525705"/>
        <a:ext cx="14544019" cy="110449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24.04.2024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1</a:t>
            </a:fld>
            <a:endParaRPr lang="cs-CZ"/>
          </a:p>
        </p:txBody>
      </p:sp>
    </p:spTree>
    <p:extLst>
      <p:ext uri="{BB962C8B-B14F-4D97-AF65-F5344CB8AC3E}">
        <p14:creationId xmlns:p14="http://schemas.microsoft.com/office/powerpoint/2010/main" val="3908563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327965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16</a:t>
            </a:fld>
            <a:endParaRPr lang="cs-CZ"/>
          </a:p>
        </p:txBody>
      </p:sp>
    </p:spTree>
    <p:extLst>
      <p:ext uri="{BB962C8B-B14F-4D97-AF65-F5344CB8AC3E}">
        <p14:creationId xmlns:p14="http://schemas.microsoft.com/office/powerpoint/2010/main" val="2608452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2</a:t>
            </a:fld>
            <a:endParaRPr lang="cs-CZ"/>
          </a:p>
        </p:txBody>
      </p:sp>
    </p:spTree>
    <p:extLst>
      <p:ext uri="{BB962C8B-B14F-4D97-AF65-F5344CB8AC3E}">
        <p14:creationId xmlns:p14="http://schemas.microsoft.com/office/powerpoint/2010/main" val="386925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24</a:t>
            </a:fld>
            <a:endParaRPr lang="cs-CZ"/>
          </a:p>
        </p:txBody>
      </p:sp>
    </p:spTree>
    <p:extLst>
      <p:ext uri="{BB962C8B-B14F-4D97-AF65-F5344CB8AC3E}">
        <p14:creationId xmlns:p14="http://schemas.microsoft.com/office/powerpoint/2010/main" val="34964730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Let’s brainstorm some solutions to these service barriers.</a:t>
            </a:r>
          </a:p>
          <a:p>
            <a:r>
              <a:rPr lang="en-US"/>
              <a:t>We need service providers who understand the unique needs and challenges of Asian American older adults. Trainings such as this one are critical as some of you might be joining the cadre of aging service providers in the future. It is also important to draw more bilingual and bicultural service providers into aging service networks.</a:t>
            </a:r>
          </a:p>
          <a:p>
            <a:endParaRPr lang="en-US"/>
          </a:p>
          <a:p>
            <a:r>
              <a:rPr lang="en-US"/>
              <a:t>We need services to be linguistically accessible and culturally relevant for Asian American older adults.</a:t>
            </a:r>
          </a:p>
          <a:p>
            <a:endParaRPr lang="en-US"/>
          </a:p>
          <a:p>
            <a:r>
              <a:rPr lang="en-US"/>
              <a:t>We also need more accessible and meaningful community outreach. Some examples include translating brochures and handouts that describe services and eligibility criteria into multiple Asian languages. Advertising services through ethnic media such as ethnic radio shows, newspapers published in primary languages and commonly used social media applications such as WeChat, WhatsApp, KakaoTalk.</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Another strategy might be to </a:t>
            </a:r>
            <a:r>
              <a:rPr lang="en-US" sz="1200">
                <a:latin typeface="Arimo" panose="020B0604020202020204" charset="0"/>
                <a:ea typeface="Arimo" panose="020B0604020202020204" charset="0"/>
                <a:cs typeface="Arimo" panose="020B0604020202020204" charset="0"/>
              </a:rPr>
              <a:t>train community health workers to serve as cultural brokers or liaisons</a:t>
            </a:r>
          </a:p>
          <a:p>
            <a:r>
              <a:rPr lang="en-US"/>
              <a:t>i.e. someone  who can </a:t>
            </a:r>
            <a:r>
              <a:rPr lang="en-US" b="0" i="0">
                <a:solidFill>
                  <a:srgbClr val="4D5156"/>
                </a:solidFill>
                <a:effectLst/>
                <a:latin typeface="Google Sans"/>
              </a:rPr>
              <a:t>be in charge of bridging, linking or mediating between Asian American older adults and aging service systems.</a:t>
            </a:r>
            <a:endParaRPr lang="en-US"/>
          </a:p>
          <a:p>
            <a:r>
              <a:rPr lang="en-US"/>
              <a:t>Can you think of others?</a:t>
            </a:r>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25</a:t>
            </a:fld>
            <a:endParaRPr lang="cs-CZ"/>
          </a:p>
        </p:txBody>
      </p:sp>
    </p:spTree>
    <p:extLst>
      <p:ext uri="{BB962C8B-B14F-4D97-AF65-F5344CB8AC3E}">
        <p14:creationId xmlns:p14="http://schemas.microsoft.com/office/powerpoint/2010/main" val="30276478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It’s time to wrap up. We have a couple of questions for you to consider before you end this module. </a:t>
            </a:r>
          </a:p>
          <a:p>
            <a:pPr marL="271463" lvl="1" algn="l">
              <a:lnSpc>
                <a:spcPts val="5400"/>
              </a:lnSpc>
            </a:pPr>
            <a:r>
              <a:rPr lang="en-US" sz="1200" spc="75">
                <a:solidFill>
                  <a:srgbClr val="000000">
                    <a:alpha val="78824"/>
                  </a:srgbClr>
                </a:solidFill>
                <a:latin typeface="Arimo"/>
              </a:rPr>
              <a:t>1. In the next 5 years, do you see yourself in the role of an aging service provider?</a:t>
            </a:r>
          </a:p>
          <a:p>
            <a:pPr marL="271463" lvl="1" algn="l">
              <a:lnSpc>
                <a:spcPts val="5400"/>
              </a:lnSpc>
            </a:pPr>
            <a:r>
              <a:rPr lang="en-US" sz="1200" spc="75">
                <a:solidFill>
                  <a:srgbClr val="000000">
                    <a:alpha val="78824"/>
                  </a:srgbClr>
                </a:solidFill>
                <a:latin typeface="Arimo"/>
              </a:rPr>
              <a:t>2. Where in the aging services network do you see yourself?</a:t>
            </a:r>
          </a:p>
          <a:p>
            <a:pPr marL="271463" lvl="1" algn="l">
              <a:lnSpc>
                <a:spcPts val="5400"/>
              </a:lnSpc>
            </a:pPr>
            <a:endParaRPr lang="en-US" sz="1200" spc="75">
              <a:solidFill>
                <a:srgbClr val="000000">
                  <a:alpha val="78824"/>
                </a:srgbClr>
              </a:solidFill>
              <a:latin typeface="Arimo"/>
            </a:endParaRPr>
          </a:p>
          <a:p>
            <a:pPr marL="271463" lvl="1" algn="l">
              <a:lnSpc>
                <a:spcPts val="5400"/>
              </a:lnSpc>
            </a:pPr>
            <a:r>
              <a:rPr lang="en-US" sz="1200" spc="75">
                <a:solidFill>
                  <a:srgbClr val="000000">
                    <a:alpha val="78824"/>
                  </a:srgbClr>
                </a:solidFill>
                <a:latin typeface="Arimo"/>
              </a:rPr>
              <a:t>You do not have to answer these questions right now. Take your time and ponder over them and think about how the information you learned in this module can inform your future career choices. </a:t>
            </a:r>
            <a:endParaRPr lang="en-US" sz="1200" spc="75" dirty="0">
              <a:solidFill>
                <a:srgbClr val="000000">
                  <a:alpha val="78824"/>
                </a:srgbClr>
              </a:solidFill>
              <a:latin typeface="Arimo"/>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26</a:t>
            </a:fld>
            <a:endParaRPr lang="cs-CZ"/>
          </a:p>
        </p:txBody>
      </p:sp>
    </p:spTree>
    <p:extLst>
      <p:ext uri="{BB962C8B-B14F-4D97-AF65-F5344CB8AC3E}">
        <p14:creationId xmlns:p14="http://schemas.microsoft.com/office/powerpoint/2010/main" val="18298879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Thank you for reviewing this module. We hope you found it helpful. </a:t>
            </a:r>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27</a:t>
            </a:fld>
            <a:endParaRPr lang="cs-CZ"/>
          </a:p>
        </p:txBody>
      </p:sp>
    </p:spTree>
    <p:extLst>
      <p:ext uri="{BB962C8B-B14F-4D97-AF65-F5344CB8AC3E}">
        <p14:creationId xmlns:p14="http://schemas.microsoft.com/office/powerpoint/2010/main" val="41554725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These last few slides list all sources that were used in developing this module. We highly recommend these resources if you are interested in exploring this topic further.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146961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9604539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5969484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1629896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822350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3165371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792307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911580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636836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sv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ideo" Target="https://www.youtube.com/embed/iiLI3DteqYg?feature=oembed" TargetMode="Externa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40.png"/><Relationship Id="rId18" Type="http://schemas.openxmlformats.org/officeDocument/2006/relationships/image" Target="../media/image45.svg"/><Relationship Id="rId3" Type="http://schemas.openxmlformats.org/officeDocument/2006/relationships/image" Target="../media/image32.png"/><Relationship Id="rId21" Type="http://schemas.openxmlformats.org/officeDocument/2006/relationships/image" Target="../media/image27.png"/><Relationship Id="rId7" Type="http://schemas.openxmlformats.org/officeDocument/2006/relationships/image" Target="../media/image36.png"/><Relationship Id="rId12" Type="http://schemas.openxmlformats.org/officeDocument/2006/relationships/image" Target="../media/image26.svg"/><Relationship Id="rId17" Type="http://schemas.openxmlformats.org/officeDocument/2006/relationships/image" Target="../media/image44.png"/><Relationship Id="rId25" Type="http://schemas.openxmlformats.org/officeDocument/2006/relationships/image" Target="../media/image50.jpeg"/><Relationship Id="rId2" Type="http://schemas.openxmlformats.org/officeDocument/2006/relationships/notesSlide" Target="../notesSlides/notesSlide27.xml"/><Relationship Id="rId16" Type="http://schemas.openxmlformats.org/officeDocument/2006/relationships/image" Target="../media/image43.svg"/><Relationship Id="rId20" Type="http://schemas.openxmlformats.org/officeDocument/2006/relationships/image" Target="../media/image47.svg"/><Relationship Id="rId1" Type="http://schemas.openxmlformats.org/officeDocument/2006/relationships/slideLayout" Target="../slideLayouts/slideLayout7.xml"/><Relationship Id="rId6" Type="http://schemas.openxmlformats.org/officeDocument/2006/relationships/image" Target="../media/image35.svg"/><Relationship Id="rId11" Type="http://schemas.openxmlformats.org/officeDocument/2006/relationships/image" Target="../media/image25.png"/><Relationship Id="rId24" Type="http://schemas.openxmlformats.org/officeDocument/2006/relationships/image" Target="../media/image49.svg"/><Relationship Id="rId5" Type="http://schemas.openxmlformats.org/officeDocument/2006/relationships/image" Target="../media/image34.png"/><Relationship Id="rId15" Type="http://schemas.openxmlformats.org/officeDocument/2006/relationships/image" Target="../media/image42.png"/><Relationship Id="rId23" Type="http://schemas.openxmlformats.org/officeDocument/2006/relationships/image" Target="../media/image48.png"/><Relationship Id="rId10" Type="http://schemas.openxmlformats.org/officeDocument/2006/relationships/image" Target="../media/image39.svg"/><Relationship Id="rId19" Type="http://schemas.openxmlformats.org/officeDocument/2006/relationships/image" Target="../media/image46.png"/><Relationship Id="rId4" Type="http://schemas.openxmlformats.org/officeDocument/2006/relationships/image" Target="../media/image33.svg"/><Relationship Id="rId9" Type="http://schemas.openxmlformats.org/officeDocument/2006/relationships/image" Target="../media/image38.png"/><Relationship Id="rId14" Type="http://schemas.openxmlformats.org/officeDocument/2006/relationships/image" Target="../media/image41.svg"/><Relationship Id="rId22" Type="http://schemas.openxmlformats.org/officeDocument/2006/relationships/image" Target="../media/image28.svg"/></Relationships>
</file>

<file path=ppt/slides/_rels/slide28.xml.rels><?xml version="1.0" encoding="UTF-8" standalone="yes"?>
<Relationships xmlns="http://schemas.openxmlformats.org/package/2006/relationships"><Relationship Id="rId8" Type="http://schemas.openxmlformats.org/officeDocument/2006/relationships/hyperlink" Target="https://www.cnn.com/2022/05/04/us/history-of-term-asian-american-cec/index.html" TargetMode="External"/><Relationship Id="rId3" Type="http://schemas.openxmlformats.org/officeDocument/2006/relationships/hyperlink" Target="https://acl.gov/sites/default/files/aging%20and%20Disability%20In%20America/2020Profileolderamericans.final_.pdf" TargetMode="External"/><Relationship Id="rId7" Type="http://schemas.openxmlformats.org/officeDocument/2006/relationships/hyperlink" Target="https://agsjournals.onlinelibrary.wiley.com/doi/10.1111/j.1532-5415.2009.02685.x"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hyperlink" Target="https://www.census.gov/library/stories/2023/05/2020-census-united-states-older-population-grew.html" TargetMode="External"/><Relationship Id="rId5" Type="http://schemas.openxmlformats.org/officeDocument/2006/relationships/hyperlink" Target="https://doi.org/10.1300/J083v36n01_02" TargetMode="External"/><Relationship Id="rId10" Type="http://schemas.openxmlformats.org/officeDocument/2006/relationships/hyperlink" Target="about:blank" TargetMode="External"/><Relationship Id="rId4" Type="http://schemas.openxmlformats.org/officeDocument/2006/relationships/hyperlink" Target="https://www.pewresearch.org/short-reads/2021/04/29/key-facts-about-asian-origin-groups-in-the-u-s/" TargetMode="External"/><Relationship Id="rId9" Type="http://schemas.openxmlformats.org/officeDocument/2006/relationships/hyperlink" Target="https://psycnet.apa.org/record/2011-08866-003"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doi.org/10.1037/aap0000024" TargetMode="External"/><Relationship Id="rId3" Type="http://schemas.openxmlformats.org/officeDocument/2006/relationships/hyperlink" Target="https://doi.org/10.1093/geroni/igaa037" TargetMode="External"/><Relationship Id="rId7" Type="http://schemas.openxmlformats.org/officeDocument/2006/relationships/hyperlink" Target="https://doi.org/10.1037/a0016901"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hyperlink" Target="about:blank" TargetMode="External"/><Relationship Id="rId5" Type="http://schemas.openxmlformats.org/officeDocument/2006/relationships/hyperlink" Target="https://doi.org/10.1007/s11606-015-3217-6" TargetMode="External"/><Relationship Id="rId4" Type="http://schemas.openxmlformats.org/officeDocument/2006/relationships/hyperlink" Target="https://www.chicago.gov/content/dam/city/depts/cdph/statistics_and_reports/CCHE-001_OlderAdults_Databook_r5a.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hyperlink" Target="https://www.pewresearch.org/race-ethnicity/2023/05/08/diverse-cultures-and-shared-experiences-shape-asian-american-identities/" TargetMode="External"/><Relationship Id="rId3" Type="http://schemas.openxmlformats.org/officeDocument/2006/relationships/hyperlink" Target="https://doi.org/10.1007/s10823-016-9281-5" TargetMode="External"/><Relationship Id="rId7" Type="http://schemas.openxmlformats.org/officeDocument/2006/relationships/hyperlink" Target="https://www.census.gov/library/stories/2023/09/2020-census-dhc-a-asian-population.html#:~:text=Largest%20Asian%20Alone%20Groups%20in%202020&amp;text=The%20next%20largest%20Asian%20alone,%2C%201%2C951%2C746%20(up%2026.0%25)"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hyperlink" Target="https://doi.org/10.1186/s13690-020-00455-6" TargetMode="External"/><Relationship Id="rId5" Type="http://schemas.openxmlformats.org/officeDocument/2006/relationships/hyperlink" Target="https://doi.org/10.5590/JSBHS.2021.15.1.07" TargetMode="External"/><Relationship Id="rId4" Type="http://schemas.openxmlformats.org/officeDocument/2006/relationships/hyperlink" Target="https://www.napca.org/wp-content/uploads/2017/10/65-population-report-FINAL.pdf"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doi.org/10.1007/s10903-023-01530-0" TargetMode="External"/><Relationship Id="rId7" Type="http://schemas.openxmlformats.org/officeDocument/2006/relationships/hyperlink" Target="https://www.urban.org/urban-wire/asian-american-seniors-are-often-left-out-national-conversation-poverty"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hyperlink" Target="https://doi.org/10.1007/s10900-015-0148-4" TargetMode="External"/><Relationship Id="rId5" Type="http://schemas.openxmlformats.org/officeDocument/2006/relationships/hyperlink" Target="https://doi.org/10.1007/s11606-010-1612-6" TargetMode="External"/><Relationship Id="rId4" Type="http://schemas.openxmlformats.org/officeDocument/2006/relationships/hyperlink" Target="https://doi.org/10.1111/jftr.12342"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doi.org/10.1093/geront/gnab156" TargetMode="External"/><Relationship Id="rId3" Type="http://schemas.openxmlformats.org/officeDocument/2006/relationships/hyperlink" Target="https://www.census.gov/library/stories/2022/05/aanhpi-population-diverse-geographically-dispersed.html" TargetMode="External"/><Relationship Id="rId7" Type="http://schemas.openxmlformats.org/officeDocument/2006/relationships/hyperlink" Target="https://doi.org/10.1176/appi.ps.201900126"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hyperlink" Target="https://doi.org/10.1007/s10823-017-9322-8" TargetMode="External"/><Relationship Id="rId5" Type="http://schemas.openxmlformats.org/officeDocument/2006/relationships/hyperlink" Target="https://doi.org/10.1177/0192513X09350873" TargetMode="External"/><Relationship Id="rId4" Type="http://schemas.openxmlformats.org/officeDocument/2006/relationships/hyperlink" Target="https://acl.gov/sites/default/files/Aging%20and%20Disability%20in%20America/2018AsA_OAProfile.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www.census.gov/library/stories/2023/05/2020-census-united-states-older-population-grew.html"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4827F">
            <a:alpha val="63000"/>
          </a:srgbClr>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6978539" y="8933769"/>
            <a:ext cx="510622" cy="510623"/>
            <a:chOff x="0" y="0"/>
            <a:chExt cx="680830" cy="680830"/>
          </a:xfrm>
        </p:grpSpPr>
        <p:sp>
          <p:nvSpPr>
            <p:cNvPr id="3" name="Freeform 3"/>
            <p:cNvSpPr/>
            <p:nvPr/>
          </p:nvSpPr>
          <p:spPr>
            <a:xfrm>
              <a:off x="0" y="0"/>
              <a:ext cx="680720" cy="680720"/>
            </a:xfrm>
            <a:custGeom>
              <a:avLst/>
              <a:gdLst/>
              <a:ahLst/>
              <a:cxnLst/>
              <a:rect l="l" t="t" r="r" b="b"/>
              <a:pathLst>
                <a:path w="680720" h="680720">
                  <a:moveTo>
                    <a:pt x="0" y="340360"/>
                  </a:moveTo>
                  <a:cubicBezTo>
                    <a:pt x="0" y="152400"/>
                    <a:pt x="152400" y="0"/>
                    <a:pt x="340360" y="0"/>
                  </a:cubicBezTo>
                  <a:cubicBezTo>
                    <a:pt x="528320" y="0"/>
                    <a:pt x="680720" y="152400"/>
                    <a:pt x="680720" y="340360"/>
                  </a:cubicBezTo>
                  <a:cubicBezTo>
                    <a:pt x="680720" y="528320"/>
                    <a:pt x="528320" y="680720"/>
                    <a:pt x="340360" y="680720"/>
                  </a:cubicBezTo>
                  <a:cubicBezTo>
                    <a:pt x="152400" y="680720"/>
                    <a:pt x="0" y="528447"/>
                    <a:pt x="0" y="340360"/>
                  </a:cubicBezTo>
                  <a:close/>
                </a:path>
              </a:pathLst>
            </a:custGeom>
            <a:gradFill rotWithShape="1">
              <a:gsLst>
                <a:gs pos="0">
                  <a:srgbClr val="FFFFFF">
                    <a:alpha val="80000"/>
                  </a:srgbClr>
                </a:gs>
                <a:gs pos="100000">
                  <a:srgbClr val="FFFFFF">
                    <a:alpha val="20000"/>
                  </a:srgbClr>
                </a:gs>
              </a:gsLst>
              <a:lin ang="18900000"/>
            </a:gradFill>
          </p:spPr>
          <p:txBody>
            <a:bodyPr/>
            <a:lstStyle/>
            <a:p>
              <a:endParaRPr lang="en-US"/>
            </a:p>
          </p:txBody>
        </p:sp>
      </p:grpSp>
      <p:sp>
        <p:nvSpPr>
          <p:cNvPr id="4" name="AutoShape 4"/>
          <p:cNvSpPr/>
          <p:nvPr/>
        </p:nvSpPr>
        <p:spPr>
          <a:xfrm flipH="1">
            <a:off x="16838612" y="-313680"/>
            <a:ext cx="19050" cy="3331769"/>
          </a:xfrm>
          <a:prstGeom prst="line">
            <a:avLst/>
          </a:prstGeom>
          <a:ln w="9525" cap="rnd">
            <a:solidFill>
              <a:srgbClr val="FFFFFF"/>
            </a:solidFill>
            <a:prstDash val="solid"/>
            <a:headEnd type="none" w="sm" len="sm"/>
            <a:tailEnd type="none" w="sm" len="sm"/>
          </a:ln>
        </p:spPr>
        <p:txBody>
          <a:bodyPr/>
          <a:lstStyle/>
          <a:p>
            <a:endParaRPr lang="en-US"/>
          </a:p>
        </p:txBody>
      </p:sp>
      <p:sp>
        <p:nvSpPr>
          <p:cNvPr id="5" name="AutoShape 5"/>
          <p:cNvSpPr/>
          <p:nvPr/>
        </p:nvSpPr>
        <p:spPr>
          <a:xfrm flipH="1">
            <a:off x="15184230" y="1674848"/>
            <a:ext cx="2660449" cy="19050"/>
          </a:xfrm>
          <a:prstGeom prst="line">
            <a:avLst/>
          </a:prstGeom>
          <a:ln w="9525" cap="rnd">
            <a:solidFill>
              <a:srgbClr val="FFFFFF"/>
            </a:solidFill>
            <a:prstDash val="solid"/>
            <a:headEnd type="none" w="sm" len="sm"/>
            <a:tailEnd type="none" w="sm" len="sm"/>
          </a:ln>
        </p:spPr>
        <p:txBody>
          <a:bodyPr/>
          <a:lstStyle/>
          <a:p>
            <a:endParaRPr lang="en-US"/>
          </a:p>
        </p:txBody>
      </p:sp>
      <p:grpSp>
        <p:nvGrpSpPr>
          <p:cNvPr id="6" name="Group 6"/>
          <p:cNvGrpSpPr/>
          <p:nvPr/>
        </p:nvGrpSpPr>
        <p:grpSpPr>
          <a:xfrm rot="-5400000">
            <a:off x="16505689" y="188972"/>
            <a:ext cx="1500923" cy="1500922"/>
            <a:chOff x="0" y="0"/>
            <a:chExt cx="2001230" cy="2001230"/>
          </a:xfrm>
        </p:grpSpPr>
        <p:sp>
          <p:nvSpPr>
            <p:cNvPr id="7" name="Freeform 7"/>
            <p:cNvSpPr/>
            <p:nvPr/>
          </p:nvSpPr>
          <p:spPr>
            <a:xfrm>
              <a:off x="0" y="0"/>
              <a:ext cx="1988566" cy="1988566"/>
            </a:xfrm>
            <a:custGeom>
              <a:avLst/>
              <a:gdLst/>
              <a:ahLst/>
              <a:cxnLst/>
              <a:rect l="l" t="t" r="r" b="b"/>
              <a:pathLst>
                <a:path w="1988566" h="1988566">
                  <a:moveTo>
                    <a:pt x="0" y="1988566"/>
                  </a:moveTo>
                  <a:lnTo>
                    <a:pt x="0" y="12700"/>
                  </a:lnTo>
                  <a:cubicBezTo>
                    <a:pt x="0" y="5715"/>
                    <a:pt x="5715" y="0"/>
                    <a:pt x="12700" y="0"/>
                  </a:cubicBezTo>
                  <a:lnTo>
                    <a:pt x="1988566" y="0"/>
                  </a:lnTo>
                  <a:lnTo>
                    <a:pt x="1988566" y="25400"/>
                  </a:lnTo>
                  <a:lnTo>
                    <a:pt x="12700" y="25400"/>
                  </a:lnTo>
                  <a:lnTo>
                    <a:pt x="12700" y="12700"/>
                  </a:lnTo>
                  <a:lnTo>
                    <a:pt x="25400" y="12700"/>
                  </a:lnTo>
                  <a:lnTo>
                    <a:pt x="25400" y="1988566"/>
                  </a:lnTo>
                  <a:close/>
                </a:path>
              </a:pathLst>
            </a:custGeom>
            <a:solidFill>
              <a:srgbClr val="FFFFFF"/>
            </a:solidFill>
          </p:spPr>
          <p:txBody>
            <a:bodyPr/>
            <a:lstStyle/>
            <a:p>
              <a:endParaRPr lang="en-US"/>
            </a:p>
          </p:txBody>
        </p:sp>
      </p:grpSp>
      <p:grpSp>
        <p:nvGrpSpPr>
          <p:cNvPr id="8" name="Group 8"/>
          <p:cNvGrpSpPr/>
          <p:nvPr/>
        </p:nvGrpSpPr>
        <p:grpSpPr>
          <a:xfrm rot="-5400000">
            <a:off x="17078077" y="423669"/>
            <a:ext cx="928534" cy="928534"/>
            <a:chOff x="0" y="0"/>
            <a:chExt cx="1238046" cy="1238046"/>
          </a:xfrm>
        </p:grpSpPr>
        <p:sp>
          <p:nvSpPr>
            <p:cNvPr id="9" name="Freeform 9"/>
            <p:cNvSpPr/>
            <p:nvPr/>
          </p:nvSpPr>
          <p:spPr>
            <a:xfrm>
              <a:off x="0" y="0"/>
              <a:ext cx="1225296" cy="1225296"/>
            </a:xfrm>
            <a:custGeom>
              <a:avLst/>
              <a:gdLst/>
              <a:ahLst/>
              <a:cxnLst/>
              <a:rect l="l" t="t" r="r" b="b"/>
              <a:pathLst>
                <a:path w="1225296" h="1225296">
                  <a:moveTo>
                    <a:pt x="0" y="1225296"/>
                  </a:moveTo>
                  <a:lnTo>
                    <a:pt x="0" y="12700"/>
                  </a:lnTo>
                  <a:cubicBezTo>
                    <a:pt x="0" y="5715"/>
                    <a:pt x="5715" y="0"/>
                    <a:pt x="12700" y="0"/>
                  </a:cubicBezTo>
                  <a:lnTo>
                    <a:pt x="1225296" y="0"/>
                  </a:lnTo>
                  <a:lnTo>
                    <a:pt x="1225296" y="25400"/>
                  </a:lnTo>
                  <a:lnTo>
                    <a:pt x="12700" y="25400"/>
                  </a:lnTo>
                  <a:lnTo>
                    <a:pt x="12700" y="12700"/>
                  </a:lnTo>
                  <a:lnTo>
                    <a:pt x="25400" y="12700"/>
                  </a:lnTo>
                  <a:lnTo>
                    <a:pt x="25400" y="1225296"/>
                  </a:lnTo>
                  <a:close/>
                </a:path>
              </a:pathLst>
            </a:custGeom>
            <a:solidFill>
              <a:srgbClr val="FFFFFF"/>
            </a:solidFill>
          </p:spPr>
          <p:txBody>
            <a:bodyPr/>
            <a:lstStyle/>
            <a:p>
              <a:endParaRPr lang="en-US"/>
            </a:p>
          </p:txBody>
        </p:sp>
      </p:grpSp>
      <p:grpSp>
        <p:nvGrpSpPr>
          <p:cNvPr id="10" name="Group 10"/>
          <p:cNvGrpSpPr/>
          <p:nvPr/>
        </p:nvGrpSpPr>
        <p:grpSpPr>
          <a:xfrm>
            <a:off x="1372351" y="632625"/>
            <a:ext cx="510622" cy="510622"/>
            <a:chOff x="0" y="0"/>
            <a:chExt cx="680830" cy="680830"/>
          </a:xfrm>
        </p:grpSpPr>
        <p:sp>
          <p:nvSpPr>
            <p:cNvPr id="11" name="Freeform 11"/>
            <p:cNvSpPr/>
            <p:nvPr/>
          </p:nvSpPr>
          <p:spPr>
            <a:xfrm>
              <a:off x="0" y="0"/>
              <a:ext cx="680720" cy="680720"/>
            </a:xfrm>
            <a:custGeom>
              <a:avLst/>
              <a:gdLst/>
              <a:ahLst/>
              <a:cxnLst/>
              <a:rect l="l" t="t" r="r" b="b"/>
              <a:pathLst>
                <a:path w="680720" h="680720">
                  <a:moveTo>
                    <a:pt x="0" y="340360"/>
                  </a:moveTo>
                  <a:cubicBezTo>
                    <a:pt x="0" y="152400"/>
                    <a:pt x="152400" y="0"/>
                    <a:pt x="340360" y="0"/>
                  </a:cubicBezTo>
                  <a:cubicBezTo>
                    <a:pt x="528320" y="0"/>
                    <a:pt x="680720" y="152400"/>
                    <a:pt x="680720" y="340360"/>
                  </a:cubicBezTo>
                  <a:cubicBezTo>
                    <a:pt x="680720" y="528320"/>
                    <a:pt x="528320" y="680720"/>
                    <a:pt x="340360" y="680720"/>
                  </a:cubicBezTo>
                  <a:cubicBezTo>
                    <a:pt x="152400" y="680720"/>
                    <a:pt x="0" y="528447"/>
                    <a:pt x="0" y="340360"/>
                  </a:cubicBezTo>
                  <a:close/>
                </a:path>
              </a:pathLst>
            </a:custGeom>
            <a:gradFill rotWithShape="1">
              <a:gsLst>
                <a:gs pos="0">
                  <a:srgbClr val="FFFFFF">
                    <a:alpha val="80000"/>
                  </a:srgbClr>
                </a:gs>
                <a:gs pos="100000">
                  <a:srgbClr val="FFFFFF">
                    <a:alpha val="20000"/>
                  </a:srgbClr>
                </a:gs>
              </a:gsLst>
              <a:lin ang="18900000"/>
            </a:gradFill>
          </p:spPr>
          <p:txBody>
            <a:bodyPr/>
            <a:lstStyle/>
            <a:p>
              <a:endParaRPr lang="en-US"/>
            </a:p>
          </p:txBody>
        </p:sp>
      </p:grpSp>
      <p:sp>
        <p:nvSpPr>
          <p:cNvPr id="12" name="AutoShape 12"/>
          <p:cNvSpPr/>
          <p:nvPr/>
        </p:nvSpPr>
        <p:spPr>
          <a:xfrm flipH="1">
            <a:off x="805946" y="7411668"/>
            <a:ext cx="19050" cy="3331769"/>
          </a:xfrm>
          <a:prstGeom prst="line">
            <a:avLst/>
          </a:prstGeom>
          <a:ln w="9525" cap="rnd">
            <a:solidFill>
              <a:srgbClr val="FFFFFF"/>
            </a:solidFill>
            <a:prstDash val="solid"/>
            <a:headEnd type="none" w="sm" len="sm"/>
            <a:tailEnd type="none" w="sm" len="sm"/>
          </a:ln>
        </p:spPr>
        <p:txBody>
          <a:bodyPr/>
          <a:lstStyle/>
          <a:p>
            <a:endParaRPr lang="en-US"/>
          </a:p>
        </p:txBody>
      </p:sp>
      <p:sp>
        <p:nvSpPr>
          <p:cNvPr id="13" name="AutoShape 13"/>
          <p:cNvSpPr/>
          <p:nvPr/>
        </p:nvSpPr>
        <p:spPr>
          <a:xfrm flipH="1">
            <a:off x="-181072" y="8735858"/>
            <a:ext cx="2660450" cy="19050"/>
          </a:xfrm>
          <a:prstGeom prst="line">
            <a:avLst/>
          </a:prstGeom>
          <a:ln w="9525" cap="rnd">
            <a:solidFill>
              <a:srgbClr val="FFFFFF"/>
            </a:solidFill>
            <a:prstDash val="solid"/>
            <a:headEnd type="none" w="sm" len="sm"/>
            <a:tailEnd type="none" w="sm" len="sm"/>
          </a:ln>
        </p:spPr>
        <p:txBody>
          <a:bodyPr/>
          <a:lstStyle/>
          <a:p>
            <a:endParaRPr lang="en-US"/>
          </a:p>
        </p:txBody>
      </p:sp>
      <p:grpSp>
        <p:nvGrpSpPr>
          <p:cNvPr id="14" name="Group 14"/>
          <p:cNvGrpSpPr/>
          <p:nvPr/>
        </p:nvGrpSpPr>
        <p:grpSpPr>
          <a:xfrm rot="5400000">
            <a:off x="-343004" y="8730337"/>
            <a:ext cx="1500923" cy="1500922"/>
            <a:chOff x="0" y="0"/>
            <a:chExt cx="2001230" cy="2001230"/>
          </a:xfrm>
        </p:grpSpPr>
        <p:sp>
          <p:nvSpPr>
            <p:cNvPr id="15" name="Freeform 15"/>
            <p:cNvSpPr/>
            <p:nvPr/>
          </p:nvSpPr>
          <p:spPr>
            <a:xfrm>
              <a:off x="0" y="0"/>
              <a:ext cx="1988566" cy="1988566"/>
            </a:xfrm>
            <a:custGeom>
              <a:avLst/>
              <a:gdLst/>
              <a:ahLst/>
              <a:cxnLst/>
              <a:rect l="l" t="t" r="r" b="b"/>
              <a:pathLst>
                <a:path w="1988566" h="1988566">
                  <a:moveTo>
                    <a:pt x="0" y="1988566"/>
                  </a:moveTo>
                  <a:lnTo>
                    <a:pt x="0" y="12700"/>
                  </a:lnTo>
                  <a:cubicBezTo>
                    <a:pt x="0" y="5715"/>
                    <a:pt x="5715" y="0"/>
                    <a:pt x="12700" y="0"/>
                  </a:cubicBezTo>
                  <a:lnTo>
                    <a:pt x="1988566" y="0"/>
                  </a:lnTo>
                  <a:lnTo>
                    <a:pt x="1988566" y="25400"/>
                  </a:lnTo>
                  <a:lnTo>
                    <a:pt x="12700" y="25400"/>
                  </a:lnTo>
                  <a:lnTo>
                    <a:pt x="12700" y="12700"/>
                  </a:lnTo>
                  <a:lnTo>
                    <a:pt x="25400" y="12700"/>
                  </a:lnTo>
                  <a:lnTo>
                    <a:pt x="25400" y="1988566"/>
                  </a:lnTo>
                  <a:close/>
                </a:path>
              </a:pathLst>
            </a:custGeom>
            <a:solidFill>
              <a:srgbClr val="FFFFFF"/>
            </a:solidFill>
          </p:spPr>
          <p:txBody>
            <a:bodyPr/>
            <a:lstStyle/>
            <a:p>
              <a:endParaRPr lang="en-US"/>
            </a:p>
          </p:txBody>
        </p:sp>
      </p:grpSp>
      <p:grpSp>
        <p:nvGrpSpPr>
          <p:cNvPr id="16" name="Group 16"/>
          <p:cNvGrpSpPr/>
          <p:nvPr/>
        </p:nvGrpSpPr>
        <p:grpSpPr>
          <a:xfrm rot="5400000">
            <a:off x="-422012" y="9381735"/>
            <a:ext cx="928534" cy="928534"/>
            <a:chOff x="0" y="0"/>
            <a:chExt cx="1238046" cy="1238046"/>
          </a:xfrm>
        </p:grpSpPr>
        <p:sp>
          <p:nvSpPr>
            <p:cNvPr id="17" name="Freeform 17"/>
            <p:cNvSpPr/>
            <p:nvPr/>
          </p:nvSpPr>
          <p:spPr>
            <a:xfrm>
              <a:off x="0" y="0"/>
              <a:ext cx="1225296" cy="1225296"/>
            </a:xfrm>
            <a:custGeom>
              <a:avLst/>
              <a:gdLst/>
              <a:ahLst/>
              <a:cxnLst/>
              <a:rect l="l" t="t" r="r" b="b"/>
              <a:pathLst>
                <a:path w="1225296" h="1225296">
                  <a:moveTo>
                    <a:pt x="0" y="1225296"/>
                  </a:moveTo>
                  <a:lnTo>
                    <a:pt x="0" y="12700"/>
                  </a:lnTo>
                  <a:cubicBezTo>
                    <a:pt x="0" y="5715"/>
                    <a:pt x="5715" y="0"/>
                    <a:pt x="12700" y="0"/>
                  </a:cubicBezTo>
                  <a:lnTo>
                    <a:pt x="1225296" y="0"/>
                  </a:lnTo>
                  <a:lnTo>
                    <a:pt x="1225296" y="25400"/>
                  </a:lnTo>
                  <a:lnTo>
                    <a:pt x="12700" y="25400"/>
                  </a:lnTo>
                  <a:lnTo>
                    <a:pt x="12700" y="12700"/>
                  </a:lnTo>
                  <a:lnTo>
                    <a:pt x="25400" y="12700"/>
                  </a:lnTo>
                  <a:lnTo>
                    <a:pt x="25400" y="1225296"/>
                  </a:lnTo>
                  <a:close/>
                </a:path>
              </a:pathLst>
            </a:custGeom>
            <a:solidFill>
              <a:srgbClr val="FFFFFF"/>
            </a:solidFill>
          </p:spPr>
          <p:txBody>
            <a:bodyPr/>
            <a:lstStyle/>
            <a:p>
              <a:endParaRPr lang="en-US"/>
            </a:p>
          </p:txBody>
        </p:sp>
      </p:grpSp>
      <p:sp>
        <p:nvSpPr>
          <p:cNvPr id="18" name="AutoShape 18"/>
          <p:cNvSpPr/>
          <p:nvPr/>
        </p:nvSpPr>
        <p:spPr>
          <a:xfrm>
            <a:off x="5086943" y="8938530"/>
            <a:ext cx="829050" cy="19050"/>
          </a:xfrm>
          <a:prstGeom prst="line">
            <a:avLst/>
          </a:prstGeom>
          <a:ln w="9525" cap="rnd">
            <a:solidFill>
              <a:srgbClr val="FFFFFF"/>
            </a:solidFill>
            <a:prstDash val="solid"/>
            <a:headEnd type="none" w="sm" len="sm"/>
            <a:tailEnd type="none" w="sm" len="sm"/>
          </a:ln>
        </p:spPr>
        <p:txBody>
          <a:bodyPr/>
          <a:lstStyle/>
          <a:p>
            <a:endParaRPr lang="en-US"/>
          </a:p>
        </p:txBody>
      </p:sp>
      <p:grpSp>
        <p:nvGrpSpPr>
          <p:cNvPr id="19" name="Group 19"/>
          <p:cNvGrpSpPr/>
          <p:nvPr/>
        </p:nvGrpSpPr>
        <p:grpSpPr>
          <a:xfrm>
            <a:off x="2785241" y="2324203"/>
            <a:ext cx="12717517" cy="4906593"/>
            <a:chOff x="0" y="0"/>
            <a:chExt cx="3349470" cy="1292271"/>
          </a:xfrm>
        </p:grpSpPr>
        <p:sp>
          <p:nvSpPr>
            <p:cNvPr id="20" name="Freeform 20"/>
            <p:cNvSpPr/>
            <p:nvPr/>
          </p:nvSpPr>
          <p:spPr>
            <a:xfrm>
              <a:off x="0" y="0"/>
              <a:ext cx="3349470" cy="1292272"/>
            </a:xfrm>
            <a:custGeom>
              <a:avLst/>
              <a:gdLst/>
              <a:ahLst/>
              <a:cxnLst/>
              <a:rect l="l" t="t" r="r" b="b"/>
              <a:pathLst>
                <a:path w="3349470" h="1292272">
                  <a:moveTo>
                    <a:pt x="0" y="0"/>
                  </a:moveTo>
                  <a:lnTo>
                    <a:pt x="3349470" y="0"/>
                  </a:lnTo>
                  <a:lnTo>
                    <a:pt x="3349470" y="1292272"/>
                  </a:lnTo>
                  <a:lnTo>
                    <a:pt x="0" y="1292272"/>
                  </a:lnTo>
                  <a:close/>
                </a:path>
              </a:pathLst>
            </a:custGeom>
            <a:solidFill>
              <a:srgbClr val="DAE3E3"/>
            </a:solidFill>
          </p:spPr>
          <p:txBody>
            <a:bodyPr/>
            <a:lstStyle/>
            <a:p>
              <a:endParaRPr lang="en-US"/>
            </a:p>
          </p:txBody>
        </p:sp>
        <p:sp>
          <p:nvSpPr>
            <p:cNvPr id="21" name="TextBox 21"/>
            <p:cNvSpPr txBox="1"/>
            <p:nvPr/>
          </p:nvSpPr>
          <p:spPr>
            <a:xfrm>
              <a:off x="0" y="19050"/>
              <a:ext cx="3349470" cy="1273221"/>
            </a:xfrm>
            <a:prstGeom prst="rect">
              <a:avLst/>
            </a:prstGeom>
          </p:spPr>
          <p:txBody>
            <a:bodyPr lIns="50800" tIns="50800" rIns="50800" bIns="50800" rtlCol="0" anchor="ctr"/>
            <a:lstStyle/>
            <a:p>
              <a:pPr algn="ctr">
                <a:lnSpc>
                  <a:spcPts val="2268"/>
                </a:lnSpc>
              </a:pPr>
              <a:endParaRPr/>
            </a:p>
          </p:txBody>
        </p:sp>
      </p:grpSp>
      <p:sp>
        <p:nvSpPr>
          <p:cNvPr id="22" name="Freeform 22"/>
          <p:cNvSpPr/>
          <p:nvPr/>
        </p:nvSpPr>
        <p:spPr>
          <a:xfrm>
            <a:off x="2479378" y="1988556"/>
            <a:ext cx="13229357" cy="5671811"/>
          </a:xfrm>
          <a:custGeom>
            <a:avLst/>
            <a:gdLst/>
            <a:ahLst/>
            <a:cxnLst/>
            <a:rect l="l" t="t" r="r" b="b"/>
            <a:pathLst>
              <a:path w="13229357" h="5671811">
                <a:moveTo>
                  <a:pt x="0" y="0"/>
                </a:moveTo>
                <a:lnTo>
                  <a:pt x="13229357" y="0"/>
                </a:lnTo>
                <a:lnTo>
                  <a:pt x="13229357" y="5671811"/>
                </a:lnTo>
                <a:lnTo>
                  <a:pt x="0" y="5671811"/>
                </a:lnTo>
                <a:lnTo>
                  <a:pt x="0" y="0"/>
                </a:lnTo>
                <a:close/>
              </a:path>
            </a:pathLst>
          </a:custGeom>
          <a:blipFill>
            <a:blip r:embed="rId3">
              <a:alphaModFix amt="30000"/>
            </a:blip>
            <a:stretch>
              <a:fillRect t="-35622" b="-19778"/>
            </a:stretch>
          </a:blipFill>
        </p:spPr>
        <p:txBody>
          <a:bodyPr/>
          <a:lstStyle/>
          <a:p>
            <a:endParaRPr lang="en-US"/>
          </a:p>
        </p:txBody>
      </p:sp>
      <p:sp>
        <p:nvSpPr>
          <p:cNvPr id="23" name="TextBox 23"/>
          <p:cNvSpPr txBox="1"/>
          <p:nvPr/>
        </p:nvSpPr>
        <p:spPr>
          <a:xfrm>
            <a:off x="4209769" y="2924175"/>
            <a:ext cx="10139770" cy="2219325"/>
          </a:xfrm>
          <a:prstGeom prst="rect">
            <a:avLst/>
          </a:prstGeom>
        </p:spPr>
        <p:txBody>
          <a:bodyPr lIns="0" tIns="0" rIns="0" bIns="0" rtlCol="0" anchor="t">
            <a:spAutoFit/>
          </a:bodyPr>
          <a:lstStyle/>
          <a:p>
            <a:pPr algn="ctr">
              <a:lnSpc>
                <a:spcPts val="8640"/>
              </a:lnSpc>
            </a:pPr>
            <a:r>
              <a:rPr lang="en-US" sz="7200" spc="-62">
                <a:solidFill>
                  <a:srgbClr val="195957"/>
                </a:solidFill>
                <a:latin typeface="Arimo Bold"/>
              </a:rPr>
              <a:t>Asian Americans, Aging and Caregiving</a:t>
            </a:r>
          </a:p>
        </p:txBody>
      </p:sp>
      <p:sp>
        <p:nvSpPr>
          <p:cNvPr id="24" name="TextBox 24"/>
          <p:cNvSpPr txBox="1"/>
          <p:nvPr/>
        </p:nvSpPr>
        <p:spPr>
          <a:xfrm>
            <a:off x="5757840" y="5254189"/>
            <a:ext cx="6772320" cy="1384995"/>
          </a:xfrm>
          <a:prstGeom prst="rect">
            <a:avLst/>
          </a:prstGeom>
        </p:spPr>
        <p:txBody>
          <a:bodyPr lIns="0" tIns="0" rIns="0" bIns="0" rtlCol="0" anchor="t">
            <a:spAutoFit/>
          </a:bodyPr>
          <a:lstStyle/>
          <a:p>
            <a:pPr algn="ctr"/>
            <a:r>
              <a:rPr lang="en-US" sz="3000" spc="75" dirty="0">
                <a:solidFill>
                  <a:srgbClr val="000000">
                    <a:alpha val="60000"/>
                  </a:srgbClr>
                </a:solidFill>
                <a:latin typeface="Arimo Bold"/>
              </a:rPr>
              <a:t>Mansha Mirza</a:t>
            </a:r>
          </a:p>
          <a:p>
            <a:pPr algn="ctr"/>
            <a:r>
              <a:rPr lang="en-US" sz="3000" spc="75" dirty="0" err="1">
                <a:solidFill>
                  <a:srgbClr val="000000">
                    <a:alpha val="60000"/>
                  </a:srgbClr>
                </a:solidFill>
                <a:latin typeface="Arimo Bold"/>
              </a:rPr>
              <a:t>Rooshey</a:t>
            </a:r>
            <a:r>
              <a:rPr lang="en-US" sz="3000" spc="75" dirty="0">
                <a:solidFill>
                  <a:srgbClr val="000000">
                    <a:alpha val="60000"/>
                  </a:srgbClr>
                </a:solidFill>
                <a:latin typeface="Arimo Bold"/>
              </a:rPr>
              <a:t> Hasnain</a:t>
            </a:r>
          </a:p>
          <a:p>
            <a:pPr algn="ctr"/>
            <a:r>
              <a:rPr lang="en-US" sz="3000" spc="75" dirty="0" err="1">
                <a:solidFill>
                  <a:srgbClr val="000000">
                    <a:alpha val="60000"/>
                  </a:srgbClr>
                </a:solidFill>
                <a:latin typeface="Arimo Bold"/>
              </a:rPr>
              <a:t>Jenica</a:t>
            </a:r>
            <a:r>
              <a:rPr lang="en-US" sz="3000" spc="75" dirty="0">
                <a:solidFill>
                  <a:srgbClr val="000000">
                    <a:alpha val="60000"/>
                  </a:srgbClr>
                </a:solidFill>
                <a:latin typeface="Arimo Bold"/>
              </a:rPr>
              <a:t> Lee</a:t>
            </a:r>
          </a:p>
        </p:txBody>
      </p:sp>
      <p:pic>
        <p:nvPicPr>
          <p:cNvPr id="29" name="Picture 28" descr="A logo for an older couple&#10;&#10;Description automatically generated">
            <a:extLst>
              <a:ext uri="{FF2B5EF4-FFF2-40B4-BE49-F238E27FC236}">
                <a16:creationId xmlns:a16="http://schemas.microsoft.com/office/drawing/2014/main" id="{7E3923F6-7291-3FEA-9D2B-575A0471F8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78300" y="5406338"/>
            <a:ext cx="1824458" cy="1824458"/>
          </a:xfrm>
          <a:prstGeom prst="rect">
            <a:avLst/>
          </a:prstGeom>
          <a:solidFill>
            <a:srgbClr val="24827F"/>
          </a:solidFill>
        </p:spPr>
      </p:pic>
      <p:sp>
        <p:nvSpPr>
          <p:cNvPr id="30" name="TextBox 29">
            <a:extLst>
              <a:ext uri="{FF2B5EF4-FFF2-40B4-BE49-F238E27FC236}">
                <a16:creationId xmlns:a16="http://schemas.microsoft.com/office/drawing/2014/main" id="{BA8C6230-560C-CF2F-32FA-80FA6B00DA45}"/>
              </a:ext>
            </a:extLst>
          </p:cNvPr>
          <p:cNvSpPr txBox="1"/>
          <p:nvPr/>
        </p:nvSpPr>
        <p:spPr>
          <a:xfrm>
            <a:off x="2479378" y="8420100"/>
            <a:ext cx="13210307" cy="1477328"/>
          </a:xfrm>
          <a:prstGeom prst="rect">
            <a:avLst/>
          </a:prstGeom>
          <a:noFill/>
        </p:spPr>
        <p:txBody>
          <a:bodyPr wrap="square" rtlCol="0">
            <a:spAutoFit/>
          </a:bodyPr>
          <a:lstStyle/>
          <a:p>
            <a:r>
              <a:rPr lang="en-US" dirty="0"/>
              <a:t>Funding</a:t>
            </a:r>
          </a:p>
          <a:p>
            <a:r>
              <a:rPr lang="en-US" b="0" i="0" dirty="0">
                <a:solidFill>
                  <a:srgbClr val="000000"/>
                </a:solidFill>
                <a:effectLst/>
              </a:rPr>
              <a:t>The creation of this module was supported by the Administration for Community Living (ACL), U.S. Department of Health and Human Services (HHS) as part of a financial assistance award totaling $620,918 with 67% percentage funded by ACL/HHS</a:t>
            </a:r>
            <a:r>
              <a:rPr lang="en-US" dirty="0"/>
              <a:t> (Grant number # 90HDRC001 l-01-00, PI: Mirza)</a:t>
            </a:r>
            <a:r>
              <a:rPr lang="en-US" b="0" i="0" dirty="0">
                <a:solidFill>
                  <a:srgbClr val="000000"/>
                </a:solidFill>
                <a:effectLst/>
              </a:rPr>
              <a:t> and $207,960 or 33% percentage funded by non-government source(s). The contents are those of the author(s) and do not necessarily represent the official views of, nor an endorsement, by ACL/HHS, or the U.S. Government.</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AE3E3"/>
        </a:solidFill>
        <a:effectLst/>
      </p:bgPr>
    </p:bg>
    <p:spTree>
      <p:nvGrpSpPr>
        <p:cNvPr id="1" name=""/>
        <p:cNvGrpSpPr/>
        <p:nvPr/>
      </p:nvGrpSpPr>
      <p:grpSpPr>
        <a:xfrm>
          <a:off x="0" y="0"/>
          <a:ext cx="0" cy="0"/>
          <a:chOff x="0" y="0"/>
          <a:chExt cx="0" cy="0"/>
        </a:xfrm>
      </p:grpSpPr>
      <p:sp>
        <p:nvSpPr>
          <p:cNvPr id="2" name="AutoShape 2"/>
          <p:cNvSpPr/>
          <p:nvPr/>
        </p:nvSpPr>
        <p:spPr>
          <a:xfrm flipH="1">
            <a:off x="17124095" y="-637184"/>
            <a:ext cx="19050" cy="3331769"/>
          </a:xfrm>
          <a:prstGeom prst="line">
            <a:avLst/>
          </a:prstGeom>
          <a:ln w="9525"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AutoShape 3"/>
          <p:cNvSpPr/>
          <p:nvPr/>
        </p:nvSpPr>
        <p:spPr>
          <a:xfrm flipH="1">
            <a:off x="15469713" y="1351344"/>
            <a:ext cx="2660449" cy="19050"/>
          </a:xfrm>
          <a:prstGeom prst="line">
            <a:avLst/>
          </a:prstGeom>
          <a:ln w="9525"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4"/>
          <p:cNvGrpSpPr/>
          <p:nvPr/>
        </p:nvGrpSpPr>
        <p:grpSpPr>
          <a:xfrm rot="-5400000">
            <a:off x="16791172" y="-134532"/>
            <a:ext cx="1500923" cy="1500922"/>
            <a:chOff x="0" y="0"/>
            <a:chExt cx="2001230" cy="2001230"/>
          </a:xfrm>
        </p:grpSpPr>
        <p:sp>
          <p:nvSpPr>
            <p:cNvPr id="5" name="Freeform 5"/>
            <p:cNvSpPr/>
            <p:nvPr/>
          </p:nvSpPr>
          <p:spPr>
            <a:xfrm>
              <a:off x="0" y="0"/>
              <a:ext cx="1988566" cy="1988566"/>
            </a:xfrm>
            <a:custGeom>
              <a:avLst/>
              <a:gdLst/>
              <a:ahLst/>
              <a:cxnLst/>
              <a:rect l="l" t="t" r="r" b="b"/>
              <a:pathLst>
                <a:path w="1988566" h="1988566">
                  <a:moveTo>
                    <a:pt x="0" y="1988566"/>
                  </a:moveTo>
                  <a:lnTo>
                    <a:pt x="0" y="12700"/>
                  </a:lnTo>
                  <a:cubicBezTo>
                    <a:pt x="0" y="5715"/>
                    <a:pt x="5715" y="0"/>
                    <a:pt x="12700" y="0"/>
                  </a:cubicBezTo>
                  <a:lnTo>
                    <a:pt x="1988566" y="0"/>
                  </a:lnTo>
                  <a:lnTo>
                    <a:pt x="1988566" y="25400"/>
                  </a:lnTo>
                  <a:lnTo>
                    <a:pt x="12700" y="25400"/>
                  </a:lnTo>
                  <a:lnTo>
                    <a:pt x="12700" y="12700"/>
                  </a:lnTo>
                  <a:lnTo>
                    <a:pt x="25400" y="12700"/>
                  </a:lnTo>
                  <a:lnTo>
                    <a:pt x="25400" y="1988566"/>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7363560" y="100165"/>
            <a:ext cx="928534" cy="928534"/>
            <a:chOff x="0" y="0"/>
            <a:chExt cx="1238046" cy="1238046"/>
          </a:xfrm>
        </p:grpSpPr>
        <p:sp>
          <p:nvSpPr>
            <p:cNvPr id="7" name="Freeform 7"/>
            <p:cNvSpPr/>
            <p:nvPr/>
          </p:nvSpPr>
          <p:spPr>
            <a:xfrm>
              <a:off x="0" y="0"/>
              <a:ext cx="1225296" cy="1225296"/>
            </a:xfrm>
            <a:custGeom>
              <a:avLst/>
              <a:gdLst/>
              <a:ahLst/>
              <a:cxnLst/>
              <a:rect l="l" t="t" r="r" b="b"/>
              <a:pathLst>
                <a:path w="1225296" h="1225296">
                  <a:moveTo>
                    <a:pt x="0" y="1225296"/>
                  </a:moveTo>
                  <a:lnTo>
                    <a:pt x="0" y="12700"/>
                  </a:lnTo>
                  <a:cubicBezTo>
                    <a:pt x="0" y="5715"/>
                    <a:pt x="5715" y="0"/>
                    <a:pt x="12700" y="0"/>
                  </a:cubicBezTo>
                  <a:lnTo>
                    <a:pt x="1225296" y="0"/>
                  </a:lnTo>
                  <a:lnTo>
                    <a:pt x="1225296" y="25400"/>
                  </a:lnTo>
                  <a:lnTo>
                    <a:pt x="12700" y="25400"/>
                  </a:lnTo>
                  <a:lnTo>
                    <a:pt x="12700" y="12700"/>
                  </a:lnTo>
                  <a:lnTo>
                    <a:pt x="25400" y="12700"/>
                  </a:lnTo>
                  <a:lnTo>
                    <a:pt x="25400" y="1225296"/>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9"/>
          <p:cNvSpPr txBox="1"/>
          <p:nvPr/>
        </p:nvSpPr>
        <p:spPr>
          <a:xfrm>
            <a:off x="2271216" y="1009650"/>
            <a:ext cx="13745568" cy="624196"/>
          </a:xfrm>
          <a:prstGeom prst="rect">
            <a:avLst/>
          </a:prstGeom>
        </p:spPr>
        <p:txBody>
          <a:bodyPr lIns="0" tIns="0" rIns="0" bIns="0" rtlCol="0" anchor="t">
            <a:spAutoFit/>
          </a:bodyPr>
          <a:lstStyle/>
          <a:p>
            <a:pPr marL="0" marR="0" lvl="0" indent="0" algn="ctr" defTabSz="914400" rtl="0" eaLnBrk="1" fontAlgn="auto" latinLnBrk="0" hangingPunct="1">
              <a:lnSpc>
                <a:spcPts val="4815"/>
              </a:lnSpc>
              <a:spcBef>
                <a:spcPts val="0"/>
              </a:spcBef>
              <a:spcAft>
                <a:spcPts val="0"/>
              </a:spcAft>
              <a:buClrTx/>
              <a:buSzTx/>
              <a:buFontTx/>
              <a:buNone/>
              <a:tabLst/>
              <a:defRPr/>
            </a:pPr>
            <a:r>
              <a:rPr kumimoji="0" lang="en-US" sz="4012" b="0" i="0" u="none" strike="noStrike" kern="1200" cap="none" spc="-34" normalizeH="0" baseline="0" noProof="0" dirty="0">
                <a:ln>
                  <a:noFill/>
                </a:ln>
                <a:solidFill>
                  <a:srgbClr val="000000"/>
                </a:solidFill>
                <a:effectLst/>
                <a:uLnTx/>
                <a:uFillTx/>
                <a:latin typeface="Arimo Bold"/>
                <a:ea typeface="+mn-ea"/>
                <a:cs typeface="+mn-cs"/>
              </a:rPr>
              <a:t>Who are Asian Americans?</a:t>
            </a:r>
          </a:p>
        </p:txBody>
      </p:sp>
      <p:graphicFrame>
        <p:nvGraphicFramePr>
          <p:cNvPr id="14" name="TextBox 11">
            <a:extLst>
              <a:ext uri="{FF2B5EF4-FFF2-40B4-BE49-F238E27FC236}">
                <a16:creationId xmlns:a16="http://schemas.microsoft.com/office/drawing/2014/main" id="{CC60426C-30AE-469A-1567-F2F8CFD2D7F8}"/>
              </a:ext>
            </a:extLst>
          </p:cNvPr>
          <p:cNvGraphicFramePr/>
          <p:nvPr>
            <p:extLst>
              <p:ext uri="{D42A27DB-BD31-4B8C-83A1-F6EECF244321}">
                <p14:modId xmlns:p14="http://schemas.microsoft.com/office/powerpoint/2010/main" val="1814247464"/>
              </p:ext>
            </p:extLst>
          </p:nvPr>
        </p:nvGraphicFramePr>
        <p:xfrm>
          <a:off x="2247152" y="2624862"/>
          <a:ext cx="14544019" cy="6633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925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AE3E3"/>
        </a:solidFill>
        <a:effectLst/>
      </p:bgPr>
    </p:bg>
    <p:spTree>
      <p:nvGrpSpPr>
        <p:cNvPr id="1" name=""/>
        <p:cNvGrpSpPr/>
        <p:nvPr/>
      </p:nvGrpSpPr>
      <p:grpSpPr>
        <a:xfrm>
          <a:off x="0" y="0"/>
          <a:ext cx="0" cy="0"/>
          <a:chOff x="0" y="0"/>
          <a:chExt cx="0" cy="0"/>
        </a:xfrm>
      </p:grpSpPr>
      <p:sp>
        <p:nvSpPr>
          <p:cNvPr id="2" name="AutoShape 2"/>
          <p:cNvSpPr/>
          <p:nvPr/>
        </p:nvSpPr>
        <p:spPr>
          <a:xfrm flipH="1">
            <a:off x="17124095" y="-637184"/>
            <a:ext cx="19050" cy="3331769"/>
          </a:xfrm>
          <a:prstGeom prst="line">
            <a:avLst/>
          </a:prstGeom>
          <a:ln w="9525" cap="rnd">
            <a:solidFill>
              <a:srgbClr val="FFFFFF"/>
            </a:solidFill>
            <a:prstDash val="solid"/>
            <a:headEnd type="none" w="sm" len="sm"/>
            <a:tailEnd type="none" w="sm" len="sm"/>
          </a:ln>
        </p:spPr>
        <p:txBody>
          <a:bodyPr/>
          <a:lstStyle/>
          <a:p>
            <a:endParaRPr lang="en-US"/>
          </a:p>
        </p:txBody>
      </p:sp>
      <p:sp>
        <p:nvSpPr>
          <p:cNvPr id="3" name="AutoShape 3"/>
          <p:cNvSpPr/>
          <p:nvPr/>
        </p:nvSpPr>
        <p:spPr>
          <a:xfrm flipH="1">
            <a:off x="15469713" y="1351344"/>
            <a:ext cx="2660449" cy="19050"/>
          </a:xfrm>
          <a:prstGeom prst="line">
            <a:avLst/>
          </a:prstGeom>
          <a:ln w="9525" cap="rnd">
            <a:solidFill>
              <a:srgbClr val="FFFFFF"/>
            </a:solidFill>
            <a:prstDash val="solid"/>
            <a:headEnd type="none" w="sm" len="sm"/>
            <a:tailEnd type="none" w="sm" len="sm"/>
          </a:ln>
        </p:spPr>
        <p:txBody>
          <a:bodyPr/>
          <a:lstStyle/>
          <a:p>
            <a:endParaRPr lang="en-US"/>
          </a:p>
        </p:txBody>
      </p:sp>
      <p:grpSp>
        <p:nvGrpSpPr>
          <p:cNvPr id="4" name="Group 4"/>
          <p:cNvGrpSpPr/>
          <p:nvPr/>
        </p:nvGrpSpPr>
        <p:grpSpPr>
          <a:xfrm rot="-5400000">
            <a:off x="16791172" y="-134532"/>
            <a:ext cx="1500923" cy="1500922"/>
            <a:chOff x="0" y="0"/>
            <a:chExt cx="2001230" cy="2001230"/>
          </a:xfrm>
        </p:grpSpPr>
        <p:sp>
          <p:nvSpPr>
            <p:cNvPr id="5" name="Freeform 5"/>
            <p:cNvSpPr/>
            <p:nvPr/>
          </p:nvSpPr>
          <p:spPr>
            <a:xfrm>
              <a:off x="0" y="0"/>
              <a:ext cx="1988566" cy="1988566"/>
            </a:xfrm>
            <a:custGeom>
              <a:avLst/>
              <a:gdLst/>
              <a:ahLst/>
              <a:cxnLst/>
              <a:rect l="l" t="t" r="r" b="b"/>
              <a:pathLst>
                <a:path w="1988566" h="1988566">
                  <a:moveTo>
                    <a:pt x="0" y="1988566"/>
                  </a:moveTo>
                  <a:lnTo>
                    <a:pt x="0" y="12700"/>
                  </a:lnTo>
                  <a:cubicBezTo>
                    <a:pt x="0" y="5715"/>
                    <a:pt x="5715" y="0"/>
                    <a:pt x="12700" y="0"/>
                  </a:cubicBezTo>
                  <a:lnTo>
                    <a:pt x="1988566" y="0"/>
                  </a:lnTo>
                  <a:lnTo>
                    <a:pt x="1988566" y="25400"/>
                  </a:lnTo>
                  <a:lnTo>
                    <a:pt x="12700" y="25400"/>
                  </a:lnTo>
                  <a:lnTo>
                    <a:pt x="12700" y="12700"/>
                  </a:lnTo>
                  <a:lnTo>
                    <a:pt x="25400" y="12700"/>
                  </a:lnTo>
                  <a:lnTo>
                    <a:pt x="25400" y="1988566"/>
                  </a:lnTo>
                  <a:close/>
                </a:path>
              </a:pathLst>
            </a:custGeom>
            <a:solidFill>
              <a:srgbClr val="FFFFFF"/>
            </a:solidFill>
          </p:spPr>
          <p:txBody>
            <a:bodyPr/>
            <a:lstStyle/>
            <a:p>
              <a:endParaRPr lang="en-US"/>
            </a:p>
          </p:txBody>
        </p:sp>
      </p:grpSp>
      <p:grpSp>
        <p:nvGrpSpPr>
          <p:cNvPr id="6" name="Group 6"/>
          <p:cNvGrpSpPr/>
          <p:nvPr/>
        </p:nvGrpSpPr>
        <p:grpSpPr>
          <a:xfrm rot="-5400000">
            <a:off x="17363560" y="100165"/>
            <a:ext cx="928534" cy="928534"/>
            <a:chOff x="0" y="0"/>
            <a:chExt cx="1238046" cy="1238046"/>
          </a:xfrm>
        </p:grpSpPr>
        <p:sp>
          <p:nvSpPr>
            <p:cNvPr id="7" name="Freeform 7"/>
            <p:cNvSpPr/>
            <p:nvPr/>
          </p:nvSpPr>
          <p:spPr>
            <a:xfrm>
              <a:off x="0" y="0"/>
              <a:ext cx="1225296" cy="1225296"/>
            </a:xfrm>
            <a:custGeom>
              <a:avLst/>
              <a:gdLst/>
              <a:ahLst/>
              <a:cxnLst/>
              <a:rect l="l" t="t" r="r" b="b"/>
              <a:pathLst>
                <a:path w="1225296" h="1225296">
                  <a:moveTo>
                    <a:pt x="0" y="1225296"/>
                  </a:moveTo>
                  <a:lnTo>
                    <a:pt x="0" y="12700"/>
                  </a:lnTo>
                  <a:cubicBezTo>
                    <a:pt x="0" y="5715"/>
                    <a:pt x="5715" y="0"/>
                    <a:pt x="12700" y="0"/>
                  </a:cubicBezTo>
                  <a:lnTo>
                    <a:pt x="1225296" y="0"/>
                  </a:lnTo>
                  <a:lnTo>
                    <a:pt x="1225296" y="25400"/>
                  </a:lnTo>
                  <a:lnTo>
                    <a:pt x="12700" y="25400"/>
                  </a:lnTo>
                  <a:lnTo>
                    <a:pt x="12700" y="12700"/>
                  </a:lnTo>
                  <a:lnTo>
                    <a:pt x="25400" y="12700"/>
                  </a:lnTo>
                  <a:lnTo>
                    <a:pt x="25400" y="1225296"/>
                  </a:lnTo>
                  <a:close/>
                </a:path>
              </a:pathLst>
            </a:custGeom>
            <a:solidFill>
              <a:srgbClr val="FFFFFF"/>
            </a:solidFill>
          </p:spPr>
          <p:txBody>
            <a:bodyPr/>
            <a:lstStyle/>
            <a:p>
              <a:endParaRPr lang="en-US"/>
            </a:p>
          </p:txBody>
        </p:sp>
      </p:grpSp>
      <p:sp>
        <p:nvSpPr>
          <p:cNvPr id="9" name="TextBox 9"/>
          <p:cNvSpPr txBox="1"/>
          <p:nvPr/>
        </p:nvSpPr>
        <p:spPr>
          <a:xfrm>
            <a:off x="2271216" y="1009650"/>
            <a:ext cx="13745568" cy="624196"/>
          </a:xfrm>
          <a:prstGeom prst="rect">
            <a:avLst/>
          </a:prstGeom>
        </p:spPr>
        <p:txBody>
          <a:bodyPr lIns="0" tIns="0" rIns="0" bIns="0" rtlCol="0" anchor="t">
            <a:spAutoFit/>
          </a:bodyPr>
          <a:lstStyle/>
          <a:p>
            <a:pPr algn="l">
              <a:lnSpc>
                <a:spcPts val="4815"/>
              </a:lnSpc>
            </a:pPr>
            <a:r>
              <a:rPr lang="en-US" sz="4012" spc="-34" dirty="0">
                <a:solidFill>
                  <a:srgbClr val="000000"/>
                </a:solidFill>
                <a:latin typeface="Arimo Bold"/>
              </a:rPr>
              <a:t>There is a lot of heterogeneity among Asian Americans!</a:t>
            </a:r>
          </a:p>
        </p:txBody>
      </p:sp>
      <p:sp>
        <p:nvSpPr>
          <p:cNvPr id="10" name="TextBox 10"/>
          <p:cNvSpPr txBox="1"/>
          <p:nvPr/>
        </p:nvSpPr>
        <p:spPr>
          <a:xfrm>
            <a:off x="1575540" y="3020378"/>
            <a:ext cx="7209720" cy="4761881"/>
          </a:xfrm>
          <a:prstGeom prst="rect">
            <a:avLst/>
          </a:prstGeom>
        </p:spPr>
        <p:txBody>
          <a:bodyPr lIns="0" tIns="0" rIns="0" bIns="0" rtlCol="0" anchor="t">
            <a:spAutoFit/>
          </a:bodyPr>
          <a:lstStyle/>
          <a:p>
            <a:pPr marL="542925" lvl="1" indent="-271462" algn="l">
              <a:buFont typeface="Arial"/>
              <a:buChar char="•"/>
            </a:pPr>
            <a:r>
              <a:rPr lang="en-US" sz="3000" spc="75" dirty="0">
                <a:solidFill>
                  <a:srgbClr val="000000">
                    <a:alpha val="76863"/>
                  </a:srgbClr>
                </a:solidFill>
                <a:latin typeface="Arimo"/>
              </a:rPr>
              <a:t>The 2020 Census included more than 40 detailed subgroups under this umbrella category!</a:t>
            </a:r>
          </a:p>
          <a:p>
            <a:pPr marL="271463" lvl="1" algn="l"/>
            <a:endParaRPr lang="en-US" sz="3000" spc="75" dirty="0">
              <a:solidFill>
                <a:srgbClr val="000000">
                  <a:alpha val="76863"/>
                </a:srgbClr>
              </a:solidFill>
              <a:latin typeface="Arimo"/>
            </a:endParaRPr>
          </a:p>
          <a:p>
            <a:pPr marL="542925" lvl="1" indent="-271462" algn="l">
              <a:buFont typeface="Arial"/>
              <a:buChar char="•"/>
            </a:pPr>
            <a:r>
              <a:rPr lang="en-US" sz="3000" spc="75" dirty="0">
                <a:solidFill>
                  <a:srgbClr val="000000">
                    <a:alpha val="76863"/>
                  </a:srgbClr>
                </a:solidFill>
                <a:latin typeface="Arimo"/>
              </a:rPr>
              <a:t>85% of the 24 million Asian Americans identify with six origin groups: Chinese, Asian Indian, Filipino, Vietnamese, Korean, and Japanese</a:t>
            </a:r>
          </a:p>
          <a:p>
            <a:pPr marL="542925" lvl="1" indent="-271462" algn="l">
              <a:lnSpc>
                <a:spcPts val="5400"/>
              </a:lnSpc>
            </a:pPr>
            <a:endParaRPr lang="en-US" sz="3000" spc="75" dirty="0">
              <a:solidFill>
                <a:srgbClr val="000000">
                  <a:alpha val="76863"/>
                </a:srgbClr>
              </a:solidFill>
              <a:latin typeface="Arimo"/>
            </a:endParaRPr>
          </a:p>
        </p:txBody>
      </p:sp>
      <p:graphicFrame>
        <p:nvGraphicFramePr>
          <p:cNvPr id="13" name="Chart 12">
            <a:extLst>
              <a:ext uri="{FF2B5EF4-FFF2-40B4-BE49-F238E27FC236}">
                <a16:creationId xmlns:a16="http://schemas.microsoft.com/office/drawing/2014/main" id="{1F0C9070-C047-79CC-0EA2-C067E23EA9E9}"/>
              </a:ext>
            </a:extLst>
          </p:cNvPr>
          <p:cNvGraphicFramePr/>
          <p:nvPr>
            <p:extLst>
              <p:ext uri="{D42A27DB-BD31-4B8C-83A1-F6EECF244321}">
                <p14:modId xmlns:p14="http://schemas.microsoft.com/office/powerpoint/2010/main" val="925081655"/>
              </p:ext>
            </p:extLst>
          </p:nvPr>
        </p:nvGraphicFramePr>
        <p:xfrm>
          <a:off x="9144000" y="2324100"/>
          <a:ext cx="8686800" cy="636270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2398018A-AD63-3A02-AFD6-044DA068C44A}"/>
              </a:ext>
            </a:extLst>
          </p:cNvPr>
          <p:cNvSpPr txBox="1"/>
          <p:nvPr/>
        </p:nvSpPr>
        <p:spPr>
          <a:xfrm>
            <a:off x="9677400" y="8686800"/>
            <a:ext cx="6934200" cy="646331"/>
          </a:xfrm>
          <a:prstGeom prst="rect">
            <a:avLst/>
          </a:prstGeom>
          <a:noFill/>
        </p:spPr>
        <p:txBody>
          <a:bodyPr wrap="square" rtlCol="0">
            <a:spAutoFit/>
          </a:bodyPr>
          <a:lstStyle/>
          <a:p>
            <a:r>
              <a:rPr lang="en-US" dirty="0">
                <a:latin typeface="Arimo" panose="020B0604020202020204" charset="0"/>
                <a:ea typeface="Arimo" panose="020B0604020202020204" charset="0"/>
                <a:cs typeface="Arimo" panose="020B0604020202020204" charset="0"/>
              </a:rPr>
              <a:t>https://www.census.gov/newsroom/facts-for-features/2023/asian-american-pacific-islander.html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AE3E3"/>
        </a:solidFill>
        <a:effectLst/>
      </p:bgPr>
    </p:bg>
    <p:spTree>
      <p:nvGrpSpPr>
        <p:cNvPr id="1" name=""/>
        <p:cNvGrpSpPr/>
        <p:nvPr/>
      </p:nvGrpSpPr>
      <p:grpSpPr>
        <a:xfrm>
          <a:off x="0" y="0"/>
          <a:ext cx="0" cy="0"/>
          <a:chOff x="0" y="0"/>
          <a:chExt cx="0" cy="0"/>
        </a:xfrm>
      </p:grpSpPr>
      <p:sp>
        <p:nvSpPr>
          <p:cNvPr id="2" name="AutoShape 2"/>
          <p:cNvSpPr/>
          <p:nvPr/>
        </p:nvSpPr>
        <p:spPr>
          <a:xfrm flipH="1">
            <a:off x="3785509" y="3700720"/>
            <a:ext cx="19050" cy="4236127"/>
          </a:xfrm>
          <a:prstGeom prst="line">
            <a:avLst/>
          </a:prstGeom>
          <a:ln w="9525" cap="rnd">
            <a:solidFill>
              <a:srgbClr val="FFFFFF"/>
            </a:solidFill>
            <a:prstDash val="solid"/>
            <a:headEnd type="none" w="sm" len="sm"/>
            <a:tailEnd type="none" w="sm" len="sm"/>
          </a:ln>
        </p:spPr>
        <p:txBody>
          <a:bodyPr/>
          <a:lstStyle/>
          <a:p>
            <a:endParaRPr lang="en-US"/>
          </a:p>
        </p:txBody>
      </p:sp>
      <p:sp>
        <p:nvSpPr>
          <p:cNvPr id="3" name="AutoShape 3"/>
          <p:cNvSpPr/>
          <p:nvPr/>
        </p:nvSpPr>
        <p:spPr>
          <a:xfrm>
            <a:off x="13635435" y="3700721"/>
            <a:ext cx="0" cy="4236127"/>
          </a:xfrm>
          <a:prstGeom prst="line">
            <a:avLst/>
          </a:prstGeom>
          <a:ln w="9525" cap="rnd">
            <a:solidFill>
              <a:srgbClr val="FFFFFF"/>
            </a:solidFill>
            <a:prstDash val="solid"/>
            <a:headEnd type="none" w="sm" len="sm"/>
            <a:tailEnd type="none" w="sm" len="sm"/>
          </a:ln>
        </p:spPr>
        <p:txBody>
          <a:bodyPr/>
          <a:lstStyle/>
          <a:p>
            <a:endParaRPr lang="en-US"/>
          </a:p>
        </p:txBody>
      </p:sp>
      <p:sp>
        <p:nvSpPr>
          <p:cNvPr id="4" name="AutoShape 4"/>
          <p:cNvSpPr/>
          <p:nvPr/>
        </p:nvSpPr>
        <p:spPr>
          <a:xfrm>
            <a:off x="3869098" y="3743842"/>
            <a:ext cx="9254177" cy="0"/>
          </a:xfrm>
          <a:prstGeom prst="line">
            <a:avLst/>
          </a:prstGeom>
          <a:ln w="9525" cap="rnd">
            <a:solidFill>
              <a:srgbClr val="FFFFFF"/>
            </a:solidFill>
            <a:prstDash val="solid"/>
            <a:headEnd type="none" w="sm" len="sm"/>
            <a:tailEnd type="none" w="sm" len="sm"/>
          </a:ln>
        </p:spPr>
        <p:txBody>
          <a:bodyPr/>
          <a:lstStyle/>
          <a:p>
            <a:endParaRPr lang="en-US"/>
          </a:p>
        </p:txBody>
      </p:sp>
      <p:sp>
        <p:nvSpPr>
          <p:cNvPr id="5" name="AutoShape 5"/>
          <p:cNvSpPr/>
          <p:nvPr/>
        </p:nvSpPr>
        <p:spPr>
          <a:xfrm flipH="1">
            <a:off x="17124095" y="-637184"/>
            <a:ext cx="19050" cy="3331769"/>
          </a:xfrm>
          <a:prstGeom prst="line">
            <a:avLst/>
          </a:prstGeom>
          <a:ln w="9525" cap="rnd">
            <a:solidFill>
              <a:srgbClr val="FFFFFF"/>
            </a:solidFill>
            <a:prstDash val="solid"/>
            <a:headEnd type="none" w="sm" len="sm"/>
            <a:tailEnd type="none" w="sm" len="sm"/>
          </a:ln>
        </p:spPr>
        <p:txBody>
          <a:bodyPr/>
          <a:lstStyle/>
          <a:p>
            <a:endParaRPr lang="en-US"/>
          </a:p>
        </p:txBody>
      </p:sp>
      <p:sp>
        <p:nvSpPr>
          <p:cNvPr id="6" name="AutoShape 6"/>
          <p:cNvSpPr/>
          <p:nvPr/>
        </p:nvSpPr>
        <p:spPr>
          <a:xfrm flipH="1">
            <a:off x="15469713" y="1351344"/>
            <a:ext cx="2660449" cy="19050"/>
          </a:xfrm>
          <a:prstGeom prst="line">
            <a:avLst/>
          </a:prstGeom>
          <a:ln w="9525" cap="rnd">
            <a:solidFill>
              <a:srgbClr val="FFFFFF"/>
            </a:solidFill>
            <a:prstDash val="solid"/>
            <a:headEnd type="none" w="sm" len="sm"/>
            <a:tailEnd type="none" w="sm" len="sm"/>
          </a:ln>
        </p:spPr>
        <p:txBody>
          <a:bodyPr/>
          <a:lstStyle/>
          <a:p>
            <a:endParaRPr lang="en-US"/>
          </a:p>
        </p:txBody>
      </p:sp>
      <p:grpSp>
        <p:nvGrpSpPr>
          <p:cNvPr id="7" name="Group 7"/>
          <p:cNvGrpSpPr/>
          <p:nvPr/>
        </p:nvGrpSpPr>
        <p:grpSpPr>
          <a:xfrm rot="-5400000">
            <a:off x="16791172" y="-134532"/>
            <a:ext cx="1500923" cy="1500922"/>
            <a:chOff x="0" y="0"/>
            <a:chExt cx="2001230" cy="2001230"/>
          </a:xfrm>
        </p:grpSpPr>
        <p:sp>
          <p:nvSpPr>
            <p:cNvPr id="8" name="Freeform 8"/>
            <p:cNvSpPr/>
            <p:nvPr/>
          </p:nvSpPr>
          <p:spPr>
            <a:xfrm>
              <a:off x="0" y="0"/>
              <a:ext cx="1988566" cy="1988566"/>
            </a:xfrm>
            <a:custGeom>
              <a:avLst/>
              <a:gdLst/>
              <a:ahLst/>
              <a:cxnLst/>
              <a:rect l="l" t="t" r="r" b="b"/>
              <a:pathLst>
                <a:path w="1988566" h="1988566">
                  <a:moveTo>
                    <a:pt x="0" y="1988566"/>
                  </a:moveTo>
                  <a:lnTo>
                    <a:pt x="0" y="12700"/>
                  </a:lnTo>
                  <a:cubicBezTo>
                    <a:pt x="0" y="5715"/>
                    <a:pt x="5715" y="0"/>
                    <a:pt x="12700" y="0"/>
                  </a:cubicBezTo>
                  <a:lnTo>
                    <a:pt x="1988566" y="0"/>
                  </a:lnTo>
                  <a:lnTo>
                    <a:pt x="1988566" y="25400"/>
                  </a:lnTo>
                  <a:lnTo>
                    <a:pt x="12700" y="25400"/>
                  </a:lnTo>
                  <a:lnTo>
                    <a:pt x="12700" y="12700"/>
                  </a:lnTo>
                  <a:lnTo>
                    <a:pt x="25400" y="12700"/>
                  </a:lnTo>
                  <a:lnTo>
                    <a:pt x="25400" y="1988566"/>
                  </a:lnTo>
                  <a:close/>
                </a:path>
              </a:pathLst>
            </a:custGeom>
            <a:solidFill>
              <a:srgbClr val="FFFFFF"/>
            </a:solidFill>
          </p:spPr>
          <p:txBody>
            <a:bodyPr/>
            <a:lstStyle/>
            <a:p>
              <a:endParaRPr lang="en-US"/>
            </a:p>
          </p:txBody>
        </p:sp>
      </p:grpSp>
      <p:grpSp>
        <p:nvGrpSpPr>
          <p:cNvPr id="9" name="Group 9"/>
          <p:cNvGrpSpPr/>
          <p:nvPr/>
        </p:nvGrpSpPr>
        <p:grpSpPr>
          <a:xfrm rot="-5400000">
            <a:off x="17363560" y="100165"/>
            <a:ext cx="928534" cy="928534"/>
            <a:chOff x="0" y="0"/>
            <a:chExt cx="1238046" cy="1238046"/>
          </a:xfrm>
        </p:grpSpPr>
        <p:sp>
          <p:nvSpPr>
            <p:cNvPr id="10" name="Freeform 10"/>
            <p:cNvSpPr/>
            <p:nvPr/>
          </p:nvSpPr>
          <p:spPr>
            <a:xfrm>
              <a:off x="0" y="0"/>
              <a:ext cx="1225296" cy="1225296"/>
            </a:xfrm>
            <a:custGeom>
              <a:avLst/>
              <a:gdLst/>
              <a:ahLst/>
              <a:cxnLst/>
              <a:rect l="l" t="t" r="r" b="b"/>
              <a:pathLst>
                <a:path w="1225296" h="1225296">
                  <a:moveTo>
                    <a:pt x="0" y="1225296"/>
                  </a:moveTo>
                  <a:lnTo>
                    <a:pt x="0" y="12700"/>
                  </a:lnTo>
                  <a:cubicBezTo>
                    <a:pt x="0" y="5715"/>
                    <a:pt x="5715" y="0"/>
                    <a:pt x="12700" y="0"/>
                  </a:cubicBezTo>
                  <a:lnTo>
                    <a:pt x="1225296" y="0"/>
                  </a:lnTo>
                  <a:lnTo>
                    <a:pt x="1225296" y="25400"/>
                  </a:lnTo>
                  <a:lnTo>
                    <a:pt x="12700" y="25400"/>
                  </a:lnTo>
                  <a:lnTo>
                    <a:pt x="12700" y="12700"/>
                  </a:lnTo>
                  <a:lnTo>
                    <a:pt x="25400" y="12700"/>
                  </a:lnTo>
                  <a:lnTo>
                    <a:pt x="25400" y="1225296"/>
                  </a:lnTo>
                  <a:close/>
                </a:path>
              </a:pathLst>
            </a:custGeom>
            <a:solidFill>
              <a:srgbClr val="FFFFFF"/>
            </a:solidFill>
          </p:spPr>
          <p:txBody>
            <a:bodyPr/>
            <a:lstStyle/>
            <a:p>
              <a:endParaRPr lang="en-US"/>
            </a:p>
          </p:txBody>
        </p:sp>
      </p:grpSp>
      <p:sp>
        <p:nvSpPr>
          <p:cNvPr id="11" name="Freeform 11"/>
          <p:cNvSpPr/>
          <p:nvPr/>
        </p:nvSpPr>
        <p:spPr>
          <a:xfrm>
            <a:off x="0" y="1107114"/>
            <a:ext cx="3490670" cy="8034443"/>
          </a:xfrm>
          <a:custGeom>
            <a:avLst/>
            <a:gdLst/>
            <a:ahLst/>
            <a:cxnLst/>
            <a:rect l="l" t="t" r="r" b="b"/>
            <a:pathLst>
              <a:path w="3490670" h="8034443">
                <a:moveTo>
                  <a:pt x="0" y="0"/>
                </a:moveTo>
                <a:lnTo>
                  <a:pt x="3490670" y="0"/>
                </a:lnTo>
                <a:lnTo>
                  <a:pt x="3490670" y="8034443"/>
                </a:lnTo>
                <a:lnTo>
                  <a:pt x="0" y="8034443"/>
                </a:lnTo>
                <a:lnTo>
                  <a:pt x="0" y="0"/>
                </a:lnTo>
                <a:close/>
              </a:path>
            </a:pathLst>
          </a:custGeom>
          <a:blipFill>
            <a:blip r:embed="rId3">
              <a:alphaModFix amt="51000"/>
            </a:blip>
            <a:stretch>
              <a:fillRect l="-17110" t="-4252" r="-31063"/>
            </a:stretch>
          </a:blipFill>
        </p:spPr>
        <p:txBody>
          <a:bodyPr/>
          <a:lstStyle/>
          <a:p>
            <a:endParaRPr lang="en-US" dirty="0"/>
          </a:p>
        </p:txBody>
      </p:sp>
      <p:sp>
        <p:nvSpPr>
          <p:cNvPr id="13" name="TextBox 13"/>
          <p:cNvSpPr txBox="1"/>
          <p:nvPr/>
        </p:nvSpPr>
        <p:spPr>
          <a:xfrm>
            <a:off x="4429491" y="1198884"/>
            <a:ext cx="7383994" cy="1441741"/>
          </a:xfrm>
          <a:prstGeom prst="rect">
            <a:avLst/>
          </a:prstGeom>
        </p:spPr>
        <p:txBody>
          <a:bodyPr wrap="square" lIns="0" tIns="0" rIns="0" bIns="0" rtlCol="0" anchor="t">
            <a:spAutoFit/>
          </a:bodyPr>
          <a:lstStyle/>
          <a:p>
            <a:pPr algn="ctr">
              <a:lnSpc>
                <a:spcPts val="5759"/>
              </a:lnSpc>
            </a:pPr>
            <a:r>
              <a:rPr lang="en-US" sz="4800" spc="-41" dirty="0">
                <a:solidFill>
                  <a:srgbClr val="000000"/>
                </a:solidFill>
                <a:latin typeface="Arimo Bold"/>
              </a:rPr>
              <a:t>A closer look at Asian American older adults</a:t>
            </a:r>
          </a:p>
        </p:txBody>
      </p:sp>
      <p:sp>
        <p:nvSpPr>
          <p:cNvPr id="14" name="TextBox 14"/>
          <p:cNvSpPr txBox="1"/>
          <p:nvPr/>
        </p:nvSpPr>
        <p:spPr>
          <a:xfrm>
            <a:off x="3909252" y="4275300"/>
            <a:ext cx="7393071" cy="3600986"/>
          </a:xfrm>
          <a:prstGeom prst="rect">
            <a:avLst/>
          </a:prstGeom>
        </p:spPr>
        <p:txBody>
          <a:bodyPr wrap="square" lIns="0" tIns="0" rIns="0" bIns="0" rtlCol="0" anchor="t">
            <a:spAutoFit/>
          </a:bodyPr>
          <a:lstStyle/>
          <a:p>
            <a:pPr algn="ctr"/>
            <a:r>
              <a:rPr lang="en-US" sz="2925" spc="91" dirty="0">
                <a:solidFill>
                  <a:srgbClr val="000000">
                    <a:alpha val="74902"/>
                  </a:srgbClr>
                </a:solidFill>
                <a:latin typeface="Arimo"/>
              </a:rPr>
              <a:t>In 2020, Asian Americans accounted for 5% of older adults in the US</a:t>
            </a:r>
          </a:p>
          <a:p>
            <a:pPr algn="ctr"/>
            <a:endParaRPr lang="en-US" sz="2925" spc="91" dirty="0">
              <a:solidFill>
                <a:srgbClr val="000000">
                  <a:alpha val="74902"/>
                </a:srgbClr>
              </a:solidFill>
              <a:latin typeface="Arimo"/>
            </a:endParaRPr>
          </a:p>
          <a:p>
            <a:pPr algn="ctr"/>
            <a:r>
              <a:rPr lang="en-US" sz="2925" spc="91" dirty="0">
                <a:solidFill>
                  <a:srgbClr val="000000">
                    <a:alpha val="74902"/>
                  </a:srgbClr>
                </a:solidFill>
                <a:latin typeface="Arimo"/>
              </a:rPr>
              <a:t>The population of Asian American older adults is expected to quadruple from 2.2 million in 2017 to 7.8 million in 2060 i.e. from &lt;3% to 9% of the US population of older adults</a:t>
            </a:r>
          </a:p>
        </p:txBody>
      </p:sp>
      <p:sp>
        <p:nvSpPr>
          <p:cNvPr id="15" name="TextBox 15"/>
          <p:cNvSpPr txBox="1"/>
          <p:nvPr/>
        </p:nvSpPr>
        <p:spPr>
          <a:xfrm>
            <a:off x="15065640" y="9748650"/>
            <a:ext cx="2457345" cy="247650"/>
          </a:xfrm>
          <a:prstGeom prst="rect">
            <a:avLst/>
          </a:prstGeom>
        </p:spPr>
        <p:txBody>
          <a:bodyPr lIns="0" tIns="0" rIns="0" bIns="0" rtlCol="0" anchor="t">
            <a:spAutoFit/>
          </a:bodyPr>
          <a:lstStyle/>
          <a:p>
            <a:pPr algn="r">
              <a:lnSpc>
                <a:spcPts val="1800"/>
              </a:lnSpc>
            </a:pPr>
            <a:r>
              <a:rPr lang="en-US" sz="1500" spc="286">
                <a:solidFill>
                  <a:srgbClr val="000000">
                    <a:alpha val="60000"/>
                  </a:srgbClr>
                </a:solidFill>
                <a:latin typeface="Arimo"/>
              </a:rPr>
              <a:t>5</a:t>
            </a:r>
          </a:p>
        </p:txBody>
      </p:sp>
      <p:graphicFrame>
        <p:nvGraphicFramePr>
          <p:cNvPr id="27" name="Chart 26">
            <a:extLst>
              <a:ext uri="{FF2B5EF4-FFF2-40B4-BE49-F238E27FC236}">
                <a16:creationId xmlns:a16="http://schemas.microsoft.com/office/drawing/2014/main" id="{3B4870AC-19C2-3B96-4B18-810994EF3C67}"/>
              </a:ext>
            </a:extLst>
          </p:cNvPr>
          <p:cNvGraphicFramePr/>
          <p:nvPr>
            <p:extLst>
              <p:ext uri="{D42A27DB-BD31-4B8C-83A1-F6EECF244321}">
                <p14:modId xmlns:p14="http://schemas.microsoft.com/office/powerpoint/2010/main" val="4234071139"/>
              </p:ext>
            </p:extLst>
          </p:nvPr>
        </p:nvGraphicFramePr>
        <p:xfrm>
          <a:off x="11720906" y="2995239"/>
          <a:ext cx="6580064" cy="5412504"/>
        </p:xfrm>
        <a:graphic>
          <a:graphicData uri="http://schemas.openxmlformats.org/drawingml/2006/chart">
            <c:chart xmlns:c="http://schemas.openxmlformats.org/drawingml/2006/chart" xmlns:r="http://schemas.openxmlformats.org/officeDocument/2006/relationships" r:id="rId4"/>
          </a:graphicData>
        </a:graphic>
      </p:graphicFrame>
      <p:cxnSp>
        <p:nvCxnSpPr>
          <p:cNvPr id="30" name="Straight Arrow Connector 29">
            <a:extLst>
              <a:ext uri="{FF2B5EF4-FFF2-40B4-BE49-F238E27FC236}">
                <a16:creationId xmlns:a16="http://schemas.microsoft.com/office/drawing/2014/main" id="{FF6F06EE-86BB-E859-5322-8E39BA3B642E}"/>
              </a:ext>
            </a:extLst>
          </p:cNvPr>
          <p:cNvCxnSpPr/>
          <p:nvPr/>
        </p:nvCxnSpPr>
        <p:spPr>
          <a:xfrm flipV="1">
            <a:off x="12752306" y="4607165"/>
            <a:ext cx="3384772" cy="2365135"/>
          </a:xfrm>
          <a:prstGeom prst="straightConnector1">
            <a:avLst/>
          </a:prstGeom>
          <a:ln w="825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AE3E3"/>
        </a:solidFill>
        <a:effectLst/>
      </p:bgPr>
    </p:bg>
    <p:spTree>
      <p:nvGrpSpPr>
        <p:cNvPr id="1" name=""/>
        <p:cNvGrpSpPr/>
        <p:nvPr/>
      </p:nvGrpSpPr>
      <p:grpSpPr>
        <a:xfrm>
          <a:off x="0" y="0"/>
          <a:ext cx="0" cy="0"/>
          <a:chOff x="0" y="0"/>
          <a:chExt cx="0" cy="0"/>
        </a:xfrm>
      </p:grpSpPr>
      <p:sp>
        <p:nvSpPr>
          <p:cNvPr id="2" name="Freeform 2"/>
          <p:cNvSpPr/>
          <p:nvPr/>
        </p:nvSpPr>
        <p:spPr>
          <a:xfrm>
            <a:off x="11016535" y="2981307"/>
            <a:ext cx="6242765" cy="5494272"/>
          </a:xfrm>
          <a:custGeom>
            <a:avLst/>
            <a:gdLst/>
            <a:ahLst/>
            <a:cxnLst/>
            <a:rect l="l" t="t" r="r" b="b"/>
            <a:pathLst>
              <a:path w="6242765" h="5494272">
                <a:moveTo>
                  <a:pt x="0" y="0"/>
                </a:moveTo>
                <a:lnTo>
                  <a:pt x="6242765" y="0"/>
                </a:lnTo>
                <a:lnTo>
                  <a:pt x="6242765" y="5494272"/>
                </a:lnTo>
                <a:lnTo>
                  <a:pt x="0" y="5494272"/>
                </a:lnTo>
                <a:lnTo>
                  <a:pt x="0" y="0"/>
                </a:lnTo>
                <a:close/>
              </a:path>
            </a:pathLst>
          </a:custGeom>
          <a:blipFill>
            <a:blip r:embed="rId3"/>
            <a:stretch>
              <a:fillRect t="-28661"/>
            </a:stretch>
          </a:blipFill>
        </p:spPr>
        <p:txBody>
          <a:bodyPr/>
          <a:lstStyle/>
          <a:p>
            <a:endParaRPr lang="en-US"/>
          </a:p>
        </p:txBody>
      </p:sp>
      <p:sp>
        <p:nvSpPr>
          <p:cNvPr id="3" name="TextBox 3"/>
          <p:cNvSpPr txBox="1"/>
          <p:nvPr/>
        </p:nvSpPr>
        <p:spPr>
          <a:xfrm>
            <a:off x="2238864" y="1009650"/>
            <a:ext cx="13810271" cy="657225"/>
          </a:xfrm>
          <a:prstGeom prst="rect">
            <a:avLst/>
          </a:prstGeom>
        </p:spPr>
        <p:txBody>
          <a:bodyPr lIns="0" tIns="0" rIns="0" bIns="0" rtlCol="0" anchor="t">
            <a:spAutoFit/>
          </a:bodyPr>
          <a:lstStyle/>
          <a:p>
            <a:pPr algn="ctr">
              <a:lnSpc>
                <a:spcPts val="5047"/>
              </a:lnSpc>
            </a:pPr>
            <a:r>
              <a:rPr lang="en-US" sz="4206" spc="-36">
                <a:solidFill>
                  <a:srgbClr val="000000"/>
                </a:solidFill>
                <a:latin typeface="Arimo Bold"/>
              </a:rPr>
              <a:t>Older Asian Americans are, therefore, a diverse group</a:t>
            </a:r>
          </a:p>
        </p:txBody>
      </p:sp>
      <p:sp>
        <p:nvSpPr>
          <p:cNvPr id="4" name="TextBox 4"/>
          <p:cNvSpPr txBox="1"/>
          <p:nvPr/>
        </p:nvSpPr>
        <p:spPr>
          <a:xfrm>
            <a:off x="1028700" y="2218751"/>
            <a:ext cx="9505467" cy="7147534"/>
          </a:xfrm>
          <a:prstGeom prst="rect">
            <a:avLst/>
          </a:prstGeom>
        </p:spPr>
        <p:txBody>
          <a:bodyPr lIns="0" tIns="0" rIns="0" bIns="0" rtlCol="0" anchor="t">
            <a:spAutoFit/>
          </a:bodyPr>
          <a:lstStyle/>
          <a:p>
            <a:pPr marL="462150" lvl="1" indent="-231075" algn="l">
              <a:buFont typeface="Arial"/>
              <a:buChar char="•"/>
            </a:pPr>
            <a:r>
              <a:rPr lang="en-US" sz="2553" spc="75" dirty="0">
                <a:solidFill>
                  <a:srgbClr val="000000">
                    <a:alpha val="73725"/>
                  </a:srgbClr>
                </a:solidFill>
                <a:latin typeface="Arimo"/>
              </a:rPr>
              <a:t>Hmong, Burmese and Nepalese Americans are relatively young while Thai and Japanese Americans are the oldest.</a:t>
            </a:r>
          </a:p>
          <a:p>
            <a:pPr marL="231075" lvl="1" algn="l"/>
            <a:endParaRPr lang="en-US" sz="2553" spc="75" dirty="0">
              <a:solidFill>
                <a:srgbClr val="000000">
                  <a:alpha val="73725"/>
                </a:srgbClr>
              </a:solidFill>
              <a:latin typeface="Arimo"/>
            </a:endParaRPr>
          </a:p>
          <a:p>
            <a:pPr marL="462150" lvl="1" indent="-231075" algn="l">
              <a:buFont typeface="Arial"/>
              <a:buChar char="•"/>
            </a:pPr>
            <a:r>
              <a:rPr lang="en-US" sz="2553" spc="75" dirty="0">
                <a:solidFill>
                  <a:srgbClr val="000000">
                    <a:alpha val="73725"/>
                  </a:srgbClr>
                </a:solidFill>
                <a:latin typeface="Arimo"/>
              </a:rPr>
              <a:t>27% of Asian American older adults live in multigenerational households – more likely for Bhutanese, Cambodians, and Laotians</a:t>
            </a:r>
          </a:p>
          <a:p>
            <a:pPr marL="231075" lvl="1" algn="l"/>
            <a:endParaRPr lang="en-US" sz="2553" spc="75" dirty="0">
              <a:solidFill>
                <a:srgbClr val="000000">
                  <a:alpha val="73725"/>
                </a:srgbClr>
              </a:solidFill>
              <a:latin typeface="Arimo"/>
            </a:endParaRPr>
          </a:p>
          <a:p>
            <a:pPr marL="462150" lvl="1" indent="-231075" algn="l">
              <a:buFont typeface="Arial"/>
              <a:buChar char="•"/>
            </a:pPr>
            <a:r>
              <a:rPr lang="en-US" sz="2553" spc="75" dirty="0">
                <a:solidFill>
                  <a:srgbClr val="000000">
                    <a:alpha val="73725"/>
                  </a:srgbClr>
                </a:solidFill>
                <a:latin typeface="Arimo"/>
              </a:rPr>
              <a:t>English proficiency varies widely; according to a 2013 report:</a:t>
            </a:r>
          </a:p>
          <a:p>
            <a:pPr marL="1244324" lvl="3" indent="-311081" algn="l">
              <a:buFont typeface="Arial"/>
              <a:buChar char="￭"/>
            </a:pPr>
            <a:r>
              <a:rPr lang="en-US" sz="2553" spc="75" dirty="0">
                <a:solidFill>
                  <a:srgbClr val="000000">
                    <a:alpha val="73725"/>
                  </a:srgbClr>
                </a:solidFill>
                <a:latin typeface="Arimo"/>
              </a:rPr>
              <a:t>Sixty percent of Asian Americans and Pacific Islanders 65 years or older had limited proficiency</a:t>
            </a:r>
          </a:p>
          <a:p>
            <a:pPr marL="1244324" lvl="3" indent="-311081" algn="l">
              <a:buFont typeface="Arial"/>
              <a:buChar char="￭"/>
            </a:pPr>
            <a:r>
              <a:rPr lang="en-US" sz="2553" spc="75" dirty="0">
                <a:solidFill>
                  <a:srgbClr val="000000">
                    <a:alpha val="73725"/>
                  </a:srgbClr>
                </a:solidFill>
                <a:latin typeface="Arimo"/>
              </a:rPr>
              <a:t>85% spoke a language other than English at home. </a:t>
            </a:r>
          </a:p>
          <a:p>
            <a:pPr marL="1244324" lvl="3" indent="-311081" algn="l">
              <a:buFont typeface="Arial"/>
              <a:buChar char="￭"/>
            </a:pPr>
            <a:r>
              <a:rPr lang="en-US" sz="2553" spc="75" dirty="0">
                <a:solidFill>
                  <a:srgbClr val="000000">
                    <a:alpha val="73725"/>
                  </a:srgbClr>
                </a:solidFill>
                <a:latin typeface="Arimo"/>
              </a:rPr>
              <a:t>31% were believed to be linguistically isolated</a:t>
            </a:r>
          </a:p>
          <a:p>
            <a:pPr marL="933243" lvl="3" algn="l"/>
            <a:endParaRPr lang="en-US" sz="2553" spc="75" dirty="0">
              <a:solidFill>
                <a:srgbClr val="000000">
                  <a:alpha val="73725"/>
                </a:srgbClr>
              </a:solidFill>
              <a:latin typeface="Arimo"/>
            </a:endParaRPr>
          </a:p>
          <a:p>
            <a:pPr marL="462150" lvl="3" indent="-115538" algn="l">
              <a:buFont typeface="Arial"/>
              <a:buChar char="￭"/>
            </a:pPr>
            <a:r>
              <a:rPr lang="en-US" sz="2553" spc="75" dirty="0">
                <a:solidFill>
                  <a:srgbClr val="000000">
                    <a:alpha val="73725"/>
                  </a:srgbClr>
                </a:solidFill>
                <a:latin typeface="Arimo"/>
              </a:rPr>
              <a:t>English proficiency rates are highest among Japanese, Filipinos, and Indians and lowest among Bhutanese and Burmese </a:t>
            </a:r>
          </a:p>
          <a:p>
            <a:pPr marL="462150" lvl="3" indent="-115538" algn="l">
              <a:lnSpc>
                <a:spcPts val="4136"/>
              </a:lnSpc>
            </a:pPr>
            <a:endParaRPr lang="en-US" sz="2553" spc="75" dirty="0">
              <a:solidFill>
                <a:srgbClr val="000000">
                  <a:alpha val="73725"/>
                </a:srgbClr>
              </a:solidFill>
              <a:latin typeface="Arim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AE3E3"/>
        </a:solidFill>
        <a:effectLst/>
      </p:bgPr>
    </p:bg>
    <p:spTree>
      <p:nvGrpSpPr>
        <p:cNvPr id="1" name=""/>
        <p:cNvGrpSpPr/>
        <p:nvPr/>
      </p:nvGrpSpPr>
      <p:grpSpPr>
        <a:xfrm>
          <a:off x="0" y="0"/>
          <a:ext cx="0" cy="0"/>
          <a:chOff x="0" y="0"/>
          <a:chExt cx="0" cy="0"/>
        </a:xfrm>
      </p:grpSpPr>
      <p:sp>
        <p:nvSpPr>
          <p:cNvPr id="2" name="AutoShape 2"/>
          <p:cNvSpPr/>
          <p:nvPr/>
        </p:nvSpPr>
        <p:spPr>
          <a:xfrm>
            <a:off x="11685529" y="5506153"/>
            <a:ext cx="4608783" cy="0"/>
          </a:xfrm>
          <a:prstGeom prst="line">
            <a:avLst/>
          </a:prstGeom>
          <a:ln w="9525" cap="rnd">
            <a:solidFill>
              <a:srgbClr val="FFFFFF"/>
            </a:solidFill>
            <a:prstDash val="solid"/>
            <a:headEnd type="none" w="sm" len="sm"/>
            <a:tailEnd type="none" w="sm" len="sm"/>
          </a:ln>
        </p:spPr>
        <p:txBody>
          <a:bodyPr/>
          <a:lstStyle/>
          <a:p>
            <a:endParaRPr lang="en-US"/>
          </a:p>
        </p:txBody>
      </p:sp>
      <p:grpSp>
        <p:nvGrpSpPr>
          <p:cNvPr id="3" name="Group 3"/>
          <p:cNvGrpSpPr/>
          <p:nvPr/>
        </p:nvGrpSpPr>
        <p:grpSpPr>
          <a:xfrm rot="5400000">
            <a:off x="801395" y="564433"/>
            <a:ext cx="928535" cy="928535"/>
            <a:chOff x="0" y="0"/>
            <a:chExt cx="1238046" cy="1238046"/>
          </a:xfrm>
        </p:grpSpPr>
        <p:sp>
          <p:nvSpPr>
            <p:cNvPr id="4" name="Freeform 4"/>
            <p:cNvSpPr/>
            <p:nvPr/>
          </p:nvSpPr>
          <p:spPr>
            <a:xfrm>
              <a:off x="12700" y="0"/>
              <a:ext cx="1225296" cy="1225296"/>
            </a:xfrm>
            <a:custGeom>
              <a:avLst/>
              <a:gdLst/>
              <a:ahLst/>
              <a:cxnLst/>
              <a:rect l="l" t="t" r="r" b="b"/>
              <a:pathLst>
                <a:path w="1225296" h="1225296">
                  <a:moveTo>
                    <a:pt x="1199896" y="1225296"/>
                  </a:moveTo>
                  <a:lnTo>
                    <a:pt x="1199896" y="12700"/>
                  </a:lnTo>
                  <a:lnTo>
                    <a:pt x="1212596" y="12700"/>
                  </a:lnTo>
                  <a:lnTo>
                    <a:pt x="1212596" y="25400"/>
                  </a:lnTo>
                  <a:lnTo>
                    <a:pt x="0" y="25400"/>
                  </a:lnTo>
                  <a:lnTo>
                    <a:pt x="0" y="0"/>
                  </a:lnTo>
                  <a:lnTo>
                    <a:pt x="1212596" y="0"/>
                  </a:lnTo>
                  <a:cubicBezTo>
                    <a:pt x="1219581" y="0"/>
                    <a:pt x="1225296" y="5715"/>
                    <a:pt x="1225296" y="12700"/>
                  </a:cubicBezTo>
                  <a:lnTo>
                    <a:pt x="1225296" y="1225296"/>
                  </a:lnTo>
                  <a:close/>
                </a:path>
              </a:pathLst>
            </a:custGeom>
            <a:solidFill>
              <a:srgbClr val="FFFFFF"/>
            </a:solidFill>
          </p:spPr>
          <p:txBody>
            <a:bodyPr/>
            <a:lstStyle/>
            <a:p>
              <a:endParaRPr lang="en-US"/>
            </a:p>
          </p:txBody>
        </p:sp>
      </p:grpSp>
      <p:grpSp>
        <p:nvGrpSpPr>
          <p:cNvPr id="5" name="Group 5"/>
          <p:cNvGrpSpPr/>
          <p:nvPr/>
        </p:nvGrpSpPr>
        <p:grpSpPr>
          <a:xfrm rot="-5400000">
            <a:off x="9879708" y="8560542"/>
            <a:ext cx="928535" cy="928535"/>
            <a:chOff x="0" y="0"/>
            <a:chExt cx="1238046" cy="1238046"/>
          </a:xfrm>
        </p:grpSpPr>
        <p:sp>
          <p:nvSpPr>
            <p:cNvPr id="6" name="Freeform 6"/>
            <p:cNvSpPr/>
            <p:nvPr/>
          </p:nvSpPr>
          <p:spPr>
            <a:xfrm>
              <a:off x="12700" y="0"/>
              <a:ext cx="1225296" cy="1225296"/>
            </a:xfrm>
            <a:custGeom>
              <a:avLst/>
              <a:gdLst/>
              <a:ahLst/>
              <a:cxnLst/>
              <a:rect l="l" t="t" r="r" b="b"/>
              <a:pathLst>
                <a:path w="1225296" h="1225296">
                  <a:moveTo>
                    <a:pt x="1199896" y="1225296"/>
                  </a:moveTo>
                  <a:lnTo>
                    <a:pt x="1199896" y="12700"/>
                  </a:lnTo>
                  <a:lnTo>
                    <a:pt x="1212596" y="12700"/>
                  </a:lnTo>
                  <a:lnTo>
                    <a:pt x="1212596" y="25400"/>
                  </a:lnTo>
                  <a:lnTo>
                    <a:pt x="0" y="25400"/>
                  </a:lnTo>
                  <a:lnTo>
                    <a:pt x="0" y="0"/>
                  </a:lnTo>
                  <a:lnTo>
                    <a:pt x="1212596" y="0"/>
                  </a:lnTo>
                  <a:cubicBezTo>
                    <a:pt x="1219581" y="0"/>
                    <a:pt x="1225296" y="5715"/>
                    <a:pt x="1225296" y="12700"/>
                  </a:cubicBezTo>
                  <a:lnTo>
                    <a:pt x="1225296" y="1225296"/>
                  </a:lnTo>
                  <a:close/>
                </a:path>
              </a:pathLst>
            </a:custGeom>
            <a:solidFill>
              <a:srgbClr val="FFFFFF"/>
            </a:solidFill>
          </p:spPr>
          <p:txBody>
            <a:bodyPr/>
            <a:lstStyle/>
            <a:p>
              <a:endParaRPr lang="en-US"/>
            </a:p>
          </p:txBody>
        </p:sp>
      </p:grpSp>
      <p:sp>
        <p:nvSpPr>
          <p:cNvPr id="7" name="Freeform 7"/>
          <p:cNvSpPr/>
          <p:nvPr/>
        </p:nvSpPr>
        <p:spPr>
          <a:xfrm>
            <a:off x="1729929" y="1612328"/>
            <a:ext cx="8149779" cy="6761169"/>
          </a:xfrm>
          <a:custGeom>
            <a:avLst/>
            <a:gdLst/>
            <a:ahLst/>
            <a:cxnLst/>
            <a:rect l="l" t="t" r="r" b="b"/>
            <a:pathLst>
              <a:path w="8149779" h="6761169">
                <a:moveTo>
                  <a:pt x="0" y="0"/>
                </a:moveTo>
                <a:lnTo>
                  <a:pt x="8149779" y="0"/>
                </a:lnTo>
                <a:lnTo>
                  <a:pt x="8149779" y="6761169"/>
                </a:lnTo>
                <a:lnTo>
                  <a:pt x="0" y="6761169"/>
                </a:lnTo>
                <a:lnTo>
                  <a:pt x="0" y="0"/>
                </a:lnTo>
                <a:close/>
              </a:path>
            </a:pathLst>
          </a:custGeom>
          <a:blipFill>
            <a:blip r:embed="rId3">
              <a:alphaModFix amt="57000"/>
            </a:blip>
            <a:stretch>
              <a:fillRect l="-21651" r="-2868"/>
            </a:stretch>
          </a:blipFill>
        </p:spPr>
        <p:txBody>
          <a:bodyPr/>
          <a:lstStyle/>
          <a:p>
            <a:endParaRPr lang="en-US"/>
          </a:p>
        </p:txBody>
      </p:sp>
      <p:sp>
        <p:nvSpPr>
          <p:cNvPr id="8" name="TextBox 8"/>
          <p:cNvSpPr txBox="1"/>
          <p:nvPr/>
        </p:nvSpPr>
        <p:spPr>
          <a:xfrm>
            <a:off x="11146297" y="3472930"/>
            <a:ext cx="5637454" cy="1626603"/>
          </a:xfrm>
          <a:prstGeom prst="rect">
            <a:avLst/>
          </a:prstGeom>
        </p:spPr>
        <p:txBody>
          <a:bodyPr lIns="0" tIns="0" rIns="0" bIns="0" rtlCol="0" anchor="t">
            <a:spAutoFit/>
          </a:bodyPr>
          <a:lstStyle/>
          <a:p>
            <a:pPr algn="ctr">
              <a:lnSpc>
                <a:spcPts val="6395"/>
              </a:lnSpc>
            </a:pPr>
            <a:r>
              <a:rPr lang="en-US" sz="5329" spc="-42">
                <a:solidFill>
                  <a:srgbClr val="195957"/>
                </a:solidFill>
                <a:latin typeface="Arimo Bold"/>
              </a:rPr>
              <a:t>Time for </a:t>
            </a:r>
          </a:p>
          <a:p>
            <a:pPr algn="ctr">
              <a:lnSpc>
                <a:spcPts val="6395"/>
              </a:lnSpc>
            </a:pPr>
            <a:r>
              <a:rPr lang="en-US" sz="5329" spc="-46">
                <a:solidFill>
                  <a:srgbClr val="195957"/>
                </a:solidFill>
                <a:latin typeface="Arimo Bold"/>
              </a:rPr>
              <a:t>Self-Reflection</a:t>
            </a:r>
          </a:p>
        </p:txBody>
      </p:sp>
      <p:sp>
        <p:nvSpPr>
          <p:cNvPr id="9" name="TextBox 9"/>
          <p:cNvSpPr txBox="1"/>
          <p:nvPr/>
        </p:nvSpPr>
        <p:spPr>
          <a:xfrm>
            <a:off x="15065640" y="9748650"/>
            <a:ext cx="2457345" cy="247650"/>
          </a:xfrm>
          <a:prstGeom prst="rect">
            <a:avLst/>
          </a:prstGeom>
        </p:spPr>
        <p:txBody>
          <a:bodyPr lIns="0" tIns="0" rIns="0" bIns="0" rtlCol="0" anchor="t">
            <a:spAutoFit/>
          </a:bodyPr>
          <a:lstStyle/>
          <a:p>
            <a:pPr algn="r">
              <a:lnSpc>
                <a:spcPts val="1800"/>
              </a:lnSpc>
            </a:pPr>
            <a:r>
              <a:rPr lang="en-US" sz="1500" spc="286">
                <a:solidFill>
                  <a:srgbClr val="000000">
                    <a:alpha val="60000"/>
                  </a:srgbClr>
                </a:solidFill>
                <a:latin typeface="Arimo"/>
              </a:rPr>
              <a:t>8</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AE3E3"/>
        </a:solidFill>
        <a:effectLst/>
      </p:bgPr>
    </p:bg>
    <p:spTree>
      <p:nvGrpSpPr>
        <p:cNvPr id="1" name=""/>
        <p:cNvGrpSpPr/>
        <p:nvPr/>
      </p:nvGrpSpPr>
      <p:grpSpPr>
        <a:xfrm>
          <a:off x="0" y="0"/>
          <a:ext cx="0" cy="0"/>
          <a:chOff x="0" y="0"/>
          <a:chExt cx="0" cy="0"/>
        </a:xfrm>
      </p:grpSpPr>
      <p:grpSp>
        <p:nvGrpSpPr>
          <p:cNvPr id="2" name="Group 2"/>
          <p:cNvGrpSpPr/>
          <p:nvPr/>
        </p:nvGrpSpPr>
        <p:grpSpPr>
          <a:xfrm>
            <a:off x="7626880" y="3829628"/>
            <a:ext cx="2627744" cy="2627744"/>
            <a:chOff x="0" y="0"/>
            <a:chExt cx="3380144" cy="3380144"/>
          </a:xfrm>
        </p:grpSpPr>
        <p:sp>
          <p:nvSpPr>
            <p:cNvPr id="3" name="Freeform 3"/>
            <p:cNvSpPr/>
            <p:nvPr/>
          </p:nvSpPr>
          <p:spPr>
            <a:xfrm>
              <a:off x="10795" y="10795"/>
              <a:ext cx="3358515" cy="3358515"/>
            </a:xfrm>
            <a:custGeom>
              <a:avLst/>
              <a:gdLst/>
              <a:ahLst/>
              <a:cxnLst/>
              <a:rect l="l" t="t" r="r" b="b"/>
              <a:pathLst>
                <a:path w="3358515" h="3358515">
                  <a:moveTo>
                    <a:pt x="0" y="1679321"/>
                  </a:moveTo>
                  <a:cubicBezTo>
                    <a:pt x="0" y="751840"/>
                    <a:pt x="751840" y="0"/>
                    <a:pt x="1679321" y="0"/>
                  </a:cubicBezTo>
                  <a:cubicBezTo>
                    <a:pt x="2606802" y="0"/>
                    <a:pt x="3358515" y="751840"/>
                    <a:pt x="3358515" y="1679321"/>
                  </a:cubicBezTo>
                  <a:cubicBezTo>
                    <a:pt x="3358515" y="2606802"/>
                    <a:pt x="2606675" y="3358515"/>
                    <a:pt x="1679321" y="3358515"/>
                  </a:cubicBezTo>
                  <a:cubicBezTo>
                    <a:pt x="751967" y="3358515"/>
                    <a:pt x="0" y="2606675"/>
                    <a:pt x="0" y="1679321"/>
                  </a:cubicBezTo>
                  <a:close/>
                </a:path>
              </a:pathLst>
            </a:custGeom>
            <a:solidFill>
              <a:srgbClr val="249693"/>
            </a:solidFill>
          </p:spPr>
          <p:txBody>
            <a:bodyPr/>
            <a:lstStyle/>
            <a:p>
              <a:endParaRPr lang="en-US"/>
            </a:p>
          </p:txBody>
        </p:sp>
        <p:sp>
          <p:nvSpPr>
            <p:cNvPr id="4" name="Freeform 4"/>
            <p:cNvSpPr/>
            <p:nvPr/>
          </p:nvSpPr>
          <p:spPr>
            <a:xfrm>
              <a:off x="0" y="0"/>
              <a:ext cx="3380232" cy="3380105"/>
            </a:xfrm>
            <a:custGeom>
              <a:avLst/>
              <a:gdLst/>
              <a:ahLst/>
              <a:cxnLst/>
              <a:rect l="l" t="t" r="r" b="b"/>
              <a:pathLst>
                <a:path w="3380232" h="3380105">
                  <a:moveTo>
                    <a:pt x="0" y="1690116"/>
                  </a:moveTo>
                  <a:cubicBezTo>
                    <a:pt x="0" y="756666"/>
                    <a:pt x="756666" y="0"/>
                    <a:pt x="1690116" y="0"/>
                  </a:cubicBezTo>
                  <a:lnTo>
                    <a:pt x="1690116" y="10795"/>
                  </a:lnTo>
                  <a:lnTo>
                    <a:pt x="1690116" y="0"/>
                  </a:lnTo>
                  <a:cubicBezTo>
                    <a:pt x="2623566" y="0"/>
                    <a:pt x="3380232" y="756666"/>
                    <a:pt x="3380232" y="1690116"/>
                  </a:cubicBezTo>
                  <a:cubicBezTo>
                    <a:pt x="3380232" y="2623566"/>
                    <a:pt x="2623439" y="3380105"/>
                    <a:pt x="1690116" y="3380105"/>
                  </a:cubicBezTo>
                  <a:lnTo>
                    <a:pt x="1690116" y="3369310"/>
                  </a:lnTo>
                  <a:lnTo>
                    <a:pt x="1690116" y="3380105"/>
                  </a:lnTo>
                  <a:cubicBezTo>
                    <a:pt x="756666" y="3380105"/>
                    <a:pt x="0" y="2623439"/>
                    <a:pt x="0" y="1690116"/>
                  </a:cubicBezTo>
                  <a:lnTo>
                    <a:pt x="10795" y="1690116"/>
                  </a:lnTo>
                  <a:lnTo>
                    <a:pt x="19939" y="1695958"/>
                  </a:lnTo>
                  <a:cubicBezTo>
                    <a:pt x="17399" y="1700022"/>
                    <a:pt x="12446" y="1701800"/>
                    <a:pt x="7874" y="1700530"/>
                  </a:cubicBezTo>
                  <a:cubicBezTo>
                    <a:pt x="3302" y="1699260"/>
                    <a:pt x="127" y="1694942"/>
                    <a:pt x="127" y="1690116"/>
                  </a:cubicBezTo>
                  <a:moveTo>
                    <a:pt x="21717" y="1690116"/>
                  </a:moveTo>
                  <a:lnTo>
                    <a:pt x="10795" y="1690116"/>
                  </a:lnTo>
                  <a:lnTo>
                    <a:pt x="1651" y="1684274"/>
                  </a:lnTo>
                  <a:cubicBezTo>
                    <a:pt x="4191" y="1680210"/>
                    <a:pt x="9144" y="1678432"/>
                    <a:pt x="13716" y="1679702"/>
                  </a:cubicBezTo>
                  <a:cubicBezTo>
                    <a:pt x="18288" y="1680972"/>
                    <a:pt x="21463" y="1685290"/>
                    <a:pt x="21463" y="1690116"/>
                  </a:cubicBezTo>
                  <a:cubicBezTo>
                    <a:pt x="21463" y="2611628"/>
                    <a:pt x="768477" y="3358642"/>
                    <a:pt x="1689989" y="3358642"/>
                  </a:cubicBezTo>
                  <a:cubicBezTo>
                    <a:pt x="2611501" y="3358642"/>
                    <a:pt x="3358515" y="2611628"/>
                    <a:pt x="3358515" y="1690116"/>
                  </a:cubicBezTo>
                  <a:lnTo>
                    <a:pt x="3369310" y="1690116"/>
                  </a:lnTo>
                  <a:lnTo>
                    <a:pt x="3358515" y="1690116"/>
                  </a:lnTo>
                  <a:cubicBezTo>
                    <a:pt x="3358515" y="768604"/>
                    <a:pt x="2611501" y="21590"/>
                    <a:pt x="1690116" y="21590"/>
                  </a:cubicBezTo>
                  <a:lnTo>
                    <a:pt x="1690116" y="10795"/>
                  </a:lnTo>
                  <a:lnTo>
                    <a:pt x="1690116" y="21590"/>
                  </a:lnTo>
                  <a:cubicBezTo>
                    <a:pt x="768604" y="21590"/>
                    <a:pt x="21590" y="768604"/>
                    <a:pt x="21590" y="1690116"/>
                  </a:cubicBezTo>
                  <a:close/>
                </a:path>
              </a:pathLst>
            </a:custGeom>
            <a:solidFill>
              <a:srgbClr val="249693"/>
            </a:solidFill>
          </p:spPr>
          <p:txBody>
            <a:bodyPr/>
            <a:lstStyle/>
            <a:p>
              <a:endParaRPr lang="en-US"/>
            </a:p>
          </p:txBody>
        </p:sp>
      </p:grpSp>
      <p:sp>
        <p:nvSpPr>
          <p:cNvPr id="5" name="TextBox 5"/>
          <p:cNvSpPr txBox="1"/>
          <p:nvPr/>
        </p:nvSpPr>
        <p:spPr>
          <a:xfrm>
            <a:off x="7925263" y="4818127"/>
            <a:ext cx="2030977" cy="669797"/>
          </a:xfrm>
          <a:prstGeom prst="rect">
            <a:avLst/>
          </a:prstGeom>
        </p:spPr>
        <p:txBody>
          <a:bodyPr lIns="0" tIns="0" rIns="0" bIns="0" rtlCol="0" anchor="t">
            <a:spAutoFit/>
          </a:bodyPr>
          <a:lstStyle/>
          <a:p>
            <a:pPr marL="0" lvl="0" indent="0" algn="ctr">
              <a:lnSpc>
                <a:spcPts val="2638"/>
              </a:lnSpc>
              <a:spcBef>
                <a:spcPct val="0"/>
              </a:spcBef>
            </a:pPr>
            <a:r>
              <a:rPr lang="en-US" sz="2442" u="none" strike="noStrike" dirty="0">
                <a:solidFill>
                  <a:srgbClr val="FFFFFF"/>
                </a:solidFill>
                <a:latin typeface="Arimo Bold"/>
              </a:rPr>
              <a:t>Perspectives on Aging</a:t>
            </a:r>
          </a:p>
        </p:txBody>
      </p:sp>
      <p:grpSp>
        <p:nvGrpSpPr>
          <p:cNvPr id="6" name="Group 6"/>
          <p:cNvGrpSpPr/>
          <p:nvPr/>
        </p:nvGrpSpPr>
        <p:grpSpPr>
          <a:xfrm rot="5400000">
            <a:off x="8664220" y="2888050"/>
            <a:ext cx="553064" cy="887726"/>
            <a:chOff x="0" y="0"/>
            <a:chExt cx="711422" cy="1141908"/>
          </a:xfrm>
        </p:grpSpPr>
        <p:sp>
          <p:nvSpPr>
            <p:cNvPr id="7" name="Freeform 7"/>
            <p:cNvSpPr/>
            <p:nvPr/>
          </p:nvSpPr>
          <p:spPr>
            <a:xfrm>
              <a:off x="0" y="0"/>
              <a:ext cx="711454" cy="1141857"/>
            </a:xfrm>
            <a:custGeom>
              <a:avLst/>
              <a:gdLst/>
              <a:ahLst/>
              <a:cxnLst/>
              <a:rect l="l" t="t" r="r" b="b"/>
              <a:pathLst>
                <a:path w="711454" h="1141857">
                  <a:moveTo>
                    <a:pt x="0" y="228346"/>
                  </a:moveTo>
                  <a:lnTo>
                    <a:pt x="355727" y="228346"/>
                  </a:lnTo>
                  <a:lnTo>
                    <a:pt x="355727" y="0"/>
                  </a:lnTo>
                  <a:lnTo>
                    <a:pt x="711454" y="570992"/>
                  </a:lnTo>
                  <a:lnTo>
                    <a:pt x="355727" y="1141857"/>
                  </a:lnTo>
                  <a:lnTo>
                    <a:pt x="355727" y="913511"/>
                  </a:lnTo>
                  <a:lnTo>
                    <a:pt x="0" y="913511"/>
                  </a:lnTo>
                  <a:close/>
                </a:path>
              </a:pathLst>
            </a:custGeom>
            <a:solidFill>
              <a:srgbClr val="249693"/>
            </a:solidFill>
          </p:spPr>
          <p:txBody>
            <a:bodyPr/>
            <a:lstStyle/>
            <a:p>
              <a:endParaRPr lang="en-US"/>
            </a:p>
          </p:txBody>
        </p:sp>
      </p:grpSp>
      <p:grpSp>
        <p:nvGrpSpPr>
          <p:cNvPr id="8" name="Group 8"/>
          <p:cNvGrpSpPr/>
          <p:nvPr/>
        </p:nvGrpSpPr>
        <p:grpSpPr>
          <a:xfrm>
            <a:off x="7626880" y="175149"/>
            <a:ext cx="2627744" cy="2627744"/>
            <a:chOff x="0" y="0"/>
            <a:chExt cx="3380144" cy="3380144"/>
          </a:xfrm>
        </p:grpSpPr>
        <p:sp>
          <p:nvSpPr>
            <p:cNvPr id="9" name="Freeform 9"/>
            <p:cNvSpPr/>
            <p:nvPr/>
          </p:nvSpPr>
          <p:spPr>
            <a:xfrm>
              <a:off x="10795" y="10795"/>
              <a:ext cx="3358515" cy="3358515"/>
            </a:xfrm>
            <a:custGeom>
              <a:avLst/>
              <a:gdLst/>
              <a:ahLst/>
              <a:cxnLst/>
              <a:rect l="l" t="t" r="r" b="b"/>
              <a:pathLst>
                <a:path w="3358515" h="3358515">
                  <a:moveTo>
                    <a:pt x="0" y="1679321"/>
                  </a:moveTo>
                  <a:cubicBezTo>
                    <a:pt x="0" y="751840"/>
                    <a:pt x="751840" y="0"/>
                    <a:pt x="1679321" y="0"/>
                  </a:cubicBezTo>
                  <a:cubicBezTo>
                    <a:pt x="2606802" y="0"/>
                    <a:pt x="3358515" y="751840"/>
                    <a:pt x="3358515" y="1679321"/>
                  </a:cubicBezTo>
                  <a:cubicBezTo>
                    <a:pt x="3358515" y="2606802"/>
                    <a:pt x="2606675" y="3358515"/>
                    <a:pt x="1679321" y="3358515"/>
                  </a:cubicBezTo>
                  <a:cubicBezTo>
                    <a:pt x="751967" y="3358515"/>
                    <a:pt x="0" y="2606675"/>
                    <a:pt x="0" y="1679321"/>
                  </a:cubicBezTo>
                  <a:close/>
                </a:path>
              </a:pathLst>
            </a:custGeom>
            <a:solidFill>
              <a:srgbClr val="249693"/>
            </a:solidFill>
          </p:spPr>
          <p:txBody>
            <a:bodyPr/>
            <a:lstStyle/>
            <a:p>
              <a:endParaRPr lang="en-US"/>
            </a:p>
          </p:txBody>
        </p:sp>
        <p:sp>
          <p:nvSpPr>
            <p:cNvPr id="10" name="Freeform 10"/>
            <p:cNvSpPr/>
            <p:nvPr/>
          </p:nvSpPr>
          <p:spPr>
            <a:xfrm>
              <a:off x="0" y="0"/>
              <a:ext cx="3380232" cy="3380105"/>
            </a:xfrm>
            <a:custGeom>
              <a:avLst/>
              <a:gdLst/>
              <a:ahLst/>
              <a:cxnLst/>
              <a:rect l="l" t="t" r="r" b="b"/>
              <a:pathLst>
                <a:path w="3380232" h="3380105">
                  <a:moveTo>
                    <a:pt x="0" y="1690116"/>
                  </a:moveTo>
                  <a:cubicBezTo>
                    <a:pt x="0" y="756666"/>
                    <a:pt x="756666" y="0"/>
                    <a:pt x="1690116" y="0"/>
                  </a:cubicBezTo>
                  <a:lnTo>
                    <a:pt x="1690116" y="10795"/>
                  </a:lnTo>
                  <a:lnTo>
                    <a:pt x="1690116" y="0"/>
                  </a:lnTo>
                  <a:cubicBezTo>
                    <a:pt x="2623566" y="0"/>
                    <a:pt x="3380232" y="756666"/>
                    <a:pt x="3380232" y="1690116"/>
                  </a:cubicBezTo>
                  <a:cubicBezTo>
                    <a:pt x="3380232" y="2623566"/>
                    <a:pt x="2623439" y="3380105"/>
                    <a:pt x="1690116" y="3380105"/>
                  </a:cubicBezTo>
                  <a:lnTo>
                    <a:pt x="1690116" y="3369310"/>
                  </a:lnTo>
                  <a:lnTo>
                    <a:pt x="1690116" y="3380105"/>
                  </a:lnTo>
                  <a:cubicBezTo>
                    <a:pt x="756666" y="3380105"/>
                    <a:pt x="0" y="2623439"/>
                    <a:pt x="0" y="1690116"/>
                  </a:cubicBezTo>
                  <a:lnTo>
                    <a:pt x="10795" y="1690116"/>
                  </a:lnTo>
                  <a:lnTo>
                    <a:pt x="19939" y="1695958"/>
                  </a:lnTo>
                  <a:cubicBezTo>
                    <a:pt x="17399" y="1700022"/>
                    <a:pt x="12446" y="1701800"/>
                    <a:pt x="7874" y="1700530"/>
                  </a:cubicBezTo>
                  <a:cubicBezTo>
                    <a:pt x="3302" y="1699260"/>
                    <a:pt x="127" y="1694942"/>
                    <a:pt x="127" y="1690116"/>
                  </a:cubicBezTo>
                  <a:moveTo>
                    <a:pt x="21717" y="1690116"/>
                  </a:moveTo>
                  <a:lnTo>
                    <a:pt x="10795" y="1690116"/>
                  </a:lnTo>
                  <a:lnTo>
                    <a:pt x="1651" y="1684274"/>
                  </a:lnTo>
                  <a:cubicBezTo>
                    <a:pt x="4191" y="1680210"/>
                    <a:pt x="9144" y="1678432"/>
                    <a:pt x="13716" y="1679702"/>
                  </a:cubicBezTo>
                  <a:cubicBezTo>
                    <a:pt x="18288" y="1680972"/>
                    <a:pt x="21463" y="1685290"/>
                    <a:pt x="21463" y="1690116"/>
                  </a:cubicBezTo>
                  <a:cubicBezTo>
                    <a:pt x="21463" y="2611628"/>
                    <a:pt x="768477" y="3358642"/>
                    <a:pt x="1689989" y="3358642"/>
                  </a:cubicBezTo>
                  <a:cubicBezTo>
                    <a:pt x="2611501" y="3358642"/>
                    <a:pt x="3358515" y="2611628"/>
                    <a:pt x="3358515" y="1690116"/>
                  </a:cubicBezTo>
                  <a:lnTo>
                    <a:pt x="3369310" y="1690116"/>
                  </a:lnTo>
                  <a:lnTo>
                    <a:pt x="3358515" y="1690116"/>
                  </a:lnTo>
                  <a:cubicBezTo>
                    <a:pt x="3358515" y="768604"/>
                    <a:pt x="2611501" y="21590"/>
                    <a:pt x="1690116" y="21590"/>
                  </a:cubicBezTo>
                  <a:lnTo>
                    <a:pt x="1690116" y="10795"/>
                  </a:lnTo>
                  <a:lnTo>
                    <a:pt x="1690116" y="21590"/>
                  </a:lnTo>
                  <a:cubicBezTo>
                    <a:pt x="768604" y="21590"/>
                    <a:pt x="21590" y="768604"/>
                    <a:pt x="21590" y="1690116"/>
                  </a:cubicBezTo>
                  <a:close/>
                </a:path>
              </a:pathLst>
            </a:custGeom>
            <a:solidFill>
              <a:srgbClr val="249693"/>
            </a:solidFill>
          </p:spPr>
          <p:txBody>
            <a:bodyPr/>
            <a:lstStyle/>
            <a:p>
              <a:endParaRPr lang="en-US"/>
            </a:p>
          </p:txBody>
        </p:sp>
      </p:grpSp>
      <p:sp>
        <p:nvSpPr>
          <p:cNvPr id="11" name="TextBox 11"/>
          <p:cNvSpPr txBox="1"/>
          <p:nvPr/>
        </p:nvSpPr>
        <p:spPr>
          <a:xfrm>
            <a:off x="7503197" y="1178870"/>
            <a:ext cx="2761596" cy="387414"/>
          </a:xfrm>
          <a:prstGeom prst="rect">
            <a:avLst/>
          </a:prstGeom>
        </p:spPr>
        <p:txBody>
          <a:bodyPr lIns="0" tIns="0" rIns="0" bIns="0" rtlCol="0" anchor="t">
            <a:spAutoFit/>
          </a:bodyPr>
          <a:lstStyle/>
          <a:p>
            <a:pPr algn="ctr">
              <a:lnSpc>
                <a:spcPts val="3296"/>
              </a:lnSpc>
            </a:pPr>
            <a:r>
              <a:rPr lang="en-US" sz="2400" dirty="0">
                <a:solidFill>
                  <a:srgbClr val="FFFFFF"/>
                </a:solidFill>
                <a:latin typeface="Arimo Bold"/>
              </a:rPr>
              <a:t>Age &amp; Gender</a:t>
            </a:r>
          </a:p>
        </p:txBody>
      </p:sp>
      <p:grpSp>
        <p:nvGrpSpPr>
          <p:cNvPr id="12" name="Group 12"/>
          <p:cNvGrpSpPr/>
          <p:nvPr/>
        </p:nvGrpSpPr>
        <p:grpSpPr>
          <a:xfrm rot="8928741">
            <a:off x="10153948" y="3546243"/>
            <a:ext cx="553064" cy="887726"/>
            <a:chOff x="0" y="0"/>
            <a:chExt cx="711422" cy="1141908"/>
          </a:xfrm>
        </p:grpSpPr>
        <p:sp>
          <p:nvSpPr>
            <p:cNvPr id="13" name="Freeform 13"/>
            <p:cNvSpPr/>
            <p:nvPr/>
          </p:nvSpPr>
          <p:spPr>
            <a:xfrm>
              <a:off x="0" y="0"/>
              <a:ext cx="711454" cy="1141857"/>
            </a:xfrm>
            <a:custGeom>
              <a:avLst/>
              <a:gdLst/>
              <a:ahLst/>
              <a:cxnLst/>
              <a:rect l="l" t="t" r="r" b="b"/>
              <a:pathLst>
                <a:path w="711454" h="1141857">
                  <a:moveTo>
                    <a:pt x="0" y="228346"/>
                  </a:moveTo>
                  <a:lnTo>
                    <a:pt x="355727" y="228346"/>
                  </a:lnTo>
                  <a:lnTo>
                    <a:pt x="355727" y="0"/>
                  </a:lnTo>
                  <a:lnTo>
                    <a:pt x="711454" y="570992"/>
                  </a:lnTo>
                  <a:lnTo>
                    <a:pt x="355727" y="1141857"/>
                  </a:lnTo>
                  <a:lnTo>
                    <a:pt x="355727" y="913511"/>
                  </a:lnTo>
                  <a:lnTo>
                    <a:pt x="0" y="913511"/>
                  </a:lnTo>
                  <a:close/>
                </a:path>
              </a:pathLst>
            </a:custGeom>
            <a:solidFill>
              <a:srgbClr val="249693"/>
            </a:solidFill>
          </p:spPr>
          <p:txBody>
            <a:bodyPr/>
            <a:lstStyle/>
            <a:p>
              <a:endParaRPr lang="en-US"/>
            </a:p>
          </p:txBody>
        </p:sp>
      </p:grpSp>
      <p:grpSp>
        <p:nvGrpSpPr>
          <p:cNvPr id="14" name="Group 14"/>
          <p:cNvGrpSpPr/>
          <p:nvPr/>
        </p:nvGrpSpPr>
        <p:grpSpPr>
          <a:xfrm>
            <a:off x="10589483" y="1494082"/>
            <a:ext cx="2627744" cy="2627744"/>
            <a:chOff x="0" y="0"/>
            <a:chExt cx="3380144" cy="3380144"/>
          </a:xfrm>
        </p:grpSpPr>
        <p:sp>
          <p:nvSpPr>
            <p:cNvPr id="15" name="Freeform 15"/>
            <p:cNvSpPr/>
            <p:nvPr/>
          </p:nvSpPr>
          <p:spPr>
            <a:xfrm>
              <a:off x="10795" y="10795"/>
              <a:ext cx="3358515" cy="3358515"/>
            </a:xfrm>
            <a:custGeom>
              <a:avLst/>
              <a:gdLst/>
              <a:ahLst/>
              <a:cxnLst/>
              <a:rect l="l" t="t" r="r" b="b"/>
              <a:pathLst>
                <a:path w="3358515" h="3358515">
                  <a:moveTo>
                    <a:pt x="0" y="1679321"/>
                  </a:moveTo>
                  <a:cubicBezTo>
                    <a:pt x="0" y="751840"/>
                    <a:pt x="751840" y="0"/>
                    <a:pt x="1679321" y="0"/>
                  </a:cubicBezTo>
                  <a:cubicBezTo>
                    <a:pt x="2606802" y="0"/>
                    <a:pt x="3358515" y="751840"/>
                    <a:pt x="3358515" y="1679321"/>
                  </a:cubicBezTo>
                  <a:cubicBezTo>
                    <a:pt x="3358515" y="2606802"/>
                    <a:pt x="2606675" y="3358515"/>
                    <a:pt x="1679321" y="3358515"/>
                  </a:cubicBezTo>
                  <a:cubicBezTo>
                    <a:pt x="751967" y="3358515"/>
                    <a:pt x="0" y="2606675"/>
                    <a:pt x="0" y="1679321"/>
                  </a:cubicBezTo>
                  <a:close/>
                </a:path>
              </a:pathLst>
            </a:custGeom>
            <a:solidFill>
              <a:srgbClr val="249693"/>
            </a:solidFill>
          </p:spPr>
          <p:txBody>
            <a:bodyPr/>
            <a:lstStyle/>
            <a:p>
              <a:endParaRPr lang="en-US"/>
            </a:p>
          </p:txBody>
        </p:sp>
        <p:sp>
          <p:nvSpPr>
            <p:cNvPr id="16" name="Freeform 16"/>
            <p:cNvSpPr/>
            <p:nvPr/>
          </p:nvSpPr>
          <p:spPr>
            <a:xfrm>
              <a:off x="0" y="0"/>
              <a:ext cx="3380232" cy="3380105"/>
            </a:xfrm>
            <a:custGeom>
              <a:avLst/>
              <a:gdLst/>
              <a:ahLst/>
              <a:cxnLst/>
              <a:rect l="l" t="t" r="r" b="b"/>
              <a:pathLst>
                <a:path w="3380232" h="3380105">
                  <a:moveTo>
                    <a:pt x="0" y="1690116"/>
                  </a:moveTo>
                  <a:cubicBezTo>
                    <a:pt x="0" y="756666"/>
                    <a:pt x="756666" y="0"/>
                    <a:pt x="1690116" y="0"/>
                  </a:cubicBezTo>
                  <a:lnTo>
                    <a:pt x="1690116" y="10795"/>
                  </a:lnTo>
                  <a:lnTo>
                    <a:pt x="1690116" y="0"/>
                  </a:lnTo>
                  <a:cubicBezTo>
                    <a:pt x="2623566" y="0"/>
                    <a:pt x="3380232" y="756666"/>
                    <a:pt x="3380232" y="1690116"/>
                  </a:cubicBezTo>
                  <a:cubicBezTo>
                    <a:pt x="3380232" y="2623566"/>
                    <a:pt x="2623439" y="3380105"/>
                    <a:pt x="1690116" y="3380105"/>
                  </a:cubicBezTo>
                  <a:lnTo>
                    <a:pt x="1690116" y="3369310"/>
                  </a:lnTo>
                  <a:lnTo>
                    <a:pt x="1690116" y="3380105"/>
                  </a:lnTo>
                  <a:cubicBezTo>
                    <a:pt x="756666" y="3380105"/>
                    <a:pt x="0" y="2623439"/>
                    <a:pt x="0" y="1690116"/>
                  </a:cubicBezTo>
                  <a:lnTo>
                    <a:pt x="10795" y="1690116"/>
                  </a:lnTo>
                  <a:lnTo>
                    <a:pt x="19939" y="1695958"/>
                  </a:lnTo>
                  <a:cubicBezTo>
                    <a:pt x="17399" y="1700022"/>
                    <a:pt x="12446" y="1701800"/>
                    <a:pt x="7874" y="1700530"/>
                  </a:cubicBezTo>
                  <a:cubicBezTo>
                    <a:pt x="3302" y="1699260"/>
                    <a:pt x="127" y="1694942"/>
                    <a:pt x="127" y="1690116"/>
                  </a:cubicBezTo>
                  <a:moveTo>
                    <a:pt x="21717" y="1690116"/>
                  </a:moveTo>
                  <a:lnTo>
                    <a:pt x="10795" y="1690116"/>
                  </a:lnTo>
                  <a:lnTo>
                    <a:pt x="1651" y="1684274"/>
                  </a:lnTo>
                  <a:cubicBezTo>
                    <a:pt x="4191" y="1680210"/>
                    <a:pt x="9144" y="1678432"/>
                    <a:pt x="13716" y="1679702"/>
                  </a:cubicBezTo>
                  <a:cubicBezTo>
                    <a:pt x="18288" y="1680972"/>
                    <a:pt x="21463" y="1685290"/>
                    <a:pt x="21463" y="1690116"/>
                  </a:cubicBezTo>
                  <a:cubicBezTo>
                    <a:pt x="21463" y="2611628"/>
                    <a:pt x="768477" y="3358642"/>
                    <a:pt x="1689989" y="3358642"/>
                  </a:cubicBezTo>
                  <a:cubicBezTo>
                    <a:pt x="2611501" y="3358642"/>
                    <a:pt x="3358515" y="2611628"/>
                    <a:pt x="3358515" y="1690116"/>
                  </a:cubicBezTo>
                  <a:lnTo>
                    <a:pt x="3369310" y="1690116"/>
                  </a:lnTo>
                  <a:lnTo>
                    <a:pt x="3358515" y="1690116"/>
                  </a:lnTo>
                  <a:cubicBezTo>
                    <a:pt x="3358515" y="768604"/>
                    <a:pt x="2611501" y="21590"/>
                    <a:pt x="1690116" y="21590"/>
                  </a:cubicBezTo>
                  <a:lnTo>
                    <a:pt x="1690116" y="10795"/>
                  </a:lnTo>
                  <a:lnTo>
                    <a:pt x="1690116" y="21590"/>
                  </a:lnTo>
                  <a:cubicBezTo>
                    <a:pt x="768604" y="21590"/>
                    <a:pt x="21590" y="768604"/>
                    <a:pt x="21590" y="1690116"/>
                  </a:cubicBezTo>
                  <a:close/>
                </a:path>
              </a:pathLst>
            </a:custGeom>
            <a:solidFill>
              <a:srgbClr val="249693"/>
            </a:solidFill>
          </p:spPr>
          <p:txBody>
            <a:bodyPr/>
            <a:lstStyle/>
            <a:p>
              <a:endParaRPr lang="en-US"/>
            </a:p>
          </p:txBody>
        </p:sp>
      </p:grpSp>
      <p:sp>
        <p:nvSpPr>
          <p:cNvPr id="17" name="TextBox 17"/>
          <p:cNvSpPr txBox="1"/>
          <p:nvPr/>
        </p:nvSpPr>
        <p:spPr>
          <a:xfrm>
            <a:off x="10677465" y="2602354"/>
            <a:ext cx="2451748" cy="348942"/>
          </a:xfrm>
          <a:prstGeom prst="rect">
            <a:avLst/>
          </a:prstGeom>
        </p:spPr>
        <p:txBody>
          <a:bodyPr lIns="0" tIns="0" rIns="0" bIns="0" rtlCol="0" anchor="t">
            <a:spAutoFit/>
          </a:bodyPr>
          <a:lstStyle/>
          <a:p>
            <a:pPr algn="ctr">
              <a:lnSpc>
                <a:spcPts val="2926"/>
              </a:lnSpc>
            </a:pPr>
            <a:r>
              <a:rPr lang="en-US" sz="2400" dirty="0">
                <a:solidFill>
                  <a:srgbClr val="FFFFFF"/>
                </a:solidFill>
                <a:latin typeface="Arimo Bold"/>
              </a:rPr>
              <a:t>Family context</a:t>
            </a:r>
          </a:p>
        </p:txBody>
      </p:sp>
      <p:grpSp>
        <p:nvGrpSpPr>
          <p:cNvPr id="18" name="Group 18"/>
          <p:cNvGrpSpPr/>
          <p:nvPr/>
        </p:nvGrpSpPr>
        <p:grpSpPr>
          <a:xfrm rot="12029764">
            <a:off x="10321343" y="5056145"/>
            <a:ext cx="553064" cy="887726"/>
            <a:chOff x="0" y="0"/>
            <a:chExt cx="711422" cy="1141908"/>
          </a:xfrm>
        </p:grpSpPr>
        <p:sp>
          <p:nvSpPr>
            <p:cNvPr id="19" name="Freeform 19"/>
            <p:cNvSpPr/>
            <p:nvPr/>
          </p:nvSpPr>
          <p:spPr>
            <a:xfrm>
              <a:off x="0" y="0"/>
              <a:ext cx="711454" cy="1141857"/>
            </a:xfrm>
            <a:custGeom>
              <a:avLst/>
              <a:gdLst/>
              <a:ahLst/>
              <a:cxnLst/>
              <a:rect l="l" t="t" r="r" b="b"/>
              <a:pathLst>
                <a:path w="711454" h="1141857">
                  <a:moveTo>
                    <a:pt x="0" y="228346"/>
                  </a:moveTo>
                  <a:lnTo>
                    <a:pt x="355727" y="228346"/>
                  </a:lnTo>
                  <a:lnTo>
                    <a:pt x="355727" y="0"/>
                  </a:lnTo>
                  <a:lnTo>
                    <a:pt x="711454" y="570992"/>
                  </a:lnTo>
                  <a:lnTo>
                    <a:pt x="355727" y="1141857"/>
                  </a:lnTo>
                  <a:lnTo>
                    <a:pt x="355727" y="913511"/>
                  </a:lnTo>
                  <a:lnTo>
                    <a:pt x="0" y="913511"/>
                  </a:lnTo>
                  <a:close/>
                </a:path>
              </a:pathLst>
            </a:custGeom>
            <a:solidFill>
              <a:srgbClr val="249693"/>
            </a:solidFill>
          </p:spPr>
          <p:txBody>
            <a:bodyPr/>
            <a:lstStyle/>
            <a:p>
              <a:endParaRPr lang="en-US"/>
            </a:p>
          </p:txBody>
        </p:sp>
      </p:grpSp>
      <p:grpSp>
        <p:nvGrpSpPr>
          <p:cNvPr id="20" name="Group 20"/>
          <p:cNvGrpSpPr/>
          <p:nvPr/>
        </p:nvGrpSpPr>
        <p:grpSpPr>
          <a:xfrm>
            <a:off x="9275595" y="7120906"/>
            <a:ext cx="2627744" cy="2627744"/>
            <a:chOff x="0" y="0"/>
            <a:chExt cx="3380144" cy="3380144"/>
          </a:xfrm>
        </p:grpSpPr>
        <p:sp>
          <p:nvSpPr>
            <p:cNvPr id="21" name="Freeform 21"/>
            <p:cNvSpPr/>
            <p:nvPr/>
          </p:nvSpPr>
          <p:spPr>
            <a:xfrm>
              <a:off x="10795" y="10795"/>
              <a:ext cx="3358515" cy="3358515"/>
            </a:xfrm>
            <a:custGeom>
              <a:avLst/>
              <a:gdLst/>
              <a:ahLst/>
              <a:cxnLst/>
              <a:rect l="l" t="t" r="r" b="b"/>
              <a:pathLst>
                <a:path w="3358515" h="3358515">
                  <a:moveTo>
                    <a:pt x="0" y="1679321"/>
                  </a:moveTo>
                  <a:cubicBezTo>
                    <a:pt x="0" y="751840"/>
                    <a:pt x="751840" y="0"/>
                    <a:pt x="1679321" y="0"/>
                  </a:cubicBezTo>
                  <a:cubicBezTo>
                    <a:pt x="2606802" y="0"/>
                    <a:pt x="3358515" y="751840"/>
                    <a:pt x="3358515" y="1679321"/>
                  </a:cubicBezTo>
                  <a:cubicBezTo>
                    <a:pt x="3358515" y="2606802"/>
                    <a:pt x="2606675" y="3358515"/>
                    <a:pt x="1679321" y="3358515"/>
                  </a:cubicBezTo>
                  <a:cubicBezTo>
                    <a:pt x="751967" y="3358515"/>
                    <a:pt x="0" y="2606675"/>
                    <a:pt x="0" y="1679321"/>
                  </a:cubicBezTo>
                  <a:close/>
                </a:path>
              </a:pathLst>
            </a:custGeom>
            <a:solidFill>
              <a:srgbClr val="249693"/>
            </a:solidFill>
          </p:spPr>
          <p:txBody>
            <a:bodyPr/>
            <a:lstStyle/>
            <a:p>
              <a:endParaRPr lang="en-US"/>
            </a:p>
          </p:txBody>
        </p:sp>
        <p:sp>
          <p:nvSpPr>
            <p:cNvPr id="22" name="Freeform 22"/>
            <p:cNvSpPr/>
            <p:nvPr/>
          </p:nvSpPr>
          <p:spPr>
            <a:xfrm>
              <a:off x="0" y="0"/>
              <a:ext cx="3380232" cy="3380105"/>
            </a:xfrm>
            <a:custGeom>
              <a:avLst/>
              <a:gdLst/>
              <a:ahLst/>
              <a:cxnLst/>
              <a:rect l="l" t="t" r="r" b="b"/>
              <a:pathLst>
                <a:path w="3380232" h="3380105">
                  <a:moveTo>
                    <a:pt x="0" y="1690116"/>
                  </a:moveTo>
                  <a:cubicBezTo>
                    <a:pt x="0" y="756666"/>
                    <a:pt x="756666" y="0"/>
                    <a:pt x="1690116" y="0"/>
                  </a:cubicBezTo>
                  <a:lnTo>
                    <a:pt x="1690116" y="10795"/>
                  </a:lnTo>
                  <a:lnTo>
                    <a:pt x="1690116" y="0"/>
                  </a:lnTo>
                  <a:cubicBezTo>
                    <a:pt x="2623566" y="0"/>
                    <a:pt x="3380232" y="756666"/>
                    <a:pt x="3380232" y="1690116"/>
                  </a:cubicBezTo>
                  <a:cubicBezTo>
                    <a:pt x="3380232" y="2623566"/>
                    <a:pt x="2623439" y="3380105"/>
                    <a:pt x="1690116" y="3380105"/>
                  </a:cubicBezTo>
                  <a:lnTo>
                    <a:pt x="1690116" y="3369310"/>
                  </a:lnTo>
                  <a:lnTo>
                    <a:pt x="1690116" y="3380105"/>
                  </a:lnTo>
                  <a:cubicBezTo>
                    <a:pt x="756666" y="3380105"/>
                    <a:pt x="0" y="2623439"/>
                    <a:pt x="0" y="1690116"/>
                  </a:cubicBezTo>
                  <a:lnTo>
                    <a:pt x="10795" y="1690116"/>
                  </a:lnTo>
                  <a:lnTo>
                    <a:pt x="19939" y="1695958"/>
                  </a:lnTo>
                  <a:cubicBezTo>
                    <a:pt x="17399" y="1700022"/>
                    <a:pt x="12446" y="1701800"/>
                    <a:pt x="7874" y="1700530"/>
                  </a:cubicBezTo>
                  <a:cubicBezTo>
                    <a:pt x="3302" y="1699260"/>
                    <a:pt x="127" y="1694942"/>
                    <a:pt x="127" y="1690116"/>
                  </a:cubicBezTo>
                  <a:moveTo>
                    <a:pt x="21717" y="1690116"/>
                  </a:moveTo>
                  <a:lnTo>
                    <a:pt x="10795" y="1690116"/>
                  </a:lnTo>
                  <a:lnTo>
                    <a:pt x="1651" y="1684274"/>
                  </a:lnTo>
                  <a:cubicBezTo>
                    <a:pt x="4191" y="1680210"/>
                    <a:pt x="9144" y="1678432"/>
                    <a:pt x="13716" y="1679702"/>
                  </a:cubicBezTo>
                  <a:cubicBezTo>
                    <a:pt x="18288" y="1680972"/>
                    <a:pt x="21463" y="1685290"/>
                    <a:pt x="21463" y="1690116"/>
                  </a:cubicBezTo>
                  <a:cubicBezTo>
                    <a:pt x="21463" y="2611628"/>
                    <a:pt x="768477" y="3358642"/>
                    <a:pt x="1689989" y="3358642"/>
                  </a:cubicBezTo>
                  <a:cubicBezTo>
                    <a:pt x="2611501" y="3358642"/>
                    <a:pt x="3358515" y="2611628"/>
                    <a:pt x="3358515" y="1690116"/>
                  </a:cubicBezTo>
                  <a:lnTo>
                    <a:pt x="3369310" y="1690116"/>
                  </a:lnTo>
                  <a:lnTo>
                    <a:pt x="3358515" y="1690116"/>
                  </a:lnTo>
                  <a:cubicBezTo>
                    <a:pt x="3358515" y="768604"/>
                    <a:pt x="2611501" y="21590"/>
                    <a:pt x="1690116" y="21590"/>
                  </a:cubicBezTo>
                  <a:lnTo>
                    <a:pt x="1690116" y="10795"/>
                  </a:lnTo>
                  <a:lnTo>
                    <a:pt x="1690116" y="21590"/>
                  </a:lnTo>
                  <a:cubicBezTo>
                    <a:pt x="768604" y="21590"/>
                    <a:pt x="21590" y="768604"/>
                    <a:pt x="21590" y="1690116"/>
                  </a:cubicBezTo>
                  <a:close/>
                </a:path>
              </a:pathLst>
            </a:custGeom>
            <a:solidFill>
              <a:srgbClr val="249693"/>
            </a:solidFill>
          </p:spPr>
          <p:txBody>
            <a:bodyPr/>
            <a:lstStyle/>
            <a:p>
              <a:endParaRPr lang="en-US"/>
            </a:p>
          </p:txBody>
        </p:sp>
      </p:grpSp>
      <p:sp>
        <p:nvSpPr>
          <p:cNvPr id="23" name="TextBox 23"/>
          <p:cNvSpPr txBox="1"/>
          <p:nvPr/>
        </p:nvSpPr>
        <p:spPr>
          <a:xfrm>
            <a:off x="9469122" y="7940597"/>
            <a:ext cx="2047215" cy="743793"/>
          </a:xfrm>
          <a:prstGeom prst="rect">
            <a:avLst/>
          </a:prstGeom>
        </p:spPr>
        <p:txBody>
          <a:bodyPr wrap="square" lIns="0" tIns="0" rIns="0" bIns="0" rtlCol="0" anchor="t">
            <a:spAutoFit/>
          </a:bodyPr>
          <a:lstStyle/>
          <a:p>
            <a:pPr marL="0" lvl="0" indent="0" algn="ctr">
              <a:lnSpc>
                <a:spcPts val="2926"/>
              </a:lnSpc>
              <a:spcBef>
                <a:spcPct val="0"/>
              </a:spcBef>
            </a:pPr>
            <a:r>
              <a:rPr lang="en-US" sz="2400" u="none" strike="noStrike" dirty="0">
                <a:solidFill>
                  <a:srgbClr val="FFFFFF"/>
                </a:solidFill>
                <a:latin typeface="Arimo Bold"/>
              </a:rPr>
              <a:t>Cultural background</a:t>
            </a:r>
          </a:p>
        </p:txBody>
      </p:sp>
      <p:grpSp>
        <p:nvGrpSpPr>
          <p:cNvPr id="24" name="Group 24"/>
          <p:cNvGrpSpPr/>
          <p:nvPr/>
        </p:nvGrpSpPr>
        <p:grpSpPr>
          <a:xfrm rot="17465420">
            <a:off x="7729526" y="6243875"/>
            <a:ext cx="553064" cy="887726"/>
            <a:chOff x="0" y="0"/>
            <a:chExt cx="711422" cy="1141908"/>
          </a:xfrm>
        </p:grpSpPr>
        <p:sp>
          <p:nvSpPr>
            <p:cNvPr id="25" name="Freeform 25"/>
            <p:cNvSpPr/>
            <p:nvPr/>
          </p:nvSpPr>
          <p:spPr>
            <a:xfrm>
              <a:off x="0" y="0"/>
              <a:ext cx="711454" cy="1141857"/>
            </a:xfrm>
            <a:custGeom>
              <a:avLst/>
              <a:gdLst/>
              <a:ahLst/>
              <a:cxnLst/>
              <a:rect l="l" t="t" r="r" b="b"/>
              <a:pathLst>
                <a:path w="711454" h="1141857">
                  <a:moveTo>
                    <a:pt x="0" y="228346"/>
                  </a:moveTo>
                  <a:lnTo>
                    <a:pt x="355727" y="228346"/>
                  </a:lnTo>
                  <a:lnTo>
                    <a:pt x="355727" y="0"/>
                  </a:lnTo>
                  <a:lnTo>
                    <a:pt x="711454" y="570992"/>
                  </a:lnTo>
                  <a:lnTo>
                    <a:pt x="355727" y="1141857"/>
                  </a:lnTo>
                  <a:lnTo>
                    <a:pt x="355727" y="913511"/>
                  </a:lnTo>
                  <a:lnTo>
                    <a:pt x="0" y="913511"/>
                  </a:lnTo>
                  <a:close/>
                </a:path>
              </a:pathLst>
            </a:custGeom>
            <a:solidFill>
              <a:srgbClr val="249693"/>
            </a:solidFill>
          </p:spPr>
          <p:txBody>
            <a:bodyPr/>
            <a:lstStyle/>
            <a:p>
              <a:endParaRPr lang="en-US"/>
            </a:p>
          </p:txBody>
        </p:sp>
      </p:grpSp>
      <p:grpSp>
        <p:nvGrpSpPr>
          <p:cNvPr id="26" name="Group 26"/>
          <p:cNvGrpSpPr/>
          <p:nvPr/>
        </p:nvGrpSpPr>
        <p:grpSpPr>
          <a:xfrm>
            <a:off x="6017493" y="7105452"/>
            <a:ext cx="2627744" cy="2627744"/>
            <a:chOff x="0" y="0"/>
            <a:chExt cx="3380144" cy="3380144"/>
          </a:xfrm>
        </p:grpSpPr>
        <p:sp>
          <p:nvSpPr>
            <p:cNvPr id="27" name="Freeform 27"/>
            <p:cNvSpPr/>
            <p:nvPr/>
          </p:nvSpPr>
          <p:spPr>
            <a:xfrm>
              <a:off x="10795" y="10795"/>
              <a:ext cx="3358515" cy="3358515"/>
            </a:xfrm>
            <a:custGeom>
              <a:avLst/>
              <a:gdLst/>
              <a:ahLst/>
              <a:cxnLst/>
              <a:rect l="l" t="t" r="r" b="b"/>
              <a:pathLst>
                <a:path w="3358515" h="3358515">
                  <a:moveTo>
                    <a:pt x="0" y="1679321"/>
                  </a:moveTo>
                  <a:cubicBezTo>
                    <a:pt x="0" y="751840"/>
                    <a:pt x="751840" y="0"/>
                    <a:pt x="1679321" y="0"/>
                  </a:cubicBezTo>
                  <a:cubicBezTo>
                    <a:pt x="2606802" y="0"/>
                    <a:pt x="3358515" y="751840"/>
                    <a:pt x="3358515" y="1679321"/>
                  </a:cubicBezTo>
                  <a:cubicBezTo>
                    <a:pt x="3358515" y="2606802"/>
                    <a:pt x="2606675" y="3358515"/>
                    <a:pt x="1679321" y="3358515"/>
                  </a:cubicBezTo>
                  <a:cubicBezTo>
                    <a:pt x="751967" y="3358515"/>
                    <a:pt x="0" y="2606675"/>
                    <a:pt x="0" y="1679321"/>
                  </a:cubicBezTo>
                  <a:close/>
                </a:path>
              </a:pathLst>
            </a:custGeom>
            <a:solidFill>
              <a:srgbClr val="249693"/>
            </a:solidFill>
          </p:spPr>
          <p:txBody>
            <a:bodyPr/>
            <a:lstStyle/>
            <a:p>
              <a:endParaRPr lang="en-US"/>
            </a:p>
          </p:txBody>
        </p:sp>
        <p:sp>
          <p:nvSpPr>
            <p:cNvPr id="28" name="Freeform 28"/>
            <p:cNvSpPr/>
            <p:nvPr/>
          </p:nvSpPr>
          <p:spPr>
            <a:xfrm>
              <a:off x="0" y="0"/>
              <a:ext cx="3380232" cy="3380105"/>
            </a:xfrm>
            <a:custGeom>
              <a:avLst/>
              <a:gdLst/>
              <a:ahLst/>
              <a:cxnLst/>
              <a:rect l="l" t="t" r="r" b="b"/>
              <a:pathLst>
                <a:path w="3380232" h="3380105">
                  <a:moveTo>
                    <a:pt x="0" y="1690116"/>
                  </a:moveTo>
                  <a:cubicBezTo>
                    <a:pt x="0" y="756666"/>
                    <a:pt x="756666" y="0"/>
                    <a:pt x="1690116" y="0"/>
                  </a:cubicBezTo>
                  <a:lnTo>
                    <a:pt x="1690116" y="10795"/>
                  </a:lnTo>
                  <a:lnTo>
                    <a:pt x="1690116" y="0"/>
                  </a:lnTo>
                  <a:cubicBezTo>
                    <a:pt x="2623566" y="0"/>
                    <a:pt x="3380232" y="756666"/>
                    <a:pt x="3380232" y="1690116"/>
                  </a:cubicBezTo>
                  <a:cubicBezTo>
                    <a:pt x="3380232" y="2623566"/>
                    <a:pt x="2623439" y="3380105"/>
                    <a:pt x="1690116" y="3380105"/>
                  </a:cubicBezTo>
                  <a:lnTo>
                    <a:pt x="1690116" y="3369310"/>
                  </a:lnTo>
                  <a:lnTo>
                    <a:pt x="1690116" y="3380105"/>
                  </a:lnTo>
                  <a:cubicBezTo>
                    <a:pt x="756666" y="3380105"/>
                    <a:pt x="0" y="2623439"/>
                    <a:pt x="0" y="1690116"/>
                  </a:cubicBezTo>
                  <a:lnTo>
                    <a:pt x="10795" y="1690116"/>
                  </a:lnTo>
                  <a:lnTo>
                    <a:pt x="19939" y="1695958"/>
                  </a:lnTo>
                  <a:cubicBezTo>
                    <a:pt x="17399" y="1700022"/>
                    <a:pt x="12446" y="1701800"/>
                    <a:pt x="7874" y="1700530"/>
                  </a:cubicBezTo>
                  <a:cubicBezTo>
                    <a:pt x="3302" y="1699260"/>
                    <a:pt x="127" y="1694942"/>
                    <a:pt x="127" y="1690116"/>
                  </a:cubicBezTo>
                  <a:moveTo>
                    <a:pt x="21717" y="1690116"/>
                  </a:moveTo>
                  <a:lnTo>
                    <a:pt x="10795" y="1690116"/>
                  </a:lnTo>
                  <a:lnTo>
                    <a:pt x="1651" y="1684274"/>
                  </a:lnTo>
                  <a:cubicBezTo>
                    <a:pt x="4191" y="1680210"/>
                    <a:pt x="9144" y="1678432"/>
                    <a:pt x="13716" y="1679702"/>
                  </a:cubicBezTo>
                  <a:cubicBezTo>
                    <a:pt x="18288" y="1680972"/>
                    <a:pt x="21463" y="1685290"/>
                    <a:pt x="21463" y="1690116"/>
                  </a:cubicBezTo>
                  <a:cubicBezTo>
                    <a:pt x="21463" y="2611628"/>
                    <a:pt x="768477" y="3358642"/>
                    <a:pt x="1689989" y="3358642"/>
                  </a:cubicBezTo>
                  <a:cubicBezTo>
                    <a:pt x="2611501" y="3358642"/>
                    <a:pt x="3358515" y="2611628"/>
                    <a:pt x="3358515" y="1690116"/>
                  </a:cubicBezTo>
                  <a:lnTo>
                    <a:pt x="3369310" y="1690116"/>
                  </a:lnTo>
                  <a:lnTo>
                    <a:pt x="3358515" y="1690116"/>
                  </a:lnTo>
                  <a:cubicBezTo>
                    <a:pt x="3358515" y="768604"/>
                    <a:pt x="2611501" y="21590"/>
                    <a:pt x="1690116" y="21590"/>
                  </a:cubicBezTo>
                  <a:lnTo>
                    <a:pt x="1690116" y="10795"/>
                  </a:lnTo>
                  <a:lnTo>
                    <a:pt x="1690116" y="21590"/>
                  </a:lnTo>
                  <a:cubicBezTo>
                    <a:pt x="768604" y="21590"/>
                    <a:pt x="21590" y="768604"/>
                    <a:pt x="21590" y="1690116"/>
                  </a:cubicBezTo>
                  <a:close/>
                </a:path>
              </a:pathLst>
            </a:custGeom>
            <a:solidFill>
              <a:srgbClr val="249693"/>
            </a:solidFill>
          </p:spPr>
          <p:txBody>
            <a:bodyPr/>
            <a:lstStyle/>
            <a:p>
              <a:endParaRPr lang="en-US"/>
            </a:p>
          </p:txBody>
        </p:sp>
      </p:grpSp>
      <p:sp>
        <p:nvSpPr>
          <p:cNvPr id="29" name="TextBox 29"/>
          <p:cNvSpPr txBox="1"/>
          <p:nvPr/>
        </p:nvSpPr>
        <p:spPr>
          <a:xfrm>
            <a:off x="6212132" y="8103159"/>
            <a:ext cx="2238434" cy="676747"/>
          </a:xfrm>
          <a:prstGeom prst="rect">
            <a:avLst/>
          </a:prstGeom>
        </p:spPr>
        <p:txBody>
          <a:bodyPr lIns="0" tIns="0" rIns="0" bIns="0" rtlCol="0" anchor="t">
            <a:spAutoFit/>
          </a:bodyPr>
          <a:lstStyle/>
          <a:p>
            <a:pPr marL="0" lvl="0" indent="0" algn="ctr">
              <a:lnSpc>
                <a:spcPts val="2638"/>
              </a:lnSpc>
              <a:spcBef>
                <a:spcPct val="0"/>
              </a:spcBef>
            </a:pPr>
            <a:r>
              <a:rPr lang="en-US" sz="2442" u="none" strike="noStrike" dirty="0">
                <a:solidFill>
                  <a:srgbClr val="FFFFFF"/>
                </a:solidFill>
                <a:latin typeface="Arimo Bold"/>
              </a:rPr>
              <a:t>Population Demographics</a:t>
            </a:r>
          </a:p>
        </p:txBody>
      </p:sp>
      <p:grpSp>
        <p:nvGrpSpPr>
          <p:cNvPr id="30" name="Group 30"/>
          <p:cNvGrpSpPr/>
          <p:nvPr/>
        </p:nvGrpSpPr>
        <p:grpSpPr>
          <a:xfrm rot="-711897">
            <a:off x="7000879" y="4993434"/>
            <a:ext cx="553064" cy="887726"/>
            <a:chOff x="0" y="0"/>
            <a:chExt cx="711422" cy="1141908"/>
          </a:xfrm>
        </p:grpSpPr>
        <p:sp>
          <p:nvSpPr>
            <p:cNvPr id="31" name="Freeform 31"/>
            <p:cNvSpPr/>
            <p:nvPr/>
          </p:nvSpPr>
          <p:spPr>
            <a:xfrm>
              <a:off x="0" y="0"/>
              <a:ext cx="711454" cy="1141857"/>
            </a:xfrm>
            <a:custGeom>
              <a:avLst/>
              <a:gdLst/>
              <a:ahLst/>
              <a:cxnLst/>
              <a:rect l="l" t="t" r="r" b="b"/>
              <a:pathLst>
                <a:path w="711454" h="1141857">
                  <a:moveTo>
                    <a:pt x="0" y="228346"/>
                  </a:moveTo>
                  <a:lnTo>
                    <a:pt x="355727" y="228346"/>
                  </a:lnTo>
                  <a:lnTo>
                    <a:pt x="355727" y="0"/>
                  </a:lnTo>
                  <a:lnTo>
                    <a:pt x="711454" y="570992"/>
                  </a:lnTo>
                  <a:lnTo>
                    <a:pt x="355727" y="1141857"/>
                  </a:lnTo>
                  <a:lnTo>
                    <a:pt x="355727" y="913511"/>
                  </a:lnTo>
                  <a:lnTo>
                    <a:pt x="0" y="913511"/>
                  </a:lnTo>
                  <a:close/>
                </a:path>
              </a:pathLst>
            </a:custGeom>
            <a:solidFill>
              <a:srgbClr val="249693"/>
            </a:solidFill>
          </p:spPr>
          <p:txBody>
            <a:bodyPr/>
            <a:lstStyle/>
            <a:p>
              <a:endParaRPr lang="en-US"/>
            </a:p>
          </p:txBody>
        </p:sp>
      </p:grpSp>
      <p:grpSp>
        <p:nvGrpSpPr>
          <p:cNvPr id="32" name="Group 32"/>
          <p:cNvGrpSpPr/>
          <p:nvPr/>
        </p:nvGrpSpPr>
        <p:grpSpPr>
          <a:xfrm>
            <a:off x="4251094" y="4584022"/>
            <a:ext cx="2627744" cy="2627744"/>
            <a:chOff x="0" y="0"/>
            <a:chExt cx="3380144" cy="3380144"/>
          </a:xfrm>
        </p:grpSpPr>
        <p:sp>
          <p:nvSpPr>
            <p:cNvPr id="33" name="Freeform 33"/>
            <p:cNvSpPr/>
            <p:nvPr/>
          </p:nvSpPr>
          <p:spPr>
            <a:xfrm>
              <a:off x="10795" y="10795"/>
              <a:ext cx="3358515" cy="3358515"/>
            </a:xfrm>
            <a:custGeom>
              <a:avLst/>
              <a:gdLst/>
              <a:ahLst/>
              <a:cxnLst/>
              <a:rect l="l" t="t" r="r" b="b"/>
              <a:pathLst>
                <a:path w="3358515" h="3358515">
                  <a:moveTo>
                    <a:pt x="0" y="1679321"/>
                  </a:moveTo>
                  <a:cubicBezTo>
                    <a:pt x="0" y="751840"/>
                    <a:pt x="751840" y="0"/>
                    <a:pt x="1679321" y="0"/>
                  </a:cubicBezTo>
                  <a:cubicBezTo>
                    <a:pt x="2606802" y="0"/>
                    <a:pt x="3358515" y="751840"/>
                    <a:pt x="3358515" y="1679321"/>
                  </a:cubicBezTo>
                  <a:cubicBezTo>
                    <a:pt x="3358515" y="2606802"/>
                    <a:pt x="2606675" y="3358515"/>
                    <a:pt x="1679321" y="3358515"/>
                  </a:cubicBezTo>
                  <a:cubicBezTo>
                    <a:pt x="751967" y="3358515"/>
                    <a:pt x="0" y="2606675"/>
                    <a:pt x="0" y="1679321"/>
                  </a:cubicBezTo>
                  <a:close/>
                </a:path>
              </a:pathLst>
            </a:custGeom>
            <a:solidFill>
              <a:srgbClr val="249693"/>
            </a:solidFill>
          </p:spPr>
          <p:txBody>
            <a:bodyPr/>
            <a:lstStyle/>
            <a:p>
              <a:endParaRPr lang="en-US"/>
            </a:p>
          </p:txBody>
        </p:sp>
        <p:sp>
          <p:nvSpPr>
            <p:cNvPr id="34" name="Freeform 34"/>
            <p:cNvSpPr/>
            <p:nvPr/>
          </p:nvSpPr>
          <p:spPr>
            <a:xfrm>
              <a:off x="0" y="0"/>
              <a:ext cx="3380232" cy="3380105"/>
            </a:xfrm>
            <a:custGeom>
              <a:avLst/>
              <a:gdLst/>
              <a:ahLst/>
              <a:cxnLst/>
              <a:rect l="l" t="t" r="r" b="b"/>
              <a:pathLst>
                <a:path w="3380232" h="3380105">
                  <a:moveTo>
                    <a:pt x="0" y="1690116"/>
                  </a:moveTo>
                  <a:cubicBezTo>
                    <a:pt x="0" y="756666"/>
                    <a:pt x="756666" y="0"/>
                    <a:pt x="1690116" y="0"/>
                  </a:cubicBezTo>
                  <a:lnTo>
                    <a:pt x="1690116" y="10795"/>
                  </a:lnTo>
                  <a:lnTo>
                    <a:pt x="1690116" y="0"/>
                  </a:lnTo>
                  <a:cubicBezTo>
                    <a:pt x="2623566" y="0"/>
                    <a:pt x="3380232" y="756666"/>
                    <a:pt x="3380232" y="1690116"/>
                  </a:cubicBezTo>
                  <a:cubicBezTo>
                    <a:pt x="3380232" y="2623566"/>
                    <a:pt x="2623439" y="3380105"/>
                    <a:pt x="1690116" y="3380105"/>
                  </a:cubicBezTo>
                  <a:lnTo>
                    <a:pt x="1690116" y="3369310"/>
                  </a:lnTo>
                  <a:lnTo>
                    <a:pt x="1690116" y="3380105"/>
                  </a:lnTo>
                  <a:cubicBezTo>
                    <a:pt x="756666" y="3380105"/>
                    <a:pt x="0" y="2623439"/>
                    <a:pt x="0" y="1690116"/>
                  </a:cubicBezTo>
                  <a:lnTo>
                    <a:pt x="10795" y="1690116"/>
                  </a:lnTo>
                  <a:lnTo>
                    <a:pt x="19939" y="1695958"/>
                  </a:lnTo>
                  <a:cubicBezTo>
                    <a:pt x="17399" y="1700022"/>
                    <a:pt x="12446" y="1701800"/>
                    <a:pt x="7874" y="1700530"/>
                  </a:cubicBezTo>
                  <a:cubicBezTo>
                    <a:pt x="3302" y="1699260"/>
                    <a:pt x="127" y="1694942"/>
                    <a:pt x="127" y="1690116"/>
                  </a:cubicBezTo>
                  <a:moveTo>
                    <a:pt x="21717" y="1690116"/>
                  </a:moveTo>
                  <a:lnTo>
                    <a:pt x="10795" y="1690116"/>
                  </a:lnTo>
                  <a:lnTo>
                    <a:pt x="1651" y="1684274"/>
                  </a:lnTo>
                  <a:cubicBezTo>
                    <a:pt x="4191" y="1680210"/>
                    <a:pt x="9144" y="1678432"/>
                    <a:pt x="13716" y="1679702"/>
                  </a:cubicBezTo>
                  <a:cubicBezTo>
                    <a:pt x="18288" y="1680972"/>
                    <a:pt x="21463" y="1685290"/>
                    <a:pt x="21463" y="1690116"/>
                  </a:cubicBezTo>
                  <a:cubicBezTo>
                    <a:pt x="21463" y="2611628"/>
                    <a:pt x="768477" y="3358642"/>
                    <a:pt x="1689989" y="3358642"/>
                  </a:cubicBezTo>
                  <a:cubicBezTo>
                    <a:pt x="2611501" y="3358642"/>
                    <a:pt x="3358515" y="2611628"/>
                    <a:pt x="3358515" y="1690116"/>
                  </a:cubicBezTo>
                  <a:lnTo>
                    <a:pt x="3369310" y="1690116"/>
                  </a:lnTo>
                  <a:lnTo>
                    <a:pt x="3358515" y="1690116"/>
                  </a:lnTo>
                  <a:cubicBezTo>
                    <a:pt x="3358515" y="768604"/>
                    <a:pt x="2611501" y="21590"/>
                    <a:pt x="1690116" y="21590"/>
                  </a:cubicBezTo>
                  <a:lnTo>
                    <a:pt x="1690116" y="10795"/>
                  </a:lnTo>
                  <a:lnTo>
                    <a:pt x="1690116" y="21590"/>
                  </a:lnTo>
                  <a:cubicBezTo>
                    <a:pt x="768604" y="21590"/>
                    <a:pt x="21590" y="768604"/>
                    <a:pt x="21590" y="1690116"/>
                  </a:cubicBezTo>
                  <a:close/>
                </a:path>
              </a:pathLst>
            </a:custGeom>
            <a:solidFill>
              <a:srgbClr val="249693"/>
            </a:solidFill>
          </p:spPr>
          <p:txBody>
            <a:bodyPr/>
            <a:lstStyle/>
            <a:p>
              <a:endParaRPr lang="en-US"/>
            </a:p>
          </p:txBody>
        </p:sp>
      </p:grpSp>
      <p:sp>
        <p:nvSpPr>
          <p:cNvPr id="35" name="TextBox 35"/>
          <p:cNvSpPr txBox="1"/>
          <p:nvPr/>
        </p:nvSpPr>
        <p:spPr>
          <a:xfrm>
            <a:off x="4513256" y="5388562"/>
            <a:ext cx="2148500" cy="1321419"/>
          </a:xfrm>
          <a:prstGeom prst="rect">
            <a:avLst/>
          </a:prstGeom>
        </p:spPr>
        <p:txBody>
          <a:bodyPr lIns="0" tIns="0" rIns="0" bIns="0" rtlCol="0" anchor="t">
            <a:spAutoFit/>
          </a:bodyPr>
          <a:lstStyle/>
          <a:p>
            <a:pPr marL="0" lvl="0" indent="0" algn="ctr">
              <a:lnSpc>
                <a:spcPts val="2638"/>
              </a:lnSpc>
              <a:spcBef>
                <a:spcPct val="0"/>
              </a:spcBef>
            </a:pPr>
            <a:r>
              <a:rPr lang="en-US" sz="2442" u="none" strike="noStrike" dirty="0">
                <a:solidFill>
                  <a:srgbClr val="FFFFFF"/>
                </a:solidFill>
                <a:latin typeface="Arimo Bold"/>
              </a:rPr>
              <a:t>Opportunity for multi-generational contact</a:t>
            </a:r>
          </a:p>
        </p:txBody>
      </p:sp>
      <p:grpSp>
        <p:nvGrpSpPr>
          <p:cNvPr id="36" name="Group 36"/>
          <p:cNvGrpSpPr/>
          <p:nvPr/>
        </p:nvGrpSpPr>
        <p:grpSpPr>
          <a:xfrm rot="1785780">
            <a:off x="7208510" y="3575370"/>
            <a:ext cx="553103" cy="887726"/>
            <a:chOff x="0" y="0"/>
            <a:chExt cx="711472" cy="1141908"/>
          </a:xfrm>
        </p:grpSpPr>
        <p:sp>
          <p:nvSpPr>
            <p:cNvPr id="37" name="Freeform 37"/>
            <p:cNvSpPr/>
            <p:nvPr/>
          </p:nvSpPr>
          <p:spPr>
            <a:xfrm>
              <a:off x="0" y="0"/>
              <a:ext cx="711454" cy="1141857"/>
            </a:xfrm>
            <a:custGeom>
              <a:avLst/>
              <a:gdLst/>
              <a:ahLst/>
              <a:cxnLst/>
              <a:rect l="l" t="t" r="r" b="b"/>
              <a:pathLst>
                <a:path w="711454" h="1141857">
                  <a:moveTo>
                    <a:pt x="0" y="228346"/>
                  </a:moveTo>
                  <a:lnTo>
                    <a:pt x="355727" y="228346"/>
                  </a:lnTo>
                  <a:lnTo>
                    <a:pt x="355727" y="0"/>
                  </a:lnTo>
                  <a:lnTo>
                    <a:pt x="711454" y="570992"/>
                  </a:lnTo>
                  <a:lnTo>
                    <a:pt x="355727" y="1141857"/>
                  </a:lnTo>
                  <a:lnTo>
                    <a:pt x="355727" y="913511"/>
                  </a:lnTo>
                  <a:lnTo>
                    <a:pt x="0" y="913511"/>
                  </a:lnTo>
                  <a:close/>
                </a:path>
              </a:pathLst>
            </a:custGeom>
            <a:solidFill>
              <a:srgbClr val="249693"/>
            </a:solidFill>
          </p:spPr>
          <p:txBody>
            <a:bodyPr/>
            <a:lstStyle/>
            <a:p>
              <a:endParaRPr lang="en-US"/>
            </a:p>
          </p:txBody>
        </p:sp>
      </p:grpSp>
      <p:grpSp>
        <p:nvGrpSpPr>
          <p:cNvPr id="38" name="Group 38"/>
          <p:cNvGrpSpPr/>
          <p:nvPr/>
        </p:nvGrpSpPr>
        <p:grpSpPr>
          <a:xfrm>
            <a:off x="4754744" y="1542112"/>
            <a:ext cx="2627744" cy="2627744"/>
            <a:chOff x="0" y="0"/>
            <a:chExt cx="3380144" cy="3380144"/>
          </a:xfrm>
        </p:grpSpPr>
        <p:sp>
          <p:nvSpPr>
            <p:cNvPr id="39" name="Freeform 39"/>
            <p:cNvSpPr/>
            <p:nvPr/>
          </p:nvSpPr>
          <p:spPr>
            <a:xfrm>
              <a:off x="10795" y="10795"/>
              <a:ext cx="3358515" cy="3358515"/>
            </a:xfrm>
            <a:custGeom>
              <a:avLst/>
              <a:gdLst/>
              <a:ahLst/>
              <a:cxnLst/>
              <a:rect l="l" t="t" r="r" b="b"/>
              <a:pathLst>
                <a:path w="3358515" h="3358515">
                  <a:moveTo>
                    <a:pt x="0" y="1679321"/>
                  </a:moveTo>
                  <a:cubicBezTo>
                    <a:pt x="0" y="751840"/>
                    <a:pt x="751840" y="0"/>
                    <a:pt x="1679321" y="0"/>
                  </a:cubicBezTo>
                  <a:cubicBezTo>
                    <a:pt x="2606802" y="0"/>
                    <a:pt x="3358515" y="751840"/>
                    <a:pt x="3358515" y="1679321"/>
                  </a:cubicBezTo>
                  <a:cubicBezTo>
                    <a:pt x="3358515" y="2606802"/>
                    <a:pt x="2606675" y="3358515"/>
                    <a:pt x="1679321" y="3358515"/>
                  </a:cubicBezTo>
                  <a:cubicBezTo>
                    <a:pt x="751967" y="3358515"/>
                    <a:pt x="0" y="2606675"/>
                    <a:pt x="0" y="1679321"/>
                  </a:cubicBezTo>
                  <a:close/>
                </a:path>
              </a:pathLst>
            </a:custGeom>
            <a:solidFill>
              <a:srgbClr val="249693"/>
            </a:solidFill>
          </p:spPr>
          <p:txBody>
            <a:bodyPr/>
            <a:lstStyle/>
            <a:p>
              <a:endParaRPr lang="en-US"/>
            </a:p>
          </p:txBody>
        </p:sp>
        <p:sp>
          <p:nvSpPr>
            <p:cNvPr id="40" name="Freeform 40"/>
            <p:cNvSpPr/>
            <p:nvPr/>
          </p:nvSpPr>
          <p:spPr>
            <a:xfrm>
              <a:off x="0" y="0"/>
              <a:ext cx="3380232" cy="3380105"/>
            </a:xfrm>
            <a:custGeom>
              <a:avLst/>
              <a:gdLst/>
              <a:ahLst/>
              <a:cxnLst/>
              <a:rect l="l" t="t" r="r" b="b"/>
              <a:pathLst>
                <a:path w="3380232" h="3380105">
                  <a:moveTo>
                    <a:pt x="0" y="1690116"/>
                  </a:moveTo>
                  <a:cubicBezTo>
                    <a:pt x="0" y="756666"/>
                    <a:pt x="756666" y="0"/>
                    <a:pt x="1690116" y="0"/>
                  </a:cubicBezTo>
                  <a:lnTo>
                    <a:pt x="1690116" y="10795"/>
                  </a:lnTo>
                  <a:lnTo>
                    <a:pt x="1690116" y="0"/>
                  </a:lnTo>
                  <a:cubicBezTo>
                    <a:pt x="2623566" y="0"/>
                    <a:pt x="3380232" y="756666"/>
                    <a:pt x="3380232" y="1690116"/>
                  </a:cubicBezTo>
                  <a:cubicBezTo>
                    <a:pt x="3380232" y="2623566"/>
                    <a:pt x="2623439" y="3380105"/>
                    <a:pt x="1690116" y="3380105"/>
                  </a:cubicBezTo>
                  <a:lnTo>
                    <a:pt x="1690116" y="3369310"/>
                  </a:lnTo>
                  <a:lnTo>
                    <a:pt x="1690116" y="3380105"/>
                  </a:lnTo>
                  <a:cubicBezTo>
                    <a:pt x="756666" y="3380105"/>
                    <a:pt x="0" y="2623439"/>
                    <a:pt x="0" y="1690116"/>
                  </a:cubicBezTo>
                  <a:lnTo>
                    <a:pt x="10795" y="1690116"/>
                  </a:lnTo>
                  <a:lnTo>
                    <a:pt x="19939" y="1695958"/>
                  </a:lnTo>
                  <a:cubicBezTo>
                    <a:pt x="17399" y="1700022"/>
                    <a:pt x="12446" y="1701800"/>
                    <a:pt x="7874" y="1700530"/>
                  </a:cubicBezTo>
                  <a:cubicBezTo>
                    <a:pt x="3302" y="1699260"/>
                    <a:pt x="127" y="1694942"/>
                    <a:pt x="127" y="1690116"/>
                  </a:cubicBezTo>
                  <a:moveTo>
                    <a:pt x="21717" y="1690116"/>
                  </a:moveTo>
                  <a:lnTo>
                    <a:pt x="10795" y="1690116"/>
                  </a:lnTo>
                  <a:lnTo>
                    <a:pt x="1651" y="1684274"/>
                  </a:lnTo>
                  <a:cubicBezTo>
                    <a:pt x="4191" y="1680210"/>
                    <a:pt x="9144" y="1678432"/>
                    <a:pt x="13716" y="1679702"/>
                  </a:cubicBezTo>
                  <a:cubicBezTo>
                    <a:pt x="18288" y="1680972"/>
                    <a:pt x="21463" y="1685290"/>
                    <a:pt x="21463" y="1690116"/>
                  </a:cubicBezTo>
                  <a:cubicBezTo>
                    <a:pt x="21463" y="2611628"/>
                    <a:pt x="768477" y="3358642"/>
                    <a:pt x="1689989" y="3358642"/>
                  </a:cubicBezTo>
                  <a:cubicBezTo>
                    <a:pt x="2611501" y="3358642"/>
                    <a:pt x="3358515" y="2611628"/>
                    <a:pt x="3358515" y="1690116"/>
                  </a:cubicBezTo>
                  <a:lnTo>
                    <a:pt x="3369310" y="1690116"/>
                  </a:lnTo>
                  <a:lnTo>
                    <a:pt x="3358515" y="1690116"/>
                  </a:lnTo>
                  <a:cubicBezTo>
                    <a:pt x="3358515" y="768604"/>
                    <a:pt x="2611501" y="21590"/>
                    <a:pt x="1690116" y="21590"/>
                  </a:cubicBezTo>
                  <a:lnTo>
                    <a:pt x="1690116" y="10795"/>
                  </a:lnTo>
                  <a:lnTo>
                    <a:pt x="1690116" y="21590"/>
                  </a:lnTo>
                  <a:cubicBezTo>
                    <a:pt x="768604" y="21590"/>
                    <a:pt x="21590" y="768604"/>
                    <a:pt x="21590" y="1690116"/>
                  </a:cubicBezTo>
                  <a:close/>
                </a:path>
              </a:pathLst>
            </a:custGeom>
            <a:solidFill>
              <a:srgbClr val="249693"/>
            </a:solidFill>
          </p:spPr>
          <p:txBody>
            <a:bodyPr/>
            <a:lstStyle/>
            <a:p>
              <a:endParaRPr lang="en-US"/>
            </a:p>
          </p:txBody>
        </p:sp>
      </p:grpSp>
      <p:sp>
        <p:nvSpPr>
          <p:cNvPr id="41" name="TextBox 41"/>
          <p:cNvSpPr txBox="1"/>
          <p:nvPr/>
        </p:nvSpPr>
        <p:spPr>
          <a:xfrm>
            <a:off x="5050052" y="2488734"/>
            <a:ext cx="1828786" cy="995608"/>
          </a:xfrm>
          <a:prstGeom prst="rect">
            <a:avLst/>
          </a:prstGeom>
        </p:spPr>
        <p:txBody>
          <a:bodyPr lIns="0" tIns="0" rIns="0" bIns="0" rtlCol="0" anchor="t">
            <a:spAutoFit/>
          </a:bodyPr>
          <a:lstStyle/>
          <a:p>
            <a:pPr marL="0" lvl="0" indent="0" algn="ctr">
              <a:lnSpc>
                <a:spcPts val="2638"/>
              </a:lnSpc>
              <a:spcBef>
                <a:spcPct val="0"/>
              </a:spcBef>
            </a:pPr>
            <a:r>
              <a:rPr lang="en-US" sz="2442" u="none" strike="noStrike" dirty="0">
                <a:solidFill>
                  <a:srgbClr val="FFFFFF"/>
                </a:solidFill>
                <a:latin typeface="Arimo Bold"/>
              </a:rPr>
              <a:t>Popular culture and Media</a:t>
            </a:r>
          </a:p>
        </p:txBody>
      </p:sp>
      <p:sp>
        <p:nvSpPr>
          <p:cNvPr id="42" name="TextBox 42"/>
          <p:cNvSpPr txBox="1"/>
          <p:nvPr/>
        </p:nvSpPr>
        <p:spPr>
          <a:xfrm>
            <a:off x="15065640" y="9748650"/>
            <a:ext cx="2457345" cy="247650"/>
          </a:xfrm>
          <a:prstGeom prst="rect">
            <a:avLst/>
          </a:prstGeom>
        </p:spPr>
        <p:txBody>
          <a:bodyPr lIns="0" tIns="0" rIns="0" bIns="0" rtlCol="0" anchor="t">
            <a:spAutoFit/>
          </a:bodyPr>
          <a:lstStyle/>
          <a:p>
            <a:pPr algn="r">
              <a:lnSpc>
                <a:spcPts val="1800"/>
              </a:lnSpc>
            </a:pPr>
            <a:r>
              <a:rPr lang="en-US" sz="1500" spc="286">
                <a:solidFill>
                  <a:srgbClr val="000000">
                    <a:alpha val="60000"/>
                  </a:srgbClr>
                </a:solidFill>
                <a:latin typeface="Arimo"/>
              </a:rPr>
              <a:t>12</a:t>
            </a:r>
          </a:p>
        </p:txBody>
      </p:sp>
      <p:grpSp>
        <p:nvGrpSpPr>
          <p:cNvPr id="43" name="Group 14">
            <a:extLst>
              <a:ext uri="{FF2B5EF4-FFF2-40B4-BE49-F238E27FC236}">
                <a16:creationId xmlns:a16="http://schemas.microsoft.com/office/drawing/2014/main" id="{9F898F0C-65B4-1EC4-619E-C54F09F8A818}"/>
              </a:ext>
            </a:extLst>
          </p:cNvPr>
          <p:cNvGrpSpPr/>
          <p:nvPr/>
        </p:nvGrpSpPr>
        <p:grpSpPr>
          <a:xfrm>
            <a:off x="11058809" y="4601287"/>
            <a:ext cx="2627744" cy="2627744"/>
            <a:chOff x="0" y="0"/>
            <a:chExt cx="3380144" cy="3380144"/>
          </a:xfrm>
        </p:grpSpPr>
        <p:sp>
          <p:nvSpPr>
            <p:cNvPr id="44" name="Freeform 15">
              <a:extLst>
                <a:ext uri="{FF2B5EF4-FFF2-40B4-BE49-F238E27FC236}">
                  <a16:creationId xmlns:a16="http://schemas.microsoft.com/office/drawing/2014/main" id="{7F1D108D-101D-E36D-1513-3BE946ED5699}"/>
                </a:ext>
              </a:extLst>
            </p:cNvPr>
            <p:cNvSpPr/>
            <p:nvPr/>
          </p:nvSpPr>
          <p:spPr>
            <a:xfrm>
              <a:off x="10795" y="10795"/>
              <a:ext cx="3358515" cy="3358515"/>
            </a:xfrm>
            <a:custGeom>
              <a:avLst/>
              <a:gdLst/>
              <a:ahLst/>
              <a:cxnLst/>
              <a:rect l="l" t="t" r="r" b="b"/>
              <a:pathLst>
                <a:path w="3358515" h="3358515">
                  <a:moveTo>
                    <a:pt x="0" y="1679321"/>
                  </a:moveTo>
                  <a:cubicBezTo>
                    <a:pt x="0" y="751840"/>
                    <a:pt x="751840" y="0"/>
                    <a:pt x="1679321" y="0"/>
                  </a:cubicBezTo>
                  <a:cubicBezTo>
                    <a:pt x="2606802" y="0"/>
                    <a:pt x="3358515" y="751840"/>
                    <a:pt x="3358515" y="1679321"/>
                  </a:cubicBezTo>
                  <a:cubicBezTo>
                    <a:pt x="3358515" y="2606802"/>
                    <a:pt x="2606675" y="3358515"/>
                    <a:pt x="1679321" y="3358515"/>
                  </a:cubicBezTo>
                  <a:cubicBezTo>
                    <a:pt x="751967" y="3358515"/>
                    <a:pt x="0" y="2606675"/>
                    <a:pt x="0" y="1679321"/>
                  </a:cubicBezTo>
                  <a:close/>
                </a:path>
              </a:pathLst>
            </a:custGeom>
            <a:solidFill>
              <a:srgbClr val="249693"/>
            </a:solidFill>
          </p:spPr>
          <p:txBody>
            <a:bodyPr/>
            <a:lstStyle/>
            <a:p>
              <a:endParaRPr lang="en-US" dirty="0"/>
            </a:p>
          </p:txBody>
        </p:sp>
        <p:sp>
          <p:nvSpPr>
            <p:cNvPr id="45" name="Freeform 16">
              <a:extLst>
                <a:ext uri="{FF2B5EF4-FFF2-40B4-BE49-F238E27FC236}">
                  <a16:creationId xmlns:a16="http://schemas.microsoft.com/office/drawing/2014/main" id="{1D2ADD13-FDDB-103D-406E-A98F74994F02}"/>
                </a:ext>
              </a:extLst>
            </p:cNvPr>
            <p:cNvSpPr/>
            <p:nvPr/>
          </p:nvSpPr>
          <p:spPr>
            <a:xfrm>
              <a:off x="0" y="0"/>
              <a:ext cx="3380232" cy="3380105"/>
            </a:xfrm>
            <a:custGeom>
              <a:avLst/>
              <a:gdLst/>
              <a:ahLst/>
              <a:cxnLst/>
              <a:rect l="l" t="t" r="r" b="b"/>
              <a:pathLst>
                <a:path w="3380232" h="3380105">
                  <a:moveTo>
                    <a:pt x="0" y="1690116"/>
                  </a:moveTo>
                  <a:cubicBezTo>
                    <a:pt x="0" y="756666"/>
                    <a:pt x="756666" y="0"/>
                    <a:pt x="1690116" y="0"/>
                  </a:cubicBezTo>
                  <a:lnTo>
                    <a:pt x="1690116" y="10795"/>
                  </a:lnTo>
                  <a:lnTo>
                    <a:pt x="1690116" y="0"/>
                  </a:lnTo>
                  <a:cubicBezTo>
                    <a:pt x="2623566" y="0"/>
                    <a:pt x="3380232" y="756666"/>
                    <a:pt x="3380232" y="1690116"/>
                  </a:cubicBezTo>
                  <a:cubicBezTo>
                    <a:pt x="3380232" y="2623566"/>
                    <a:pt x="2623439" y="3380105"/>
                    <a:pt x="1690116" y="3380105"/>
                  </a:cubicBezTo>
                  <a:lnTo>
                    <a:pt x="1690116" y="3369310"/>
                  </a:lnTo>
                  <a:lnTo>
                    <a:pt x="1690116" y="3380105"/>
                  </a:lnTo>
                  <a:cubicBezTo>
                    <a:pt x="756666" y="3380105"/>
                    <a:pt x="0" y="2623439"/>
                    <a:pt x="0" y="1690116"/>
                  </a:cubicBezTo>
                  <a:lnTo>
                    <a:pt x="10795" y="1690116"/>
                  </a:lnTo>
                  <a:lnTo>
                    <a:pt x="19939" y="1695958"/>
                  </a:lnTo>
                  <a:cubicBezTo>
                    <a:pt x="17399" y="1700022"/>
                    <a:pt x="12446" y="1701800"/>
                    <a:pt x="7874" y="1700530"/>
                  </a:cubicBezTo>
                  <a:cubicBezTo>
                    <a:pt x="3302" y="1699260"/>
                    <a:pt x="127" y="1694942"/>
                    <a:pt x="127" y="1690116"/>
                  </a:cubicBezTo>
                  <a:moveTo>
                    <a:pt x="21717" y="1690116"/>
                  </a:moveTo>
                  <a:lnTo>
                    <a:pt x="10795" y="1690116"/>
                  </a:lnTo>
                  <a:lnTo>
                    <a:pt x="1651" y="1684274"/>
                  </a:lnTo>
                  <a:cubicBezTo>
                    <a:pt x="4191" y="1680210"/>
                    <a:pt x="9144" y="1678432"/>
                    <a:pt x="13716" y="1679702"/>
                  </a:cubicBezTo>
                  <a:cubicBezTo>
                    <a:pt x="18288" y="1680972"/>
                    <a:pt x="21463" y="1685290"/>
                    <a:pt x="21463" y="1690116"/>
                  </a:cubicBezTo>
                  <a:cubicBezTo>
                    <a:pt x="21463" y="2611628"/>
                    <a:pt x="768477" y="3358642"/>
                    <a:pt x="1689989" y="3358642"/>
                  </a:cubicBezTo>
                  <a:cubicBezTo>
                    <a:pt x="2611501" y="3358642"/>
                    <a:pt x="3358515" y="2611628"/>
                    <a:pt x="3358515" y="1690116"/>
                  </a:cubicBezTo>
                  <a:lnTo>
                    <a:pt x="3369310" y="1690116"/>
                  </a:lnTo>
                  <a:lnTo>
                    <a:pt x="3358515" y="1690116"/>
                  </a:lnTo>
                  <a:cubicBezTo>
                    <a:pt x="3358515" y="768604"/>
                    <a:pt x="2611501" y="21590"/>
                    <a:pt x="1690116" y="21590"/>
                  </a:cubicBezTo>
                  <a:lnTo>
                    <a:pt x="1690116" y="10795"/>
                  </a:lnTo>
                  <a:lnTo>
                    <a:pt x="1690116" y="21590"/>
                  </a:lnTo>
                  <a:cubicBezTo>
                    <a:pt x="768604" y="21590"/>
                    <a:pt x="21590" y="768604"/>
                    <a:pt x="21590" y="1690116"/>
                  </a:cubicBezTo>
                  <a:close/>
                </a:path>
              </a:pathLst>
            </a:custGeom>
            <a:solidFill>
              <a:srgbClr val="249693"/>
            </a:solidFill>
          </p:spPr>
          <p:txBody>
            <a:bodyPr/>
            <a:lstStyle/>
            <a:p>
              <a:endParaRPr lang="en-US"/>
            </a:p>
          </p:txBody>
        </p:sp>
      </p:grpSp>
      <p:sp>
        <p:nvSpPr>
          <p:cNvPr id="46" name="Freeform 19">
            <a:extLst>
              <a:ext uri="{FF2B5EF4-FFF2-40B4-BE49-F238E27FC236}">
                <a16:creationId xmlns:a16="http://schemas.microsoft.com/office/drawing/2014/main" id="{E2ABEC8A-A9F1-5701-9D91-301CD1E89757}"/>
              </a:ext>
            </a:extLst>
          </p:cNvPr>
          <p:cNvSpPr/>
          <p:nvPr/>
        </p:nvSpPr>
        <p:spPr>
          <a:xfrm rot="13958407">
            <a:off x="9567837" y="6240884"/>
            <a:ext cx="553089" cy="887686"/>
          </a:xfrm>
          <a:custGeom>
            <a:avLst/>
            <a:gdLst/>
            <a:ahLst/>
            <a:cxnLst/>
            <a:rect l="l" t="t" r="r" b="b"/>
            <a:pathLst>
              <a:path w="711454" h="1141857">
                <a:moveTo>
                  <a:pt x="0" y="228346"/>
                </a:moveTo>
                <a:lnTo>
                  <a:pt x="355727" y="228346"/>
                </a:lnTo>
                <a:lnTo>
                  <a:pt x="355727" y="0"/>
                </a:lnTo>
                <a:lnTo>
                  <a:pt x="711454" y="570992"/>
                </a:lnTo>
                <a:lnTo>
                  <a:pt x="355727" y="1141857"/>
                </a:lnTo>
                <a:lnTo>
                  <a:pt x="355727" y="913511"/>
                </a:lnTo>
                <a:lnTo>
                  <a:pt x="0" y="913511"/>
                </a:lnTo>
                <a:close/>
              </a:path>
            </a:pathLst>
          </a:custGeom>
          <a:solidFill>
            <a:srgbClr val="249693"/>
          </a:solidFill>
        </p:spPr>
        <p:txBody>
          <a:bodyPr/>
          <a:lstStyle/>
          <a:p>
            <a:endParaRPr lang="en-US"/>
          </a:p>
        </p:txBody>
      </p:sp>
      <p:sp>
        <p:nvSpPr>
          <p:cNvPr id="47" name="TextBox 23">
            <a:extLst>
              <a:ext uri="{FF2B5EF4-FFF2-40B4-BE49-F238E27FC236}">
                <a16:creationId xmlns:a16="http://schemas.microsoft.com/office/drawing/2014/main" id="{2B176625-E6F3-8989-EA8A-2987B6D4C039}"/>
              </a:ext>
            </a:extLst>
          </p:cNvPr>
          <p:cNvSpPr txBox="1"/>
          <p:nvPr/>
        </p:nvSpPr>
        <p:spPr>
          <a:xfrm>
            <a:off x="11476728" y="5451063"/>
            <a:ext cx="2047215" cy="720838"/>
          </a:xfrm>
          <a:prstGeom prst="rect">
            <a:avLst/>
          </a:prstGeom>
        </p:spPr>
        <p:txBody>
          <a:bodyPr wrap="square" lIns="0" tIns="0" rIns="0" bIns="0" rtlCol="0" anchor="t">
            <a:spAutoFit/>
          </a:bodyPr>
          <a:lstStyle/>
          <a:p>
            <a:pPr marL="0" lvl="0" indent="0" algn="ctr">
              <a:lnSpc>
                <a:spcPts val="2926"/>
              </a:lnSpc>
              <a:spcBef>
                <a:spcPct val="0"/>
              </a:spcBef>
            </a:pPr>
            <a:r>
              <a:rPr lang="en-US" sz="2400" u="none" strike="noStrike" dirty="0">
                <a:solidFill>
                  <a:srgbClr val="FFFFFF"/>
                </a:solidFill>
                <a:latin typeface="Arimo Bold"/>
              </a:rPr>
              <a:t>Religious</a:t>
            </a:r>
          </a:p>
          <a:p>
            <a:pPr marL="0" lvl="0" indent="0" algn="ctr">
              <a:lnSpc>
                <a:spcPts val="2926"/>
              </a:lnSpc>
              <a:spcBef>
                <a:spcPct val="0"/>
              </a:spcBef>
            </a:pPr>
            <a:r>
              <a:rPr lang="en-US" sz="2400" u="none" strike="noStrike" dirty="0">
                <a:solidFill>
                  <a:srgbClr val="FFFFFF"/>
                </a:solidFill>
                <a:latin typeface="Arimo Bold"/>
              </a:rPr>
              <a:t>background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07472"/>
        </a:solidFill>
        <a:effectLst/>
      </p:bgPr>
    </p:bg>
    <p:spTree>
      <p:nvGrpSpPr>
        <p:cNvPr id="1" name=""/>
        <p:cNvGrpSpPr/>
        <p:nvPr/>
      </p:nvGrpSpPr>
      <p:grpSpPr>
        <a:xfrm>
          <a:off x="0" y="0"/>
          <a:ext cx="0" cy="0"/>
          <a:chOff x="0" y="0"/>
          <a:chExt cx="0" cy="0"/>
        </a:xfrm>
      </p:grpSpPr>
      <p:grpSp>
        <p:nvGrpSpPr>
          <p:cNvPr id="2" name="Group 2"/>
          <p:cNvGrpSpPr/>
          <p:nvPr/>
        </p:nvGrpSpPr>
        <p:grpSpPr>
          <a:xfrm>
            <a:off x="1372351" y="632625"/>
            <a:ext cx="510622" cy="510622"/>
            <a:chOff x="0" y="0"/>
            <a:chExt cx="680830" cy="680830"/>
          </a:xfrm>
        </p:grpSpPr>
        <p:sp>
          <p:nvSpPr>
            <p:cNvPr id="3" name="Freeform 3"/>
            <p:cNvSpPr/>
            <p:nvPr/>
          </p:nvSpPr>
          <p:spPr>
            <a:xfrm>
              <a:off x="0" y="0"/>
              <a:ext cx="680720" cy="680720"/>
            </a:xfrm>
            <a:custGeom>
              <a:avLst/>
              <a:gdLst/>
              <a:ahLst/>
              <a:cxnLst/>
              <a:rect l="l" t="t" r="r" b="b"/>
              <a:pathLst>
                <a:path w="680720" h="680720">
                  <a:moveTo>
                    <a:pt x="0" y="340360"/>
                  </a:moveTo>
                  <a:cubicBezTo>
                    <a:pt x="0" y="152400"/>
                    <a:pt x="152400" y="0"/>
                    <a:pt x="340360" y="0"/>
                  </a:cubicBezTo>
                  <a:cubicBezTo>
                    <a:pt x="528320" y="0"/>
                    <a:pt x="680720" y="152400"/>
                    <a:pt x="680720" y="340360"/>
                  </a:cubicBezTo>
                  <a:cubicBezTo>
                    <a:pt x="680720" y="528320"/>
                    <a:pt x="528320" y="680720"/>
                    <a:pt x="340360" y="680720"/>
                  </a:cubicBezTo>
                  <a:cubicBezTo>
                    <a:pt x="152400" y="680720"/>
                    <a:pt x="0" y="528447"/>
                    <a:pt x="0" y="340360"/>
                  </a:cubicBezTo>
                  <a:close/>
                </a:path>
              </a:pathLst>
            </a:custGeom>
            <a:gradFill rotWithShape="1">
              <a:gsLst>
                <a:gs pos="0">
                  <a:srgbClr val="FFFFFF">
                    <a:alpha val="80000"/>
                  </a:srgbClr>
                </a:gs>
                <a:gs pos="100000">
                  <a:srgbClr val="FFFFFF">
                    <a:alpha val="20000"/>
                  </a:srgbClr>
                </a:gs>
              </a:gsLst>
              <a:lin ang="18900000"/>
            </a:gradFill>
          </p:spPr>
          <p:txBody>
            <a:bodyPr/>
            <a:lstStyle/>
            <a:p>
              <a:endParaRPr lang="en-US"/>
            </a:p>
          </p:txBody>
        </p:sp>
      </p:grpSp>
      <p:grpSp>
        <p:nvGrpSpPr>
          <p:cNvPr id="4" name="Group 4"/>
          <p:cNvGrpSpPr/>
          <p:nvPr/>
        </p:nvGrpSpPr>
        <p:grpSpPr>
          <a:xfrm>
            <a:off x="2785241" y="2324203"/>
            <a:ext cx="12717517" cy="4906593"/>
            <a:chOff x="0" y="0"/>
            <a:chExt cx="3349470" cy="1292271"/>
          </a:xfrm>
        </p:grpSpPr>
        <p:sp>
          <p:nvSpPr>
            <p:cNvPr id="5" name="Freeform 5"/>
            <p:cNvSpPr/>
            <p:nvPr/>
          </p:nvSpPr>
          <p:spPr>
            <a:xfrm>
              <a:off x="0" y="0"/>
              <a:ext cx="3349470" cy="1292272"/>
            </a:xfrm>
            <a:custGeom>
              <a:avLst/>
              <a:gdLst/>
              <a:ahLst/>
              <a:cxnLst/>
              <a:rect l="l" t="t" r="r" b="b"/>
              <a:pathLst>
                <a:path w="3349470" h="1292272">
                  <a:moveTo>
                    <a:pt x="0" y="0"/>
                  </a:moveTo>
                  <a:lnTo>
                    <a:pt x="3349470" y="0"/>
                  </a:lnTo>
                  <a:lnTo>
                    <a:pt x="3349470" y="1292272"/>
                  </a:lnTo>
                  <a:lnTo>
                    <a:pt x="0" y="1292272"/>
                  </a:lnTo>
                  <a:close/>
                </a:path>
              </a:pathLst>
            </a:custGeom>
            <a:solidFill>
              <a:srgbClr val="DAE3E3"/>
            </a:solidFill>
          </p:spPr>
          <p:txBody>
            <a:bodyPr/>
            <a:lstStyle/>
            <a:p>
              <a:endParaRPr lang="en-US"/>
            </a:p>
          </p:txBody>
        </p:sp>
        <p:sp>
          <p:nvSpPr>
            <p:cNvPr id="6" name="TextBox 6"/>
            <p:cNvSpPr txBox="1"/>
            <p:nvPr/>
          </p:nvSpPr>
          <p:spPr>
            <a:xfrm>
              <a:off x="0" y="19050"/>
              <a:ext cx="3349470" cy="1273221"/>
            </a:xfrm>
            <a:prstGeom prst="rect">
              <a:avLst/>
            </a:prstGeom>
          </p:spPr>
          <p:txBody>
            <a:bodyPr lIns="50800" tIns="50800" rIns="50800" bIns="50800" rtlCol="0" anchor="ctr"/>
            <a:lstStyle/>
            <a:p>
              <a:pPr algn="ctr">
                <a:lnSpc>
                  <a:spcPts val="2268"/>
                </a:lnSpc>
              </a:pPr>
              <a:endParaRPr/>
            </a:p>
          </p:txBody>
        </p:sp>
      </p:grpSp>
      <p:sp>
        <p:nvSpPr>
          <p:cNvPr id="7" name="Freeform 7"/>
          <p:cNvSpPr/>
          <p:nvPr/>
        </p:nvSpPr>
        <p:spPr>
          <a:xfrm>
            <a:off x="2479378" y="1988556"/>
            <a:ext cx="13229357" cy="5671811"/>
          </a:xfrm>
          <a:custGeom>
            <a:avLst/>
            <a:gdLst/>
            <a:ahLst/>
            <a:cxnLst/>
            <a:rect l="l" t="t" r="r" b="b"/>
            <a:pathLst>
              <a:path w="13229357" h="5671811">
                <a:moveTo>
                  <a:pt x="0" y="0"/>
                </a:moveTo>
                <a:lnTo>
                  <a:pt x="13229357" y="0"/>
                </a:lnTo>
                <a:lnTo>
                  <a:pt x="13229357" y="5671811"/>
                </a:lnTo>
                <a:lnTo>
                  <a:pt x="0" y="5671811"/>
                </a:lnTo>
                <a:lnTo>
                  <a:pt x="0" y="0"/>
                </a:lnTo>
                <a:close/>
              </a:path>
            </a:pathLst>
          </a:custGeom>
          <a:blipFill>
            <a:blip r:embed="rId3">
              <a:alphaModFix amt="30000"/>
            </a:blip>
            <a:stretch>
              <a:fillRect t="-27846" b="-27846"/>
            </a:stretch>
          </a:blipFill>
        </p:spPr>
        <p:txBody>
          <a:bodyPr/>
          <a:lstStyle/>
          <a:p>
            <a:endParaRPr lang="en-US"/>
          </a:p>
        </p:txBody>
      </p:sp>
      <p:sp>
        <p:nvSpPr>
          <p:cNvPr id="8" name="AutoShape 8"/>
          <p:cNvSpPr/>
          <p:nvPr/>
        </p:nvSpPr>
        <p:spPr>
          <a:xfrm flipH="1">
            <a:off x="1227958" y="7230824"/>
            <a:ext cx="19050" cy="3331769"/>
          </a:xfrm>
          <a:prstGeom prst="line">
            <a:avLst/>
          </a:prstGeom>
          <a:ln w="9525" cap="rnd">
            <a:solidFill>
              <a:srgbClr val="FFFFFF"/>
            </a:solidFill>
            <a:prstDash val="solid"/>
            <a:headEnd type="none" w="sm" len="sm"/>
            <a:tailEnd type="none" w="sm" len="sm"/>
          </a:ln>
        </p:spPr>
        <p:txBody>
          <a:bodyPr/>
          <a:lstStyle/>
          <a:p>
            <a:endParaRPr lang="en-US"/>
          </a:p>
        </p:txBody>
      </p:sp>
      <p:sp>
        <p:nvSpPr>
          <p:cNvPr id="9" name="AutoShape 9"/>
          <p:cNvSpPr/>
          <p:nvPr/>
        </p:nvSpPr>
        <p:spPr>
          <a:xfrm flipH="1">
            <a:off x="240941" y="8555014"/>
            <a:ext cx="2660450" cy="19050"/>
          </a:xfrm>
          <a:prstGeom prst="line">
            <a:avLst/>
          </a:prstGeom>
          <a:ln w="9525" cap="rnd">
            <a:solidFill>
              <a:srgbClr val="FFFFFF"/>
            </a:solidFill>
            <a:prstDash val="solid"/>
            <a:headEnd type="none" w="sm" len="sm"/>
            <a:tailEnd type="none" w="sm" len="sm"/>
          </a:ln>
        </p:spPr>
        <p:txBody>
          <a:bodyPr/>
          <a:lstStyle/>
          <a:p>
            <a:endParaRPr lang="en-US"/>
          </a:p>
        </p:txBody>
      </p:sp>
      <p:grpSp>
        <p:nvGrpSpPr>
          <p:cNvPr id="10" name="Group 10"/>
          <p:cNvGrpSpPr/>
          <p:nvPr/>
        </p:nvGrpSpPr>
        <p:grpSpPr>
          <a:xfrm rot="5400000">
            <a:off x="79008" y="8549492"/>
            <a:ext cx="1500923" cy="1500923"/>
            <a:chOff x="0" y="0"/>
            <a:chExt cx="2001230" cy="2001230"/>
          </a:xfrm>
        </p:grpSpPr>
        <p:sp>
          <p:nvSpPr>
            <p:cNvPr id="11" name="Freeform 11"/>
            <p:cNvSpPr/>
            <p:nvPr/>
          </p:nvSpPr>
          <p:spPr>
            <a:xfrm>
              <a:off x="0" y="0"/>
              <a:ext cx="1988566" cy="1988566"/>
            </a:xfrm>
            <a:custGeom>
              <a:avLst/>
              <a:gdLst/>
              <a:ahLst/>
              <a:cxnLst/>
              <a:rect l="l" t="t" r="r" b="b"/>
              <a:pathLst>
                <a:path w="1988566" h="1988566">
                  <a:moveTo>
                    <a:pt x="0" y="1988566"/>
                  </a:moveTo>
                  <a:lnTo>
                    <a:pt x="0" y="12700"/>
                  </a:lnTo>
                  <a:cubicBezTo>
                    <a:pt x="0" y="5715"/>
                    <a:pt x="5715" y="0"/>
                    <a:pt x="12700" y="0"/>
                  </a:cubicBezTo>
                  <a:lnTo>
                    <a:pt x="1988566" y="0"/>
                  </a:lnTo>
                  <a:lnTo>
                    <a:pt x="1988566" y="25400"/>
                  </a:lnTo>
                  <a:lnTo>
                    <a:pt x="12700" y="25400"/>
                  </a:lnTo>
                  <a:lnTo>
                    <a:pt x="12700" y="12700"/>
                  </a:lnTo>
                  <a:lnTo>
                    <a:pt x="25400" y="12700"/>
                  </a:lnTo>
                  <a:lnTo>
                    <a:pt x="25400" y="1988566"/>
                  </a:lnTo>
                  <a:close/>
                </a:path>
              </a:pathLst>
            </a:custGeom>
            <a:solidFill>
              <a:srgbClr val="FFFFFF"/>
            </a:solidFill>
          </p:spPr>
          <p:txBody>
            <a:bodyPr/>
            <a:lstStyle/>
            <a:p>
              <a:endParaRPr lang="en-US"/>
            </a:p>
          </p:txBody>
        </p:sp>
      </p:grpSp>
      <p:grpSp>
        <p:nvGrpSpPr>
          <p:cNvPr id="12" name="Group 12"/>
          <p:cNvGrpSpPr/>
          <p:nvPr/>
        </p:nvGrpSpPr>
        <p:grpSpPr>
          <a:xfrm rot="5400000">
            <a:off x="0" y="9200891"/>
            <a:ext cx="928535" cy="928535"/>
            <a:chOff x="0" y="0"/>
            <a:chExt cx="1238046" cy="1238046"/>
          </a:xfrm>
        </p:grpSpPr>
        <p:sp>
          <p:nvSpPr>
            <p:cNvPr id="13" name="Freeform 13"/>
            <p:cNvSpPr/>
            <p:nvPr/>
          </p:nvSpPr>
          <p:spPr>
            <a:xfrm>
              <a:off x="0" y="0"/>
              <a:ext cx="1225296" cy="1225296"/>
            </a:xfrm>
            <a:custGeom>
              <a:avLst/>
              <a:gdLst/>
              <a:ahLst/>
              <a:cxnLst/>
              <a:rect l="l" t="t" r="r" b="b"/>
              <a:pathLst>
                <a:path w="1225296" h="1225296">
                  <a:moveTo>
                    <a:pt x="0" y="1225296"/>
                  </a:moveTo>
                  <a:lnTo>
                    <a:pt x="0" y="12700"/>
                  </a:lnTo>
                  <a:cubicBezTo>
                    <a:pt x="0" y="5715"/>
                    <a:pt x="5715" y="0"/>
                    <a:pt x="12700" y="0"/>
                  </a:cubicBezTo>
                  <a:lnTo>
                    <a:pt x="1225296" y="0"/>
                  </a:lnTo>
                  <a:lnTo>
                    <a:pt x="1225296" y="25400"/>
                  </a:lnTo>
                  <a:lnTo>
                    <a:pt x="12700" y="25400"/>
                  </a:lnTo>
                  <a:lnTo>
                    <a:pt x="12700" y="12700"/>
                  </a:lnTo>
                  <a:lnTo>
                    <a:pt x="25400" y="12700"/>
                  </a:lnTo>
                  <a:lnTo>
                    <a:pt x="25400" y="1225296"/>
                  </a:lnTo>
                  <a:close/>
                </a:path>
              </a:pathLst>
            </a:custGeom>
            <a:solidFill>
              <a:srgbClr val="FFFFFF"/>
            </a:solidFill>
          </p:spPr>
          <p:txBody>
            <a:bodyPr/>
            <a:lstStyle/>
            <a:p>
              <a:endParaRPr lang="en-US"/>
            </a:p>
          </p:txBody>
        </p:sp>
      </p:grpSp>
      <p:sp>
        <p:nvSpPr>
          <p:cNvPr id="14" name="AutoShape 14"/>
          <p:cNvSpPr/>
          <p:nvPr/>
        </p:nvSpPr>
        <p:spPr>
          <a:xfrm flipH="1">
            <a:off x="1227958" y="7230824"/>
            <a:ext cx="19050" cy="3331769"/>
          </a:xfrm>
          <a:prstGeom prst="line">
            <a:avLst/>
          </a:prstGeom>
          <a:ln w="9525" cap="rnd">
            <a:solidFill>
              <a:srgbClr val="FFFFFF"/>
            </a:solidFill>
            <a:prstDash val="solid"/>
            <a:headEnd type="none" w="sm" len="sm"/>
            <a:tailEnd type="none" w="sm" len="sm"/>
          </a:ln>
        </p:spPr>
        <p:txBody>
          <a:bodyPr/>
          <a:lstStyle/>
          <a:p>
            <a:endParaRPr lang="en-US"/>
          </a:p>
        </p:txBody>
      </p:sp>
      <p:sp>
        <p:nvSpPr>
          <p:cNvPr id="15" name="AutoShape 15"/>
          <p:cNvSpPr/>
          <p:nvPr/>
        </p:nvSpPr>
        <p:spPr>
          <a:xfrm flipH="1">
            <a:off x="240941" y="8555014"/>
            <a:ext cx="2660450" cy="19050"/>
          </a:xfrm>
          <a:prstGeom prst="line">
            <a:avLst/>
          </a:prstGeom>
          <a:ln w="9525" cap="rnd">
            <a:solidFill>
              <a:srgbClr val="FFFFFF"/>
            </a:solidFill>
            <a:prstDash val="solid"/>
            <a:headEnd type="none" w="sm" len="sm"/>
            <a:tailEnd type="none" w="sm" len="sm"/>
          </a:ln>
        </p:spPr>
        <p:txBody>
          <a:bodyPr/>
          <a:lstStyle/>
          <a:p>
            <a:endParaRPr lang="en-US"/>
          </a:p>
        </p:txBody>
      </p:sp>
      <p:grpSp>
        <p:nvGrpSpPr>
          <p:cNvPr id="16" name="Group 16"/>
          <p:cNvGrpSpPr/>
          <p:nvPr/>
        </p:nvGrpSpPr>
        <p:grpSpPr>
          <a:xfrm rot="5400000">
            <a:off x="79008" y="8549492"/>
            <a:ext cx="1500923" cy="1500923"/>
            <a:chOff x="0" y="0"/>
            <a:chExt cx="2001230" cy="2001230"/>
          </a:xfrm>
        </p:grpSpPr>
        <p:sp>
          <p:nvSpPr>
            <p:cNvPr id="17" name="Freeform 17"/>
            <p:cNvSpPr/>
            <p:nvPr/>
          </p:nvSpPr>
          <p:spPr>
            <a:xfrm>
              <a:off x="0" y="0"/>
              <a:ext cx="1988566" cy="1988566"/>
            </a:xfrm>
            <a:custGeom>
              <a:avLst/>
              <a:gdLst/>
              <a:ahLst/>
              <a:cxnLst/>
              <a:rect l="l" t="t" r="r" b="b"/>
              <a:pathLst>
                <a:path w="1988566" h="1988566">
                  <a:moveTo>
                    <a:pt x="0" y="1988566"/>
                  </a:moveTo>
                  <a:lnTo>
                    <a:pt x="0" y="12700"/>
                  </a:lnTo>
                  <a:cubicBezTo>
                    <a:pt x="0" y="5715"/>
                    <a:pt x="5715" y="0"/>
                    <a:pt x="12700" y="0"/>
                  </a:cubicBezTo>
                  <a:lnTo>
                    <a:pt x="1988566" y="0"/>
                  </a:lnTo>
                  <a:lnTo>
                    <a:pt x="1988566" y="25400"/>
                  </a:lnTo>
                  <a:lnTo>
                    <a:pt x="12700" y="25400"/>
                  </a:lnTo>
                  <a:lnTo>
                    <a:pt x="12700" y="12700"/>
                  </a:lnTo>
                  <a:lnTo>
                    <a:pt x="25400" y="12700"/>
                  </a:lnTo>
                  <a:lnTo>
                    <a:pt x="25400" y="1988566"/>
                  </a:lnTo>
                  <a:close/>
                </a:path>
              </a:pathLst>
            </a:custGeom>
            <a:solidFill>
              <a:srgbClr val="FFFFFF"/>
            </a:solidFill>
          </p:spPr>
          <p:txBody>
            <a:bodyPr/>
            <a:lstStyle/>
            <a:p>
              <a:endParaRPr lang="en-US"/>
            </a:p>
          </p:txBody>
        </p:sp>
      </p:grpSp>
      <p:grpSp>
        <p:nvGrpSpPr>
          <p:cNvPr id="18" name="Group 18"/>
          <p:cNvGrpSpPr/>
          <p:nvPr/>
        </p:nvGrpSpPr>
        <p:grpSpPr>
          <a:xfrm rot="5400000">
            <a:off x="0" y="9200891"/>
            <a:ext cx="928535" cy="928535"/>
            <a:chOff x="0" y="0"/>
            <a:chExt cx="1238046" cy="1238046"/>
          </a:xfrm>
        </p:grpSpPr>
        <p:sp>
          <p:nvSpPr>
            <p:cNvPr id="19" name="Freeform 19"/>
            <p:cNvSpPr/>
            <p:nvPr/>
          </p:nvSpPr>
          <p:spPr>
            <a:xfrm>
              <a:off x="0" y="0"/>
              <a:ext cx="1225296" cy="1225296"/>
            </a:xfrm>
            <a:custGeom>
              <a:avLst/>
              <a:gdLst/>
              <a:ahLst/>
              <a:cxnLst/>
              <a:rect l="l" t="t" r="r" b="b"/>
              <a:pathLst>
                <a:path w="1225296" h="1225296">
                  <a:moveTo>
                    <a:pt x="0" y="1225296"/>
                  </a:moveTo>
                  <a:lnTo>
                    <a:pt x="0" y="12700"/>
                  </a:lnTo>
                  <a:cubicBezTo>
                    <a:pt x="0" y="5715"/>
                    <a:pt x="5715" y="0"/>
                    <a:pt x="12700" y="0"/>
                  </a:cubicBezTo>
                  <a:lnTo>
                    <a:pt x="1225296" y="0"/>
                  </a:lnTo>
                  <a:lnTo>
                    <a:pt x="1225296" y="25400"/>
                  </a:lnTo>
                  <a:lnTo>
                    <a:pt x="12700" y="25400"/>
                  </a:lnTo>
                  <a:lnTo>
                    <a:pt x="12700" y="12700"/>
                  </a:lnTo>
                  <a:lnTo>
                    <a:pt x="25400" y="12700"/>
                  </a:lnTo>
                  <a:lnTo>
                    <a:pt x="25400" y="1225296"/>
                  </a:lnTo>
                  <a:close/>
                </a:path>
              </a:pathLst>
            </a:custGeom>
            <a:solidFill>
              <a:srgbClr val="FFFFFF"/>
            </a:solidFill>
          </p:spPr>
          <p:txBody>
            <a:bodyPr/>
            <a:lstStyle/>
            <a:p>
              <a:endParaRPr lang="en-US"/>
            </a:p>
          </p:txBody>
        </p:sp>
      </p:grpSp>
      <p:sp>
        <p:nvSpPr>
          <p:cNvPr id="20" name="AutoShape 20"/>
          <p:cNvSpPr/>
          <p:nvPr/>
        </p:nvSpPr>
        <p:spPr>
          <a:xfrm flipH="1">
            <a:off x="17157175" y="-522636"/>
            <a:ext cx="19050" cy="3331768"/>
          </a:xfrm>
          <a:prstGeom prst="line">
            <a:avLst/>
          </a:prstGeom>
          <a:ln w="9525" cap="rnd">
            <a:solidFill>
              <a:srgbClr val="FFFFFF"/>
            </a:solidFill>
            <a:prstDash val="solid"/>
            <a:headEnd type="none" w="sm" len="sm"/>
            <a:tailEnd type="none" w="sm" len="sm"/>
          </a:ln>
        </p:spPr>
        <p:txBody>
          <a:bodyPr/>
          <a:lstStyle/>
          <a:p>
            <a:endParaRPr lang="en-US"/>
          </a:p>
        </p:txBody>
      </p:sp>
      <p:sp>
        <p:nvSpPr>
          <p:cNvPr id="21" name="AutoShape 21"/>
          <p:cNvSpPr/>
          <p:nvPr/>
        </p:nvSpPr>
        <p:spPr>
          <a:xfrm flipH="1">
            <a:off x="15502793" y="801554"/>
            <a:ext cx="2660450" cy="19050"/>
          </a:xfrm>
          <a:prstGeom prst="line">
            <a:avLst/>
          </a:prstGeom>
          <a:ln w="9525" cap="rnd">
            <a:solidFill>
              <a:srgbClr val="FFFFFF"/>
            </a:solidFill>
            <a:prstDash val="solid"/>
            <a:headEnd type="none" w="sm" len="sm"/>
            <a:tailEnd type="none" w="sm" len="sm"/>
          </a:ln>
        </p:spPr>
        <p:txBody>
          <a:bodyPr/>
          <a:lstStyle/>
          <a:p>
            <a:endParaRPr lang="en-US"/>
          </a:p>
        </p:txBody>
      </p:sp>
      <p:grpSp>
        <p:nvGrpSpPr>
          <p:cNvPr id="22" name="Group 22"/>
          <p:cNvGrpSpPr/>
          <p:nvPr/>
        </p:nvGrpSpPr>
        <p:grpSpPr>
          <a:xfrm rot="-5400000">
            <a:off x="16824252" y="796032"/>
            <a:ext cx="1500922" cy="1500922"/>
            <a:chOff x="0" y="0"/>
            <a:chExt cx="2001230" cy="2001230"/>
          </a:xfrm>
        </p:grpSpPr>
        <p:sp>
          <p:nvSpPr>
            <p:cNvPr id="23" name="Freeform 23"/>
            <p:cNvSpPr/>
            <p:nvPr/>
          </p:nvSpPr>
          <p:spPr>
            <a:xfrm>
              <a:off x="12700" y="0"/>
              <a:ext cx="1988566" cy="1988566"/>
            </a:xfrm>
            <a:custGeom>
              <a:avLst/>
              <a:gdLst/>
              <a:ahLst/>
              <a:cxnLst/>
              <a:rect l="l" t="t" r="r" b="b"/>
              <a:pathLst>
                <a:path w="1988566" h="1988566">
                  <a:moveTo>
                    <a:pt x="1963166" y="1988566"/>
                  </a:moveTo>
                  <a:lnTo>
                    <a:pt x="1963166" y="12700"/>
                  </a:lnTo>
                  <a:lnTo>
                    <a:pt x="1975866" y="12700"/>
                  </a:lnTo>
                  <a:lnTo>
                    <a:pt x="1975866" y="25400"/>
                  </a:lnTo>
                  <a:lnTo>
                    <a:pt x="0" y="25400"/>
                  </a:lnTo>
                  <a:lnTo>
                    <a:pt x="0" y="0"/>
                  </a:lnTo>
                  <a:lnTo>
                    <a:pt x="1975866" y="0"/>
                  </a:lnTo>
                  <a:cubicBezTo>
                    <a:pt x="1982851" y="0"/>
                    <a:pt x="1988566" y="5715"/>
                    <a:pt x="1988566" y="12700"/>
                  </a:cubicBezTo>
                  <a:lnTo>
                    <a:pt x="1988566" y="1988566"/>
                  </a:lnTo>
                  <a:close/>
                </a:path>
              </a:pathLst>
            </a:custGeom>
            <a:solidFill>
              <a:srgbClr val="FFFFFF"/>
            </a:solidFill>
          </p:spPr>
          <p:txBody>
            <a:bodyPr/>
            <a:lstStyle/>
            <a:p>
              <a:endParaRPr lang="en-US"/>
            </a:p>
          </p:txBody>
        </p:sp>
      </p:grpSp>
      <p:grpSp>
        <p:nvGrpSpPr>
          <p:cNvPr id="24" name="Group 24"/>
          <p:cNvGrpSpPr/>
          <p:nvPr/>
        </p:nvGrpSpPr>
        <p:grpSpPr>
          <a:xfrm rot="-5400000">
            <a:off x="17475648" y="1447430"/>
            <a:ext cx="928534" cy="928534"/>
            <a:chOff x="0" y="0"/>
            <a:chExt cx="1238046" cy="1238046"/>
          </a:xfrm>
        </p:grpSpPr>
        <p:sp>
          <p:nvSpPr>
            <p:cNvPr id="25" name="Freeform 25"/>
            <p:cNvSpPr/>
            <p:nvPr/>
          </p:nvSpPr>
          <p:spPr>
            <a:xfrm>
              <a:off x="12700" y="0"/>
              <a:ext cx="1225296" cy="1225296"/>
            </a:xfrm>
            <a:custGeom>
              <a:avLst/>
              <a:gdLst/>
              <a:ahLst/>
              <a:cxnLst/>
              <a:rect l="l" t="t" r="r" b="b"/>
              <a:pathLst>
                <a:path w="1225296" h="1225296">
                  <a:moveTo>
                    <a:pt x="1199896" y="1225296"/>
                  </a:moveTo>
                  <a:lnTo>
                    <a:pt x="1199896" y="12700"/>
                  </a:lnTo>
                  <a:lnTo>
                    <a:pt x="1212596" y="12700"/>
                  </a:lnTo>
                  <a:lnTo>
                    <a:pt x="1212596" y="25400"/>
                  </a:lnTo>
                  <a:lnTo>
                    <a:pt x="0" y="25400"/>
                  </a:lnTo>
                  <a:lnTo>
                    <a:pt x="0" y="0"/>
                  </a:lnTo>
                  <a:lnTo>
                    <a:pt x="1212596" y="0"/>
                  </a:lnTo>
                  <a:cubicBezTo>
                    <a:pt x="1219581" y="0"/>
                    <a:pt x="1225296" y="5715"/>
                    <a:pt x="1225296" y="12700"/>
                  </a:cubicBezTo>
                  <a:lnTo>
                    <a:pt x="1225296" y="1225296"/>
                  </a:lnTo>
                  <a:close/>
                </a:path>
              </a:pathLst>
            </a:custGeom>
            <a:solidFill>
              <a:srgbClr val="FFFFFF"/>
            </a:solidFill>
          </p:spPr>
          <p:txBody>
            <a:bodyPr/>
            <a:lstStyle/>
            <a:p>
              <a:endParaRPr lang="en-US"/>
            </a:p>
          </p:txBody>
        </p:sp>
      </p:grpSp>
      <p:sp>
        <p:nvSpPr>
          <p:cNvPr id="26" name="AutoShape 26"/>
          <p:cNvSpPr/>
          <p:nvPr/>
        </p:nvSpPr>
        <p:spPr>
          <a:xfrm flipV="1">
            <a:off x="6376613" y="5331144"/>
            <a:ext cx="5999925" cy="0"/>
          </a:xfrm>
          <a:prstGeom prst="line">
            <a:avLst/>
          </a:prstGeom>
          <a:ln w="9525" cap="rnd">
            <a:solidFill>
              <a:srgbClr val="FFFFFF"/>
            </a:solidFill>
            <a:prstDash val="solid"/>
            <a:headEnd type="none" w="sm" len="sm"/>
            <a:tailEnd type="none" w="sm" len="sm"/>
          </a:ln>
        </p:spPr>
        <p:txBody>
          <a:bodyPr/>
          <a:lstStyle/>
          <a:p>
            <a:endParaRPr lang="en-US"/>
          </a:p>
        </p:txBody>
      </p:sp>
      <p:sp>
        <p:nvSpPr>
          <p:cNvPr id="27" name="TextBox 27"/>
          <p:cNvSpPr txBox="1"/>
          <p:nvPr/>
        </p:nvSpPr>
        <p:spPr>
          <a:xfrm>
            <a:off x="5414340" y="3859532"/>
            <a:ext cx="7924470" cy="1466850"/>
          </a:xfrm>
          <a:prstGeom prst="rect">
            <a:avLst/>
          </a:prstGeom>
        </p:spPr>
        <p:txBody>
          <a:bodyPr lIns="0" tIns="0" rIns="0" bIns="0" rtlCol="0" anchor="t">
            <a:spAutoFit/>
          </a:bodyPr>
          <a:lstStyle/>
          <a:p>
            <a:pPr algn="ctr">
              <a:lnSpc>
                <a:spcPts val="5759"/>
              </a:lnSpc>
            </a:pPr>
            <a:r>
              <a:rPr lang="en-US" sz="4800" spc="-41">
                <a:solidFill>
                  <a:srgbClr val="000000"/>
                </a:solidFill>
                <a:latin typeface="Arimo"/>
              </a:rPr>
              <a:t>Asian American Perspectives on Aging and Caregiving</a:t>
            </a:r>
          </a:p>
        </p:txBody>
      </p:sp>
      <p:sp>
        <p:nvSpPr>
          <p:cNvPr id="28" name="TextBox 28"/>
          <p:cNvSpPr txBox="1"/>
          <p:nvPr/>
        </p:nvSpPr>
        <p:spPr>
          <a:xfrm>
            <a:off x="15065640" y="9748650"/>
            <a:ext cx="2457345" cy="247650"/>
          </a:xfrm>
          <a:prstGeom prst="rect">
            <a:avLst/>
          </a:prstGeom>
        </p:spPr>
        <p:txBody>
          <a:bodyPr lIns="0" tIns="0" rIns="0" bIns="0" rtlCol="0" anchor="t">
            <a:spAutoFit/>
          </a:bodyPr>
          <a:lstStyle/>
          <a:p>
            <a:pPr algn="r">
              <a:lnSpc>
                <a:spcPts val="1800"/>
              </a:lnSpc>
            </a:pPr>
            <a:r>
              <a:rPr lang="en-US" sz="1500" spc="286">
                <a:solidFill>
                  <a:srgbClr val="000000">
                    <a:alpha val="60000"/>
                  </a:srgbClr>
                </a:solidFill>
                <a:latin typeface="Arimo"/>
              </a:rPr>
              <a:t>13</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AE3E3"/>
        </a:solidFill>
        <a:effectLst/>
      </p:bgPr>
    </p:bg>
    <p:spTree>
      <p:nvGrpSpPr>
        <p:cNvPr id="1" name=""/>
        <p:cNvGrpSpPr/>
        <p:nvPr/>
      </p:nvGrpSpPr>
      <p:grpSpPr>
        <a:xfrm>
          <a:off x="0" y="0"/>
          <a:ext cx="0" cy="0"/>
          <a:chOff x="0" y="0"/>
          <a:chExt cx="0" cy="0"/>
        </a:xfrm>
      </p:grpSpPr>
      <p:sp>
        <p:nvSpPr>
          <p:cNvPr id="8" name="AutoShape 8"/>
          <p:cNvSpPr/>
          <p:nvPr/>
        </p:nvSpPr>
        <p:spPr>
          <a:xfrm flipH="1">
            <a:off x="17024530" y="209244"/>
            <a:ext cx="19050" cy="3331768"/>
          </a:xfrm>
          <a:prstGeom prst="line">
            <a:avLst/>
          </a:prstGeom>
          <a:ln w="9525" cap="rnd">
            <a:solidFill>
              <a:srgbClr val="FFFFFF"/>
            </a:solidFill>
            <a:prstDash val="solid"/>
            <a:headEnd type="none" w="sm" len="sm"/>
            <a:tailEnd type="none" w="sm" len="sm"/>
          </a:ln>
        </p:spPr>
        <p:txBody>
          <a:bodyPr/>
          <a:lstStyle/>
          <a:p>
            <a:endParaRPr lang="en-US"/>
          </a:p>
        </p:txBody>
      </p:sp>
      <p:sp>
        <p:nvSpPr>
          <p:cNvPr id="9" name="AutoShape 9"/>
          <p:cNvSpPr/>
          <p:nvPr/>
        </p:nvSpPr>
        <p:spPr>
          <a:xfrm flipH="1">
            <a:off x="15370148" y="1533434"/>
            <a:ext cx="2660450" cy="19050"/>
          </a:xfrm>
          <a:prstGeom prst="line">
            <a:avLst/>
          </a:prstGeom>
          <a:ln w="9525" cap="rnd">
            <a:solidFill>
              <a:srgbClr val="FFFFFF"/>
            </a:solidFill>
            <a:prstDash val="solid"/>
            <a:headEnd type="none" w="sm" len="sm"/>
            <a:tailEnd type="none" w="sm" len="sm"/>
          </a:ln>
        </p:spPr>
        <p:txBody>
          <a:bodyPr/>
          <a:lstStyle/>
          <a:p>
            <a:endParaRPr lang="en-US"/>
          </a:p>
        </p:txBody>
      </p:sp>
      <p:grpSp>
        <p:nvGrpSpPr>
          <p:cNvPr id="10" name="Group 10"/>
          <p:cNvGrpSpPr/>
          <p:nvPr/>
        </p:nvGrpSpPr>
        <p:grpSpPr>
          <a:xfrm rot="-5400000">
            <a:off x="16691607" y="1527912"/>
            <a:ext cx="1500922" cy="1500922"/>
            <a:chOff x="0" y="0"/>
            <a:chExt cx="2001230" cy="2001230"/>
          </a:xfrm>
        </p:grpSpPr>
        <p:sp>
          <p:nvSpPr>
            <p:cNvPr id="11" name="Freeform 11"/>
            <p:cNvSpPr/>
            <p:nvPr/>
          </p:nvSpPr>
          <p:spPr>
            <a:xfrm>
              <a:off x="12700" y="0"/>
              <a:ext cx="1988566" cy="1988566"/>
            </a:xfrm>
            <a:custGeom>
              <a:avLst/>
              <a:gdLst/>
              <a:ahLst/>
              <a:cxnLst/>
              <a:rect l="l" t="t" r="r" b="b"/>
              <a:pathLst>
                <a:path w="1988566" h="1988566">
                  <a:moveTo>
                    <a:pt x="1963166" y="1988566"/>
                  </a:moveTo>
                  <a:lnTo>
                    <a:pt x="1963166" y="12700"/>
                  </a:lnTo>
                  <a:lnTo>
                    <a:pt x="1975866" y="12700"/>
                  </a:lnTo>
                  <a:lnTo>
                    <a:pt x="1975866" y="25400"/>
                  </a:lnTo>
                  <a:lnTo>
                    <a:pt x="0" y="25400"/>
                  </a:lnTo>
                  <a:lnTo>
                    <a:pt x="0" y="0"/>
                  </a:lnTo>
                  <a:lnTo>
                    <a:pt x="1975866" y="0"/>
                  </a:lnTo>
                  <a:cubicBezTo>
                    <a:pt x="1982851" y="0"/>
                    <a:pt x="1988566" y="5715"/>
                    <a:pt x="1988566" y="12700"/>
                  </a:cubicBezTo>
                  <a:lnTo>
                    <a:pt x="1988566" y="1988566"/>
                  </a:lnTo>
                  <a:close/>
                </a:path>
              </a:pathLst>
            </a:custGeom>
            <a:solidFill>
              <a:srgbClr val="FFFFFF"/>
            </a:solidFill>
          </p:spPr>
          <p:txBody>
            <a:bodyPr/>
            <a:lstStyle/>
            <a:p>
              <a:endParaRPr lang="en-US"/>
            </a:p>
          </p:txBody>
        </p:sp>
      </p:grpSp>
      <p:grpSp>
        <p:nvGrpSpPr>
          <p:cNvPr id="12" name="Group 12"/>
          <p:cNvGrpSpPr/>
          <p:nvPr/>
        </p:nvGrpSpPr>
        <p:grpSpPr>
          <a:xfrm rot="-5400000">
            <a:off x="17343003" y="2179311"/>
            <a:ext cx="928534" cy="928534"/>
            <a:chOff x="0" y="0"/>
            <a:chExt cx="1238046" cy="1238046"/>
          </a:xfrm>
        </p:grpSpPr>
        <p:sp>
          <p:nvSpPr>
            <p:cNvPr id="13" name="Freeform 13"/>
            <p:cNvSpPr/>
            <p:nvPr/>
          </p:nvSpPr>
          <p:spPr>
            <a:xfrm>
              <a:off x="12700" y="0"/>
              <a:ext cx="1225296" cy="1225296"/>
            </a:xfrm>
            <a:custGeom>
              <a:avLst/>
              <a:gdLst/>
              <a:ahLst/>
              <a:cxnLst/>
              <a:rect l="l" t="t" r="r" b="b"/>
              <a:pathLst>
                <a:path w="1225296" h="1225296">
                  <a:moveTo>
                    <a:pt x="1199896" y="1225296"/>
                  </a:moveTo>
                  <a:lnTo>
                    <a:pt x="1199896" y="12700"/>
                  </a:lnTo>
                  <a:lnTo>
                    <a:pt x="1212596" y="12700"/>
                  </a:lnTo>
                  <a:lnTo>
                    <a:pt x="1212596" y="25400"/>
                  </a:lnTo>
                  <a:lnTo>
                    <a:pt x="0" y="25400"/>
                  </a:lnTo>
                  <a:lnTo>
                    <a:pt x="0" y="0"/>
                  </a:lnTo>
                  <a:lnTo>
                    <a:pt x="1212596" y="0"/>
                  </a:lnTo>
                  <a:cubicBezTo>
                    <a:pt x="1219581" y="0"/>
                    <a:pt x="1225296" y="5715"/>
                    <a:pt x="1225296" y="12700"/>
                  </a:cubicBezTo>
                  <a:lnTo>
                    <a:pt x="1225296" y="1225296"/>
                  </a:lnTo>
                  <a:close/>
                </a:path>
              </a:pathLst>
            </a:custGeom>
            <a:solidFill>
              <a:srgbClr val="FFFFFF"/>
            </a:solidFill>
          </p:spPr>
          <p:txBody>
            <a:bodyPr/>
            <a:lstStyle/>
            <a:p>
              <a:endParaRPr lang="en-US"/>
            </a:p>
          </p:txBody>
        </p:sp>
      </p:grpSp>
      <p:sp>
        <p:nvSpPr>
          <p:cNvPr id="14" name="AutoShape 14"/>
          <p:cNvSpPr/>
          <p:nvPr/>
        </p:nvSpPr>
        <p:spPr>
          <a:xfrm rot="78979">
            <a:off x="8729366" y="3642222"/>
            <a:ext cx="829269" cy="0"/>
          </a:xfrm>
          <a:prstGeom prst="line">
            <a:avLst/>
          </a:prstGeom>
          <a:ln w="9525" cap="rnd">
            <a:solidFill>
              <a:srgbClr val="FFFFFF"/>
            </a:solidFill>
            <a:prstDash val="solid"/>
            <a:headEnd type="none" w="sm" len="sm"/>
            <a:tailEnd type="none" w="sm" len="sm"/>
          </a:ln>
        </p:spPr>
        <p:txBody>
          <a:bodyPr/>
          <a:lstStyle/>
          <a:p>
            <a:endParaRPr lang="en-US"/>
          </a:p>
        </p:txBody>
      </p:sp>
      <p:sp>
        <p:nvSpPr>
          <p:cNvPr id="15" name="TextBox 15"/>
          <p:cNvSpPr txBox="1"/>
          <p:nvPr/>
        </p:nvSpPr>
        <p:spPr>
          <a:xfrm>
            <a:off x="15065640" y="9748650"/>
            <a:ext cx="2457345" cy="247650"/>
          </a:xfrm>
          <a:prstGeom prst="rect">
            <a:avLst/>
          </a:prstGeom>
        </p:spPr>
        <p:txBody>
          <a:bodyPr lIns="0" tIns="0" rIns="0" bIns="0" rtlCol="0" anchor="t">
            <a:spAutoFit/>
          </a:bodyPr>
          <a:lstStyle/>
          <a:p>
            <a:pPr algn="r">
              <a:lnSpc>
                <a:spcPts val="1800"/>
              </a:lnSpc>
            </a:pPr>
            <a:r>
              <a:rPr lang="en-US" sz="1500" spc="286">
                <a:solidFill>
                  <a:srgbClr val="000000">
                    <a:alpha val="60000"/>
                  </a:srgbClr>
                </a:solidFill>
                <a:latin typeface="Arimo"/>
              </a:rPr>
              <a:t>14</a:t>
            </a:r>
          </a:p>
        </p:txBody>
      </p:sp>
      <p:sp>
        <p:nvSpPr>
          <p:cNvPr id="16" name="TextBox 16"/>
          <p:cNvSpPr txBox="1"/>
          <p:nvPr/>
        </p:nvSpPr>
        <p:spPr>
          <a:xfrm>
            <a:off x="3229964" y="202945"/>
            <a:ext cx="12881973" cy="741019"/>
          </a:xfrm>
          <a:prstGeom prst="rect">
            <a:avLst/>
          </a:prstGeom>
        </p:spPr>
        <p:txBody>
          <a:bodyPr lIns="0" tIns="0" rIns="0" bIns="0" rtlCol="0" anchor="t">
            <a:spAutoFit/>
          </a:bodyPr>
          <a:lstStyle/>
          <a:p>
            <a:pPr algn="l">
              <a:lnSpc>
                <a:spcPts val="5711"/>
              </a:lnSpc>
            </a:pPr>
            <a:r>
              <a:rPr lang="en-US" sz="4759" spc="-41" dirty="0">
                <a:solidFill>
                  <a:srgbClr val="000000"/>
                </a:solidFill>
                <a:latin typeface="Arimo"/>
              </a:rPr>
              <a:t>Perspectives on Physical Health and Fitness</a:t>
            </a:r>
          </a:p>
        </p:txBody>
      </p:sp>
      <p:grpSp>
        <p:nvGrpSpPr>
          <p:cNvPr id="17" name="Group 17"/>
          <p:cNvGrpSpPr/>
          <p:nvPr/>
        </p:nvGrpSpPr>
        <p:grpSpPr>
          <a:xfrm>
            <a:off x="11163683" y="7145762"/>
            <a:ext cx="4206431" cy="2730516"/>
            <a:chOff x="0" y="0"/>
            <a:chExt cx="5608574" cy="3640688"/>
          </a:xfrm>
        </p:grpSpPr>
        <p:sp>
          <p:nvSpPr>
            <p:cNvPr id="18" name="Freeform 18"/>
            <p:cNvSpPr/>
            <p:nvPr/>
          </p:nvSpPr>
          <p:spPr>
            <a:xfrm>
              <a:off x="10795" y="10795"/>
              <a:ext cx="5586984" cy="3619119"/>
            </a:xfrm>
            <a:custGeom>
              <a:avLst/>
              <a:gdLst/>
              <a:ahLst/>
              <a:cxnLst/>
              <a:rect l="l" t="t" r="r" b="b"/>
              <a:pathLst>
                <a:path w="5586984" h="3619119">
                  <a:moveTo>
                    <a:pt x="0" y="361950"/>
                  </a:moveTo>
                  <a:cubicBezTo>
                    <a:pt x="0" y="162052"/>
                    <a:pt x="162433" y="0"/>
                    <a:pt x="362712" y="0"/>
                  </a:cubicBezTo>
                  <a:lnTo>
                    <a:pt x="5224272" y="0"/>
                  </a:lnTo>
                  <a:cubicBezTo>
                    <a:pt x="5424551" y="0"/>
                    <a:pt x="5586984" y="162052"/>
                    <a:pt x="5586984" y="361950"/>
                  </a:cubicBezTo>
                  <a:lnTo>
                    <a:pt x="5586984" y="3257169"/>
                  </a:lnTo>
                  <a:cubicBezTo>
                    <a:pt x="5586984" y="3457067"/>
                    <a:pt x="5424551" y="3619119"/>
                    <a:pt x="5224272" y="3619119"/>
                  </a:cubicBezTo>
                  <a:lnTo>
                    <a:pt x="362712" y="3619119"/>
                  </a:lnTo>
                  <a:cubicBezTo>
                    <a:pt x="162433" y="3619119"/>
                    <a:pt x="0" y="3457067"/>
                    <a:pt x="0" y="3257169"/>
                  </a:cubicBezTo>
                  <a:close/>
                </a:path>
              </a:pathLst>
            </a:custGeom>
            <a:solidFill>
              <a:srgbClr val="FFFFFF">
                <a:alpha val="89804"/>
              </a:srgbClr>
            </a:solidFill>
          </p:spPr>
          <p:txBody>
            <a:bodyPr/>
            <a:lstStyle/>
            <a:p>
              <a:endParaRPr lang="en-US"/>
            </a:p>
          </p:txBody>
        </p:sp>
        <p:sp>
          <p:nvSpPr>
            <p:cNvPr id="19" name="Freeform 19"/>
            <p:cNvSpPr/>
            <p:nvPr/>
          </p:nvSpPr>
          <p:spPr>
            <a:xfrm>
              <a:off x="0" y="0"/>
              <a:ext cx="5608574" cy="3640709"/>
            </a:xfrm>
            <a:custGeom>
              <a:avLst/>
              <a:gdLst/>
              <a:ahLst/>
              <a:cxnLst/>
              <a:rect l="l" t="t" r="r" b="b"/>
              <a:pathLst>
                <a:path w="5608574" h="3640709">
                  <a:moveTo>
                    <a:pt x="0" y="372745"/>
                  </a:moveTo>
                  <a:cubicBezTo>
                    <a:pt x="0" y="166878"/>
                    <a:pt x="167259" y="0"/>
                    <a:pt x="373507" y="0"/>
                  </a:cubicBezTo>
                  <a:lnTo>
                    <a:pt x="5235067" y="0"/>
                  </a:lnTo>
                  <a:lnTo>
                    <a:pt x="5235067" y="10795"/>
                  </a:lnTo>
                  <a:lnTo>
                    <a:pt x="5235067" y="0"/>
                  </a:lnTo>
                  <a:cubicBezTo>
                    <a:pt x="5441315" y="0"/>
                    <a:pt x="5608574" y="166878"/>
                    <a:pt x="5608574" y="372745"/>
                  </a:cubicBezTo>
                  <a:lnTo>
                    <a:pt x="5597779" y="372745"/>
                  </a:lnTo>
                  <a:lnTo>
                    <a:pt x="5608574" y="372745"/>
                  </a:lnTo>
                  <a:lnTo>
                    <a:pt x="5608574" y="3267964"/>
                  </a:lnTo>
                  <a:lnTo>
                    <a:pt x="5597779" y="3267964"/>
                  </a:lnTo>
                  <a:lnTo>
                    <a:pt x="5608574" y="3267964"/>
                  </a:lnTo>
                  <a:cubicBezTo>
                    <a:pt x="5608574" y="3473831"/>
                    <a:pt x="5441315" y="3640709"/>
                    <a:pt x="5235067" y="3640709"/>
                  </a:cubicBezTo>
                  <a:lnTo>
                    <a:pt x="5235067" y="3629914"/>
                  </a:lnTo>
                  <a:lnTo>
                    <a:pt x="5235067" y="3640709"/>
                  </a:lnTo>
                  <a:lnTo>
                    <a:pt x="373507" y="3640709"/>
                  </a:lnTo>
                  <a:lnTo>
                    <a:pt x="373507" y="3629914"/>
                  </a:lnTo>
                  <a:lnTo>
                    <a:pt x="373507" y="3640709"/>
                  </a:lnTo>
                  <a:cubicBezTo>
                    <a:pt x="167259" y="3640709"/>
                    <a:pt x="0" y="3473831"/>
                    <a:pt x="0" y="3267964"/>
                  </a:cubicBezTo>
                  <a:lnTo>
                    <a:pt x="0" y="372745"/>
                  </a:lnTo>
                  <a:lnTo>
                    <a:pt x="10795" y="372745"/>
                  </a:lnTo>
                  <a:lnTo>
                    <a:pt x="0" y="372745"/>
                  </a:lnTo>
                  <a:moveTo>
                    <a:pt x="21590" y="372745"/>
                  </a:moveTo>
                  <a:lnTo>
                    <a:pt x="21590" y="3267964"/>
                  </a:lnTo>
                  <a:lnTo>
                    <a:pt x="10795" y="3267964"/>
                  </a:lnTo>
                  <a:lnTo>
                    <a:pt x="21590" y="3267964"/>
                  </a:lnTo>
                  <a:cubicBezTo>
                    <a:pt x="21590" y="3461893"/>
                    <a:pt x="179070" y="3619119"/>
                    <a:pt x="373507" y="3619119"/>
                  </a:cubicBezTo>
                  <a:lnTo>
                    <a:pt x="5235067" y="3619119"/>
                  </a:lnTo>
                  <a:cubicBezTo>
                    <a:pt x="5429377" y="3619119"/>
                    <a:pt x="5586984" y="3461893"/>
                    <a:pt x="5586984" y="3267964"/>
                  </a:cubicBezTo>
                  <a:lnTo>
                    <a:pt x="5586984" y="372745"/>
                  </a:lnTo>
                  <a:cubicBezTo>
                    <a:pt x="5586984" y="178816"/>
                    <a:pt x="5429504" y="21590"/>
                    <a:pt x="5235067" y="21590"/>
                  </a:cubicBezTo>
                  <a:lnTo>
                    <a:pt x="373507" y="21590"/>
                  </a:lnTo>
                  <a:lnTo>
                    <a:pt x="373507" y="10795"/>
                  </a:lnTo>
                  <a:lnTo>
                    <a:pt x="373507" y="21590"/>
                  </a:lnTo>
                  <a:cubicBezTo>
                    <a:pt x="179070" y="21590"/>
                    <a:pt x="21590" y="178816"/>
                    <a:pt x="21590" y="372745"/>
                  </a:cubicBezTo>
                  <a:close/>
                </a:path>
              </a:pathLst>
            </a:custGeom>
            <a:solidFill>
              <a:srgbClr val="24827F"/>
            </a:solidFill>
          </p:spPr>
          <p:txBody>
            <a:bodyPr/>
            <a:lstStyle/>
            <a:p>
              <a:endParaRPr lang="en-US"/>
            </a:p>
          </p:txBody>
        </p:sp>
      </p:grpSp>
      <p:sp>
        <p:nvSpPr>
          <p:cNvPr id="20" name="TextBox 20"/>
          <p:cNvSpPr txBox="1"/>
          <p:nvPr/>
        </p:nvSpPr>
        <p:spPr>
          <a:xfrm>
            <a:off x="12169429" y="7970174"/>
            <a:ext cx="2723428" cy="1806955"/>
          </a:xfrm>
          <a:prstGeom prst="rect">
            <a:avLst/>
          </a:prstGeom>
        </p:spPr>
        <p:txBody>
          <a:bodyPr lIns="0" tIns="0" rIns="0" bIns="0" rtlCol="0" anchor="t">
            <a:spAutoFit/>
          </a:bodyPr>
          <a:lstStyle/>
          <a:p>
            <a:pPr marL="380048" lvl="2" indent="-126682" algn="l">
              <a:lnSpc>
                <a:spcPts val="2268"/>
              </a:lnSpc>
              <a:buFont typeface="Arial"/>
              <a:buChar char="⚬"/>
            </a:pPr>
            <a:r>
              <a:rPr lang="en-US" sz="2100" dirty="0">
                <a:solidFill>
                  <a:srgbClr val="000000"/>
                </a:solidFill>
                <a:latin typeface="Arimo"/>
              </a:rPr>
              <a:t>Yoga (South Asian)</a:t>
            </a:r>
          </a:p>
          <a:p>
            <a:pPr marL="380048" lvl="2" indent="-126682" algn="l">
              <a:lnSpc>
                <a:spcPts val="2268"/>
              </a:lnSpc>
              <a:buFont typeface="Arial"/>
              <a:buChar char="⚬"/>
            </a:pPr>
            <a:r>
              <a:rPr lang="en-US" sz="2100" dirty="0">
                <a:solidFill>
                  <a:srgbClr val="000000"/>
                </a:solidFill>
                <a:latin typeface="Arimo"/>
              </a:rPr>
              <a:t>Tai Chi (East Asian)</a:t>
            </a:r>
          </a:p>
        </p:txBody>
      </p:sp>
      <p:grpSp>
        <p:nvGrpSpPr>
          <p:cNvPr id="21" name="Group 21"/>
          <p:cNvGrpSpPr/>
          <p:nvPr/>
        </p:nvGrpSpPr>
        <p:grpSpPr>
          <a:xfrm>
            <a:off x="2796529" y="7153858"/>
            <a:ext cx="4206430" cy="2730516"/>
            <a:chOff x="0" y="0"/>
            <a:chExt cx="5608574" cy="3640688"/>
          </a:xfrm>
        </p:grpSpPr>
        <p:sp>
          <p:nvSpPr>
            <p:cNvPr id="22" name="Freeform 22"/>
            <p:cNvSpPr/>
            <p:nvPr/>
          </p:nvSpPr>
          <p:spPr>
            <a:xfrm>
              <a:off x="10795" y="10795"/>
              <a:ext cx="5586984" cy="3619119"/>
            </a:xfrm>
            <a:custGeom>
              <a:avLst/>
              <a:gdLst/>
              <a:ahLst/>
              <a:cxnLst/>
              <a:rect l="l" t="t" r="r" b="b"/>
              <a:pathLst>
                <a:path w="5586984" h="3619119">
                  <a:moveTo>
                    <a:pt x="0" y="361950"/>
                  </a:moveTo>
                  <a:cubicBezTo>
                    <a:pt x="0" y="162052"/>
                    <a:pt x="162433" y="0"/>
                    <a:pt x="362712" y="0"/>
                  </a:cubicBezTo>
                  <a:lnTo>
                    <a:pt x="5224272" y="0"/>
                  </a:lnTo>
                  <a:cubicBezTo>
                    <a:pt x="5424551" y="0"/>
                    <a:pt x="5586984" y="162052"/>
                    <a:pt x="5586984" y="361950"/>
                  </a:cubicBezTo>
                  <a:lnTo>
                    <a:pt x="5586984" y="3257169"/>
                  </a:lnTo>
                  <a:cubicBezTo>
                    <a:pt x="5586984" y="3457067"/>
                    <a:pt x="5424551" y="3619119"/>
                    <a:pt x="5224272" y="3619119"/>
                  </a:cubicBezTo>
                  <a:lnTo>
                    <a:pt x="362712" y="3619119"/>
                  </a:lnTo>
                  <a:cubicBezTo>
                    <a:pt x="162433" y="3619119"/>
                    <a:pt x="0" y="3457067"/>
                    <a:pt x="0" y="3257169"/>
                  </a:cubicBezTo>
                  <a:close/>
                </a:path>
              </a:pathLst>
            </a:custGeom>
            <a:solidFill>
              <a:srgbClr val="FFFFFF">
                <a:alpha val="89804"/>
              </a:srgbClr>
            </a:solidFill>
          </p:spPr>
          <p:txBody>
            <a:bodyPr/>
            <a:lstStyle/>
            <a:p>
              <a:endParaRPr lang="en-US"/>
            </a:p>
          </p:txBody>
        </p:sp>
        <p:sp>
          <p:nvSpPr>
            <p:cNvPr id="23" name="Freeform 23"/>
            <p:cNvSpPr/>
            <p:nvPr/>
          </p:nvSpPr>
          <p:spPr>
            <a:xfrm>
              <a:off x="0" y="0"/>
              <a:ext cx="5608574" cy="3640709"/>
            </a:xfrm>
            <a:custGeom>
              <a:avLst/>
              <a:gdLst/>
              <a:ahLst/>
              <a:cxnLst/>
              <a:rect l="l" t="t" r="r" b="b"/>
              <a:pathLst>
                <a:path w="5608574" h="3640709">
                  <a:moveTo>
                    <a:pt x="0" y="372745"/>
                  </a:moveTo>
                  <a:cubicBezTo>
                    <a:pt x="0" y="166878"/>
                    <a:pt x="167259" y="0"/>
                    <a:pt x="373507" y="0"/>
                  </a:cubicBezTo>
                  <a:lnTo>
                    <a:pt x="5235067" y="0"/>
                  </a:lnTo>
                  <a:lnTo>
                    <a:pt x="5235067" y="10795"/>
                  </a:lnTo>
                  <a:lnTo>
                    <a:pt x="5235067" y="0"/>
                  </a:lnTo>
                  <a:cubicBezTo>
                    <a:pt x="5441315" y="0"/>
                    <a:pt x="5608574" y="166878"/>
                    <a:pt x="5608574" y="372745"/>
                  </a:cubicBezTo>
                  <a:lnTo>
                    <a:pt x="5597779" y="372745"/>
                  </a:lnTo>
                  <a:lnTo>
                    <a:pt x="5608574" y="372745"/>
                  </a:lnTo>
                  <a:lnTo>
                    <a:pt x="5608574" y="3267964"/>
                  </a:lnTo>
                  <a:lnTo>
                    <a:pt x="5597779" y="3267964"/>
                  </a:lnTo>
                  <a:lnTo>
                    <a:pt x="5608574" y="3267964"/>
                  </a:lnTo>
                  <a:cubicBezTo>
                    <a:pt x="5608574" y="3473831"/>
                    <a:pt x="5441315" y="3640709"/>
                    <a:pt x="5235067" y="3640709"/>
                  </a:cubicBezTo>
                  <a:lnTo>
                    <a:pt x="5235067" y="3629914"/>
                  </a:lnTo>
                  <a:lnTo>
                    <a:pt x="5235067" y="3640709"/>
                  </a:lnTo>
                  <a:lnTo>
                    <a:pt x="373507" y="3640709"/>
                  </a:lnTo>
                  <a:lnTo>
                    <a:pt x="373507" y="3629914"/>
                  </a:lnTo>
                  <a:lnTo>
                    <a:pt x="373507" y="3640709"/>
                  </a:lnTo>
                  <a:cubicBezTo>
                    <a:pt x="167259" y="3640709"/>
                    <a:pt x="0" y="3473831"/>
                    <a:pt x="0" y="3267964"/>
                  </a:cubicBezTo>
                  <a:lnTo>
                    <a:pt x="0" y="372745"/>
                  </a:lnTo>
                  <a:lnTo>
                    <a:pt x="10795" y="372745"/>
                  </a:lnTo>
                  <a:lnTo>
                    <a:pt x="0" y="372745"/>
                  </a:lnTo>
                  <a:moveTo>
                    <a:pt x="21590" y="372745"/>
                  </a:moveTo>
                  <a:lnTo>
                    <a:pt x="21590" y="3267964"/>
                  </a:lnTo>
                  <a:lnTo>
                    <a:pt x="10795" y="3267964"/>
                  </a:lnTo>
                  <a:lnTo>
                    <a:pt x="21590" y="3267964"/>
                  </a:lnTo>
                  <a:cubicBezTo>
                    <a:pt x="21590" y="3461893"/>
                    <a:pt x="179070" y="3619119"/>
                    <a:pt x="373507" y="3619119"/>
                  </a:cubicBezTo>
                  <a:lnTo>
                    <a:pt x="5235067" y="3619119"/>
                  </a:lnTo>
                  <a:cubicBezTo>
                    <a:pt x="5429377" y="3619119"/>
                    <a:pt x="5586984" y="3461893"/>
                    <a:pt x="5586984" y="3267964"/>
                  </a:cubicBezTo>
                  <a:lnTo>
                    <a:pt x="5586984" y="372745"/>
                  </a:lnTo>
                  <a:cubicBezTo>
                    <a:pt x="5586984" y="178816"/>
                    <a:pt x="5429504" y="21590"/>
                    <a:pt x="5235067" y="21590"/>
                  </a:cubicBezTo>
                  <a:lnTo>
                    <a:pt x="373507" y="21590"/>
                  </a:lnTo>
                  <a:lnTo>
                    <a:pt x="373507" y="10795"/>
                  </a:lnTo>
                  <a:lnTo>
                    <a:pt x="373507" y="21590"/>
                  </a:lnTo>
                  <a:cubicBezTo>
                    <a:pt x="179070" y="21590"/>
                    <a:pt x="21590" y="178816"/>
                    <a:pt x="21590" y="372745"/>
                  </a:cubicBezTo>
                  <a:close/>
                </a:path>
              </a:pathLst>
            </a:custGeom>
            <a:solidFill>
              <a:srgbClr val="24827F"/>
            </a:solidFill>
          </p:spPr>
          <p:txBody>
            <a:bodyPr/>
            <a:lstStyle/>
            <a:p>
              <a:endParaRPr lang="en-US"/>
            </a:p>
          </p:txBody>
        </p:sp>
      </p:grpSp>
      <p:sp>
        <p:nvSpPr>
          <p:cNvPr id="24" name="TextBox 24"/>
          <p:cNvSpPr txBox="1"/>
          <p:nvPr/>
        </p:nvSpPr>
        <p:spPr>
          <a:xfrm>
            <a:off x="2908663" y="7640064"/>
            <a:ext cx="3084497" cy="1909783"/>
          </a:xfrm>
          <a:prstGeom prst="rect">
            <a:avLst/>
          </a:prstGeom>
        </p:spPr>
        <p:txBody>
          <a:bodyPr lIns="0" tIns="0" rIns="0" bIns="0" rtlCol="0" anchor="t">
            <a:spAutoFit/>
          </a:bodyPr>
          <a:lstStyle/>
          <a:p>
            <a:pPr marL="417650" lvl="2" indent="-139217" algn="l">
              <a:lnSpc>
                <a:spcPts val="2492"/>
              </a:lnSpc>
              <a:buFont typeface="Arial"/>
              <a:buChar char="⚬"/>
            </a:pPr>
            <a:r>
              <a:rPr lang="en-US" sz="2307" dirty="0">
                <a:solidFill>
                  <a:srgbClr val="000000"/>
                </a:solidFill>
                <a:latin typeface="Arimo"/>
              </a:rPr>
              <a:t>Across sub-cultures</a:t>
            </a:r>
          </a:p>
          <a:p>
            <a:pPr marL="417650" lvl="2" indent="-139217" algn="l">
              <a:lnSpc>
                <a:spcPts val="2492"/>
              </a:lnSpc>
              <a:buFont typeface="Arial"/>
              <a:buChar char="⚬"/>
            </a:pPr>
            <a:r>
              <a:rPr lang="en-US" sz="2307" dirty="0">
                <a:solidFill>
                  <a:srgbClr val="000000"/>
                </a:solidFill>
                <a:latin typeface="Arimo"/>
              </a:rPr>
              <a:t>More accepting of feeling old and becoming less fit</a:t>
            </a:r>
          </a:p>
          <a:p>
            <a:pPr marL="417650" lvl="2" indent="-139217" algn="l">
              <a:lnSpc>
                <a:spcPts val="2492"/>
              </a:lnSpc>
              <a:buFont typeface="Arial"/>
              <a:buChar char="⚬"/>
            </a:pPr>
            <a:r>
              <a:rPr lang="en-US" sz="2307" dirty="0">
                <a:solidFill>
                  <a:srgbClr val="000000"/>
                </a:solidFill>
                <a:latin typeface="Arimo"/>
              </a:rPr>
              <a:t>Less emphasis on preserving youth</a:t>
            </a:r>
          </a:p>
        </p:txBody>
      </p:sp>
      <p:grpSp>
        <p:nvGrpSpPr>
          <p:cNvPr id="25" name="Group 25"/>
          <p:cNvGrpSpPr/>
          <p:nvPr/>
        </p:nvGrpSpPr>
        <p:grpSpPr>
          <a:xfrm>
            <a:off x="11122199" y="1391639"/>
            <a:ext cx="4206431" cy="2730516"/>
            <a:chOff x="0" y="0"/>
            <a:chExt cx="5608574" cy="3640688"/>
          </a:xfrm>
        </p:grpSpPr>
        <p:sp>
          <p:nvSpPr>
            <p:cNvPr id="26" name="Freeform 26"/>
            <p:cNvSpPr/>
            <p:nvPr/>
          </p:nvSpPr>
          <p:spPr>
            <a:xfrm>
              <a:off x="10795" y="10795"/>
              <a:ext cx="5586984" cy="3619119"/>
            </a:xfrm>
            <a:custGeom>
              <a:avLst/>
              <a:gdLst/>
              <a:ahLst/>
              <a:cxnLst/>
              <a:rect l="l" t="t" r="r" b="b"/>
              <a:pathLst>
                <a:path w="5586984" h="3619119">
                  <a:moveTo>
                    <a:pt x="0" y="361950"/>
                  </a:moveTo>
                  <a:cubicBezTo>
                    <a:pt x="0" y="162052"/>
                    <a:pt x="162433" y="0"/>
                    <a:pt x="362712" y="0"/>
                  </a:cubicBezTo>
                  <a:lnTo>
                    <a:pt x="5224272" y="0"/>
                  </a:lnTo>
                  <a:cubicBezTo>
                    <a:pt x="5424551" y="0"/>
                    <a:pt x="5586984" y="162052"/>
                    <a:pt x="5586984" y="361950"/>
                  </a:cubicBezTo>
                  <a:lnTo>
                    <a:pt x="5586984" y="3257169"/>
                  </a:lnTo>
                  <a:cubicBezTo>
                    <a:pt x="5586984" y="3457067"/>
                    <a:pt x="5424551" y="3619119"/>
                    <a:pt x="5224272" y="3619119"/>
                  </a:cubicBezTo>
                  <a:lnTo>
                    <a:pt x="362712" y="3619119"/>
                  </a:lnTo>
                  <a:cubicBezTo>
                    <a:pt x="162433" y="3619119"/>
                    <a:pt x="0" y="3457067"/>
                    <a:pt x="0" y="3257169"/>
                  </a:cubicBezTo>
                  <a:close/>
                </a:path>
              </a:pathLst>
            </a:custGeom>
            <a:solidFill>
              <a:srgbClr val="FFFFFF">
                <a:alpha val="89804"/>
              </a:srgbClr>
            </a:solidFill>
          </p:spPr>
          <p:txBody>
            <a:bodyPr/>
            <a:lstStyle/>
            <a:p>
              <a:endParaRPr lang="en-US"/>
            </a:p>
          </p:txBody>
        </p:sp>
        <p:sp>
          <p:nvSpPr>
            <p:cNvPr id="27" name="Freeform 27"/>
            <p:cNvSpPr/>
            <p:nvPr/>
          </p:nvSpPr>
          <p:spPr>
            <a:xfrm>
              <a:off x="0" y="0"/>
              <a:ext cx="5608574" cy="3640709"/>
            </a:xfrm>
            <a:custGeom>
              <a:avLst/>
              <a:gdLst/>
              <a:ahLst/>
              <a:cxnLst/>
              <a:rect l="l" t="t" r="r" b="b"/>
              <a:pathLst>
                <a:path w="5608574" h="3640709">
                  <a:moveTo>
                    <a:pt x="0" y="372745"/>
                  </a:moveTo>
                  <a:cubicBezTo>
                    <a:pt x="0" y="166878"/>
                    <a:pt x="167259" y="0"/>
                    <a:pt x="373507" y="0"/>
                  </a:cubicBezTo>
                  <a:lnTo>
                    <a:pt x="5235067" y="0"/>
                  </a:lnTo>
                  <a:lnTo>
                    <a:pt x="5235067" y="10795"/>
                  </a:lnTo>
                  <a:lnTo>
                    <a:pt x="5235067" y="0"/>
                  </a:lnTo>
                  <a:cubicBezTo>
                    <a:pt x="5441315" y="0"/>
                    <a:pt x="5608574" y="166878"/>
                    <a:pt x="5608574" y="372745"/>
                  </a:cubicBezTo>
                  <a:lnTo>
                    <a:pt x="5597779" y="372745"/>
                  </a:lnTo>
                  <a:lnTo>
                    <a:pt x="5608574" y="372745"/>
                  </a:lnTo>
                  <a:lnTo>
                    <a:pt x="5608574" y="3267964"/>
                  </a:lnTo>
                  <a:lnTo>
                    <a:pt x="5597779" y="3267964"/>
                  </a:lnTo>
                  <a:lnTo>
                    <a:pt x="5608574" y="3267964"/>
                  </a:lnTo>
                  <a:cubicBezTo>
                    <a:pt x="5608574" y="3473831"/>
                    <a:pt x="5441315" y="3640709"/>
                    <a:pt x="5235067" y="3640709"/>
                  </a:cubicBezTo>
                  <a:lnTo>
                    <a:pt x="5235067" y="3629914"/>
                  </a:lnTo>
                  <a:lnTo>
                    <a:pt x="5235067" y="3640709"/>
                  </a:lnTo>
                  <a:lnTo>
                    <a:pt x="373507" y="3640709"/>
                  </a:lnTo>
                  <a:lnTo>
                    <a:pt x="373507" y="3629914"/>
                  </a:lnTo>
                  <a:lnTo>
                    <a:pt x="373507" y="3640709"/>
                  </a:lnTo>
                  <a:cubicBezTo>
                    <a:pt x="167259" y="3640709"/>
                    <a:pt x="0" y="3473831"/>
                    <a:pt x="0" y="3267964"/>
                  </a:cubicBezTo>
                  <a:lnTo>
                    <a:pt x="0" y="372745"/>
                  </a:lnTo>
                  <a:lnTo>
                    <a:pt x="10795" y="372745"/>
                  </a:lnTo>
                  <a:lnTo>
                    <a:pt x="0" y="372745"/>
                  </a:lnTo>
                  <a:moveTo>
                    <a:pt x="21590" y="372745"/>
                  </a:moveTo>
                  <a:lnTo>
                    <a:pt x="21590" y="3267964"/>
                  </a:lnTo>
                  <a:lnTo>
                    <a:pt x="10795" y="3267964"/>
                  </a:lnTo>
                  <a:lnTo>
                    <a:pt x="21590" y="3267964"/>
                  </a:lnTo>
                  <a:cubicBezTo>
                    <a:pt x="21590" y="3461893"/>
                    <a:pt x="179070" y="3619119"/>
                    <a:pt x="373507" y="3619119"/>
                  </a:cubicBezTo>
                  <a:lnTo>
                    <a:pt x="5235067" y="3619119"/>
                  </a:lnTo>
                  <a:cubicBezTo>
                    <a:pt x="5429377" y="3619119"/>
                    <a:pt x="5586984" y="3461893"/>
                    <a:pt x="5586984" y="3267964"/>
                  </a:cubicBezTo>
                  <a:lnTo>
                    <a:pt x="5586984" y="372745"/>
                  </a:lnTo>
                  <a:cubicBezTo>
                    <a:pt x="5586984" y="178816"/>
                    <a:pt x="5429504" y="21590"/>
                    <a:pt x="5235067" y="21590"/>
                  </a:cubicBezTo>
                  <a:lnTo>
                    <a:pt x="373507" y="21590"/>
                  </a:lnTo>
                  <a:lnTo>
                    <a:pt x="373507" y="10795"/>
                  </a:lnTo>
                  <a:lnTo>
                    <a:pt x="373507" y="21590"/>
                  </a:lnTo>
                  <a:cubicBezTo>
                    <a:pt x="179070" y="21590"/>
                    <a:pt x="21590" y="178816"/>
                    <a:pt x="21590" y="372745"/>
                  </a:cubicBezTo>
                  <a:close/>
                </a:path>
              </a:pathLst>
            </a:custGeom>
            <a:solidFill>
              <a:srgbClr val="24827F"/>
            </a:solidFill>
          </p:spPr>
          <p:txBody>
            <a:bodyPr/>
            <a:lstStyle/>
            <a:p>
              <a:endParaRPr lang="en-US"/>
            </a:p>
          </p:txBody>
        </p:sp>
      </p:grpSp>
      <p:sp>
        <p:nvSpPr>
          <p:cNvPr id="28" name="TextBox 28"/>
          <p:cNvSpPr txBox="1"/>
          <p:nvPr/>
        </p:nvSpPr>
        <p:spPr>
          <a:xfrm>
            <a:off x="12169429" y="1571534"/>
            <a:ext cx="2723428" cy="2359620"/>
          </a:xfrm>
          <a:prstGeom prst="rect">
            <a:avLst/>
          </a:prstGeom>
        </p:spPr>
        <p:txBody>
          <a:bodyPr lIns="0" tIns="0" rIns="0" bIns="0" rtlCol="0" anchor="t">
            <a:spAutoFit/>
          </a:bodyPr>
          <a:lstStyle/>
          <a:p>
            <a:pPr marL="380048" lvl="2" indent="-126682" algn="l">
              <a:lnSpc>
                <a:spcPts val="2268"/>
              </a:lnSpc>
              <a:buFont typeface="Arial"/>
              <a:buChar char="⚬"/>
            </a:pPr>
            <a:r>
              <a:rPr lang="en-US" sz="2100" dirty="0">
                <a:solidFill>
                  <a:srgbClr val="000000"/>
                </a:solidFill>
                <a:latin typeface="Arimo"/>
              </a:rPr>
              <a:t>Acupuncture (East Asian)</a:t>
            </a:r>
          </a:p>
          <a:p>
            <a:pPr marL="380048" lvl="2" indent="-126682" algn="l">
              <a:lnSpc>
                <a:spcPts val="2268"/>
              </a:lnSpc>
              <a:buFont typeface="Arial"/>
              <a:buChar char="⚬"/>
            </a:pPr>
            <a:r>
              <a:rPr lang="en-US" sz="2100" dirty="0">
                <a:solidFill>
                  <a:srgbClr val="000000"/>
                </a:solidFill>
                <a:latin typeface="Arimo"/>
              </a:rPr>
              <a:t>Cupping (East &amp; Southeast Asian)</a:t>
            </a:r>
          </a:p>
          <a:p>
            <a:pPr marL="380048" lvl="2" indent="-126682" algn="l">
              <a:lnSpc>
                <a:spcPts val="2268"/>
              </a:lnSpc>
              <a:buFont typeface="Arial"/>
              <a:buChar char="⚬"/>
            </a:pPr>
            <a:r>
              <a:rPr lang="en-US" sz="2100" dirty="0">
                <a:solidFill>
                  <a:srgbClr val="000000"/>
                </a:solidFill>
                <a:latin typeface="Arimo"/>
              </a:rPr>
              <a:t>Homeopathy (South Asian)</a:t>
            </a:r>
          </a:p>
          <a:p>
            <a:pPr marL="380048" lvl="2" indent="-126682" algn="l">
              <a:lnSpc>
                <a:spcPts val="2268"/>
              </a:lnSpc>
              <a:buFont typeface="Arial"/>
              <a:buChar char="⚬"/>
            </a:pPr>
            <a:r>
              <a:rPr lang="en-US" sz="2100" dirty="0">
                <a:solidFill>
                  <a:srgbClr val="000000"/>
                </a:solidFill>
                <a:latin typeface="Arimo"/>
              </a:rPr>
              <a:t>Ayurveda (South Asian Indian)</a:t>
            </a:r>
          </a:p>
        </p:txBody>
      </p:sp>
      <p:grpSp>
        <p:nvGrpSpPr>
          <p:cNvPr id="29" name="Group 29"/>
          <p:cNvGrpSpPr/>
          <p:nvPr/>
        </p:nvGrpSpPr>
        <p:grpSpPr>
          <a:xfrm>
            <a:off x="2862616" y="1391639"/>
            <a:ext cx="4206430" cy="2730516"/>
            <a:chOff x="0" y="0"/>
            <a:chExt cx="5608574" cy="3640688"/>
          </a:xfrm>
        </p:grpSpPr>
        <p:sp>
          <p:nvSpPr>
            <p:cNvPr id="30" name="Freeform 30"/>
            <p:cNvSpPr/>
            <p:nvPr/>
          </p:nvSpPr>
          <p:spPr>
            <a:xfrm>
              <a:off x="10795" y="10795"/>
              <a:ext cx="5586984" cy="3619119"/>
            </a:xfrm>
            <a:custGeom>
              <a:avLst/>
              <a:gdLst/>
              <a:ahLst/>
              <a:cxnLst/>
              <a:rect l="l" t="t" r="r" b="b"/>
              <a:pathLst>
                <a:path w="5586984" h="3619119">
                  <a:moveTo>
                    <a:pt x="0" y="361950"/>
                  </a:moveTo>
                  <a:cubicBezTo>
                    <a:pt x="0" y="162052"/>
                    <a:pt x="162433" y="0"/>
                    <a:pt x="362712" y="0"/>
                  </a:cubicBezTo>
                  <a:lnTo>
                    <a:pt x="5224272" y="0"/>
                  </a:lnTo>
                  <a:cubicBezTo>
                    <a:pt x="5424551" y="0"/>
                    <a:pt x="5586984" y="162052"/>
                    <a:pt x="5586984" y="361950"/>
                  </a:cubicBezTo>
                  <a:lnTo>
                    <a:pt x="5586984" y="3257169"/>
                  </a:lnTo>
                  <a:cubicBezTo>
                    <a:pt x="5586984" y="3457067"/>
                    <a:pt x="5424551" y="3619119"/>
                    <a:pt x="5224272" y="3619119"/>
                  </a:cubicBezTo>
                  <a:lnTo>
                    <a:pt x="362712" y="3619119"/>
                  </a:lnTo>
                  <a:cubicBezTo>
                    <a:pt x="162433" y="3619119"/>
                    <a:pt x="0" y="3457067"/>
                    <a:pt x="0" y="3257169"/>
                  </a:cubicBezTo>
                  <a:close/>
                </a:path>
              </a:pathLst>
            </a:custGeom>
            <a:solidFill>
              <a:srgbClr val="FFFFFF">
                <a:alpha val="89804"/>
              </a:srgbClr>
            </a:solidFill>
          </p:spPr>
          <p:txBody>
            <a:bodyPr/>
            <a:lstStyle/>
            <a:p>
              <a:endParaRPr lang="en-US"/>
            </a:p>
          </p:txBody>
        </p:sp>
        <p:sp>
          <p:nvSpPr>
            <p:cNvPr id="31" name="Freeform 31"/>
            <p:cNvSpPr/>
            <p:nvPr/>
          </p:nvSpPr>
          <p:spPr>
            <a:xfrm>
              <a:off x="0" y="0"/>
              <a:ext cx="5608574" cy="3640709"/>
            </a:xfrm>
            <a:custGeom>
              <a:avLst/>
              <a:gdLst/>
              <a:ahLst/>
              <a:cxnLst/>
              <a:rect l="l" t="t" r="r" b="b"/>
              <a:pathLst>
                <a:path w="5608574" h="3640709">
                  <a:moveTo>
                    <a:pt x="0" y="372745"/>
                  </a:moveTo>
                  <a:cubicBezTo>
                    <a:pt x="0" y="166878"/>
                    <a:pt x="167259" y="0"/>
                    <a:pt x="373507" y="0"/>
                  </a:cubicBezTo>
                  <a:lnTo>
                    <a:pt x="5235067" y="0"/>
                  </a:lnTo>
                  <a:lnTo>
                    <a:pt x="5235067" y="10795"/>
                  </a:lnTo>
                  <a:lnTo>
                    <a:pt x="5235067" y="0"/>
                  </a:lnTo>
                  <a:cubicBezTo>
                    <a:pt x="5441315" y="0"/>
                    <a:pt x="5608574" y="166878"/>
                    <a:pt x="5608574" y="372745"/>
                  </a:cubicBezTo>
                  <a:lnTo>
                    <a:pt x="5597779" y="372745"/>
                  </a:lnTo>
                  <a:lnTo>
                    <a:pt x="5608574" y="372745"/>
                  </a:lnTo>
                  <a:lnTo>
                    <a:pt x="5608574" y="3267964"/>
                  </a:lnTo>
                  <a:lnTo>
                    <a:pt x="5597779" y="3267964"/>
                  </a:lnTo>
                  <a:lnTo>
                    <a:pt x="5608574" y="3267964"/>
                  </a:lnTo>
                  <a:cubicBezTo>
                    <a:pt x="5608574" y="3473831"/>
                    <a:pt x="5441315" y="3640709"/>
                    <a:pt x="5235067" y="3640709"/>
                  </a:cubicBezTo>
                  <a:lnTo>
                    <a:pt x="5235067" y="3629914"/>
                  </a:lnTo>
                  <a:lnTo>
                    <a:pt x="5235067" y="3640709"/>
                  </a:lnTo>
                  <a:lnTo>
                    <a:pt x="373507" y="3640709"/>
                  </a:lnTo>
                  <a:lnTo>
                    <a:pt x="373507" y="3629914"/>
                  </a:lnTo>
                  <a:lnTo>
                    <a:pt x="373507" y="3640709"/>
                  </a:lnTo>
                  <a:cubicBezTo>
                    <a:pt x="167259" y="3640709"/>
                    <a:pt x="0" y="3473831"/>
                    <a:pt x="0" y="3267964"/>
                  </a:cubicBezTo>
                  <a:lnTo>
                    <a:pt x="0" y="372745"/>
                  </a:lnTo>
                  <a:lnTo>
                    <a:pt x="10795" y="372745"/>
                  </a:lnTo>
                  <a:lnTo>
                    <a:pt x="0" y="372745"/>
                  </a:lnTo>
                  <a:moveTo>
                    <a:pt x="21590" y="372745"/>
                  </a:moveTo>
                  <a:lnTo>
                    <a:pt x="21590" y="3267964"/>
                  </a:lnTo>
                  <a:lnTo>
                    <a:pt x="10795" y="3267964"/>
                  </a:lnTo>
                  <a:lnTo>
                    <a:pt x="21590" y="3267964"/>
                  </a:lnTo>
                  <a:cubicBezTo>
                    <a:pt x="21590" y="3461893"/>
                    <a:pt x="179070" y="3619119"/>
                    <a:pt x="373507" y="3619119"/>
                  </a:cubicBezTo>
                  <a:lnTo>
                    <a:pt x="5235067" y="3619119"/>
                  </a:lnTo>
                  <a:cubicBezTo>
                    <a:pt x="5429377" y="3619119"/>
                    <a:pt x="5586984" y="3461893"/>
                    <a:pt x="5586984" y="3267964"/>
                  </a:cubicBezTo>
                  <a:lnTo>
                    <a:pt x="5586984" y="372745"/>
                  </a:lnTo>
                  <a:cubicBezTo>
                    <a:pt x="5586984" y="178816"/>
                    <a:pt x="5429504" y="21590"/>
                    <a:pt x="5235067" y="21590"/>
                  </a:cubicBezTo>
                  <a:lnTo>
                    <a:pt x="373507" y="21590"/>
                  </a:lnTo>
                  <a:lnTo>
                    <a:pt x="373507" y="10795"/>
                  </a:lnTo>
                  <a:lnTo>
                    <a:pt x="373507" y="21590"/>
                  </a:lnTo>
                  <a:cubicBezTo>
                    <a:pt x="179070" y="21590"/>
                    <a:pt x="21590" y="178816"/>
                    <a:pt x="21590" y="372745"/>
                  </a:cubicBezTo>
                  <a:close/>
                </a:path>
              </a:pathLst>
            </a:custGeom>
            <a:solidFill>
              <a:srgbClr val="24827F"/>
            </a:solidFill>
          </p:spPr>
          <p:txBody>
            <a:bodyPr/>
            <a:lstStyle/>
            <a:p>
              <a:endParaRPr lang="en-US"/>
            </a:p>
          </p:txBody>
        </p:sp>
      </p:grpSp>
      <p:sp>
        <p:nvSpPr>
          <p:cNvPr id="32" name="TextBox 32"/>
          <p:cNvSpPr txBox="1"/>
          <p:nvPr/>
        </p:nvSpPr>
        <p:spPr>
          <a:xfrm>
            <a:off x="3069823" y="1692752"/>
            <a:ext cx="3037237" cy="2026883"/>
          </a:xfrm>
          <a:prstGeom prst="rect">
            <a:avLst/>
          </a:prstGeom>
        </p:spPr>
        <p:txBody>
          <a:bodyPr lIns="0" tIns="0" rIns="0" bIns="0" rtlCol="0" anchor="t">
            <a:spAutoFit/>
          </a:bodyPr>
          <a:lstStyle/>
          <a:p>
            <a:pPr marL="423839" lvl="2" indent="-141280" algn="l">
              <a:lnSpc>
                <a:spcPts val="2529"/>
              </a:lnSpc>
              <a:buFont typeface="Arial"/>
              <a:buChar char="⚬"/>
            </a:pPr>
            <a:r>
              <a:rPr lang="en-US" sz="2341">
                <a:solidFill>
                  <a:srgbClr val="000000"/>
                </a:solidFill>
                <a:latin typeface="Arimo"/>
              </a:rPr>
              <a:t>Karmic Causes (South Asian Indian)</a:t>
            </a:r>
          </a:p>
          <a:p>
            <a:pPr marL="423839" lvl="2" indent="-141280" algn="l">
              <a:lnSpc>
                <a:spcPts val="2529"/>
              </a:lnSpc>
              <a:buFont typeface="Arial"/>
              <a:buChar char="⚬"/>
            </a:pPr>
            <a:r>
              <a:rPr lang="en-US" sz="2341">
                <a:solidFill>
                  <a:srgbClr val="000000"/>
                </a:solidFill>
                <a:latin typeface="Arimo"/>
              </a:rPr>
              <a:t>Fatalism (South Asian)</a:t>
            </a:r>
          </a:p>
          <a:p>
            <a:pPr marL="423839" lvl="2" indent="-141280" algn="l">
              <a:lnSpc>
                <a:spcPts val="2529"/>
              </a:lnSpc>
              <a:buFont typeface="Arial"/>
              <a:buChar char="⚬"/>
            </a:pPr>
            <a:r>
              <a:rPr lang="en-US" sz="2341">
                <a:solidFill>
                  <a:srgbClr val="000000"/>
                </a:solidFill>
                <a:latin typeface="Arimo"/>
              </a:rPr>
              <a:t>Bahala na (in God's hands (Filipino)</a:t>
            </a:r>
          </a:p>
        </p:txBody>
      </p:sp>
      <p:grpSp>
        <p:nvGrpSpPr>
          <p:cNvPr id="33" name="Group 33"/>
          <p:cNvGrpSpPr/>
          <p:nvPr/>
        </p:nvGrpSpPr>
        <p:grpSpPr>
          <a:xfrm>
            <a:off x="5378260" y="1875128"/>
            <a:ext cx="3689013" cy="3689013"/>
            <a:chOff x="0" y="0"/>
            <a:chExt cx="4918684" cy="4918684"/>
          </a:xfrm>
        </p:grpSpPr>
        <p:sp>
          <p:nvSpPr>
            <p:cNvPr id="34" name="Freeform 34"/>
            <p:cNvSpPr/>
            <p:nvPr/>
          </p:nvSpPr>
          <p:spPr>
            <a:xfrm>
              <a:off x="10795" y="10795"/>
              <a:ext cx="4897120" cy="4897120"/>
            </a:xfrm>
            <a:custGeom>
              <a:avLst/>
              <a:gdLst/>
              <a:ahLst/>
              <a:cxnLst/>
              <a:rect l="l" t="t" r="r" b="b"/>
              <a:pathLst>
                <a:path w="4897120" h="4897120">
                  <a:moveTo>
                    <a:pt x="0" y="4897120"/>
                  </a:moveTo>
                  <a:cubicBezTo>
                    <a:pt x="0" y="2192528"/>
                    <a:pt x="2192528" y="0"/>
                    <a:pt x="4897120" y="0"/>
                  </a:cubicBezTo>
                  <a:lnTo>
                    <a:pt x="4897120" y="4897120"/>
                  </a:lnTo>
                  <a:close/>
                </a:path>
              </a:pathLst>
            </a:custGeom>
            <a:solidFill>
              <a:srgbClr val="24827F"/>
            </a:solidFill>
          </p:spPr>
          <p:txBody>
            <a:bodyPr/>
            <a:lstStyle/>
            <a:p>
              <a:endParaRPr lang="en-US"/>
            </a:p>
          </p:txBody>
        </p:sp>
        <p:sp>
          <p:nvSpPr>
            <p:cNvPr id="35" name="Freeform 35"/>
            <p:cNvSpPr/>
            <p:nvPr/>
          </p:nvSpPr>
          <p:spPr>
            <a:xfrm>
              <a:off x="0" y="0"/>
              <a:ext cx="4918710" cy="4918710"/>
            </a:xfrm>
            <a:custGeom>
              <a:avLst/>
              <a:gdLst/>
              <a:ahLst/>
              <a:cxnLst/>
              <a:rect l="l" t="t" r="r" b="b"/>
              <a:pathLst>
                <a:path w="4918710" h="4918710">
                  <a:moveTo>
                    <a:pt x="0" y="4907915"/>
                  </a:moveTo>
                  <a:cubicBezTo>
                    <a:pt x="0" y="2197354"/>
                    <a:pt x="2197354" y="0"/>
                    <a:pt x="4907915" y="0"/>
                  </a:cubicBezTo>
                  <a:cubicBezTo>
                    <a:pt x="4913884" y="0"/>
                    <a:pt x="4918710" y="4826"/>
                    <a:pt x="4918710" y="10795"/>
                  </a:cubicBezTo>
                  <a:lnTo>
                    <a:pt x="4918710" y="4907915"/>
                  </a:lnTo>
                  <a:cubicBezTo>
                    <a:pt x="4918710" y="4910836"/>
                    <a:pt x="4917567" y="4913503"/>
                    <a:pt x="4915535" y="4915535"/>
                  </a:cubicBezTo>
                  <a:cubicBezTo>
                    <a:pt x="4913503" y="4917567"/>
                    <a:pt x="4910709" y="4918710"/>
                    <a:pt x="4907915" y="4918710"/>
                  </a:cubicBezTo>
                  <a:lnTo>
                    <a:pt x="10795" y="4918710"/>
                  </a:lnTo>
                  <a:cubicBezTo>
                    <a:pt x="4826" y="4918710"/>
                    <a:pt x="0" y="4913884"/>
                    <a:pt x="0" y="4907915"/>
                  </a:cubicBezTo>
                  <a:moveTo>
                    <a:pt x="21590" y="4907915"/>
                  </a:moveTo>
                  <a:lnTo>
                    <a:pt x="10795" y="4907915"/>
                  </a:lnTo>
                  <a:lnTo>
                    <a:pt x="10795" y="4897120"/>
                  </a:lnTo>
                  <a:lnTo>
                    <a:pt x="4907915" y="4897120"/>
                  </a:lnTo>
                  <a:lnTo>
                    <a:pt x="4907915" y="4907915"/>
                  </a:lnTo>
                  <a:lnTo>
                    <a:pt x="4897120" y="4907915"/>
                  </a:lnTo>
                  <a:lnTo>
                    <a:pt x="4897120" y="10795"/>
                  </a:lnTo>
                  <a:lnTo>
                    <a:pt x="4907915" y="10795"/>
                  </a:lnTo>
                  <a:lnTo>
                    <a:pt x="4907915" y="21590"/>
                  </a:lnTo>
                  <a:cubicBezTo>
                    <a:pt x="2209292" y="21590"/>
                    <a:pt x="21590" y="2209292"/>
                    <a:pt x="21590" y="4907915"/>
                  </a:cubicBezTo>
                  <a:close/>
                </a:path>
              </a:pathLst>
            </a:custGeom>
            <a:solidFill>
              <a:srgbClr val="FFFFFF"/>
            </a:solidFill>
          </p:spPr>
          <p:txBody>
            <a:bodyPr/>
            <a:lstStyle/>
            <a:p>
              <a:endParaRPr lang="en-US"/>
            </a:p>
          </p:txBody>
        </p:sp>
      </p:grpSp>
      <p:sp>
        <p:nvSpPr>
          <p:cNvPr id="36" name="TextBox 36"/>
          <p:cNvSpPr txBox="1"/>
          <p:nvPr/>
        </p:nvSpPr>
        <p:spPr>
          <a:xfrm>
            <a:off x="6222855" y="3752273"/>
            <a:ext cx="2692534" cy="1517655"/>
          </a:xfrm>
          <a:prstGeom prst="rect">
            <a:avLst/>
          </a:prstGeom>
        </p:spPr>
        <p:txBody>
          <a:bodyPr lIns="0" tIns="0" rIns="0" bIns="0" rtlCol="0" anchor="t">
            <a:spAutoFit/>
          </a:bodyPr>
          <a:lstStyle/>
          <a:p>
            <a:pPr algn="r">
              <a:lnSpc>
                <a:spcPts val="2925"/>
              </a:lnSpc>
            </a:pPr>
            <a:r>
              <a:rPr lang="en-US" sz="2800" dirty="0">
                <a:solidFill>
                  <a:srgbClr val="FFFFFF"/>
                </a:solidFill>
                <a:latin typeface="Arimo"/>
              </a:rPr>
              <a:t>Culturally Embedded Explanatory Schema</a:t>
            </a:r>
          </a:p>
        </p:txBody>
      </p:sp>
      <p:grpSp>
        <p:nvGrpSpPr>
          <p:cNvPr id="37" name="Group 37"/>
          <p:cNvGrpSpPr/>
          <p:nvPr/>
        </p:nvGrpSpPr>
        <p:grpSpPr>
          <a:xfrm rot="5400000">
            <a:off x="9244195" y="1875128"/>
            <a:ext cx="3689013" cy="3689013"/>
            <a:chOff x="0" y="0"/>
            <a:chExt cx="4918684" cy="4918684"/>
          </a:xfrm>
        </p:grpSpPr>
        <p:sp>
          <p:nvSpPr>
            <p:cNvPr id="38" name="Freeform 38"/>
            <p:cNvSpPr/>
            <p:nvPr/>
          </p:nvSpPr>
          <p:spPr>
            <a:xfrm>
              <a:off x="10795" y="10795"/>
              <a:ext cx="4897120" cy="4897120"/>
            </a:xfrm>
            <a:custGeom>
              <a:avLst/>
              <a:gdLst/>
              <a:ahLst/>
              <a:cxnLst/>
              <a:rect l="l" t="t" r="r" b="b"/>
              <a:pathLst>
                <a:path w="4897120" h="4897120">
                  <a:moveTo>
                    <a:pt x="0" y="4897120"/>
                  </a:moveTo>
                  <a:cubicBezTo>
                    <a:pt x="0" y="2192528"/>
                    <a:pt x="2192528" y="0"/>
                    <a:pt x="4897120" y="0"/>
                  </a:cubicBezTo>
                  <a:lnTo>
                    <a:pt x="4897120" y="4897120"/>
                  </a:lnTo>
                  <a:close/>
                </a:path>
              </a:pathLst>
            </a:custGeom>
            <a:solidFill>
              <a:srgbClr val="24827F"/>
            </a:solidFill>
          </p:spPr>
          <p:txBody>
            <a:bodyPr/>
            <a:lstStyle/>
            <a:p>
              <a:endParaRPr lang="en-US"/>
            </a:p>
          </p:txBody>
        </p:sp>
        <p:sp>
          <p:nvSpPr>
            <p:cNvPr id="39" name="Freeform 39"/>
            <p:cNvSpPr/>
            <p:nvPr/>
          </p:nvSpPr>
          <p:spPr>
            <a:xfrm>
              <a:off x="0" y="0"/>
              <a:ext cx="4918710" cy="4918710"/>
            </a:xfrm>
            <a:custGeom>
              <a:avLst/>
              <a:gdLst/>
              <a:ahLst/>
              <a:cxnLst/>
              <a:rect l="l" t="t" r="r" b="b"/>
              <a:pathLst>
                <a:path w="4918710" h="4918710">
                  <a:moveTo>
                    <a:pt x="0" y="4907915"/>
                  </a:moveTo>
                  <a:cubicBezTo>
                    <a:pt x="0" y="2197354"/>
                    <a:pt x="2197354" y="0"/>
                    <a:pt x="4907915" y="0"/>
                  </a:cubicBezTo>
                  <a:cubicBezTo>
                    <a:pt x="4913884" y="0"/>
                    <a:pt x="4918710" y="4826"/>
                    <a:pt x="4918710" y="10795"/>
                  </a:cubicBezTo>
                  <a:lnTo>
                    <a:pt x="4918710" y="4907915"/>
                  </a:lnTo>
                  <a:cubicBezTo>
                    <a:pt x="4918710" y="4910836"/>
                    <a:pt x="4917567" y="4913503"/>
                    <a:pt x="4915535" y="4915535"/>
                  </a:cubicBezTo>
                  <a:cubicBezTo>
                    <a:pt x="4913503" y="4917567"/>
                    <a:pt x="4910709" y="4918710"/>
                    <a:pt x="4907915" y="4918710"/>
                  </a:cubicBezTo>
                  <a:lnTo>
                    <a:pt x="10795" y="4918710"/>
                  </a:lnTo>
                  <a:cubicBezTo>
                    <a:pt x="4826" y="4918710"/>
                    <a:pt x="0" y="4913884"/>
                    <a:pt x="0" y="4907915"/>
                  </a:cubicBezTo>
                  <a:moveTo>
                    <a:pt x="21590" y="4907915"/>
                  </a:moveTo>
                  <a:lnTo>
                    <a:pt x="10795" y="4907915"/>
                  </a:lnTo>
                  <a:lnTo>
                    <a:pt x="10795" y="4897120"/>
                  </a:lnTo>
                  <a:lnTo>
                    <a:pt x="4907915" y="4897120"/>
                  </a:lnTo>
                  <a:lnTo>
                    <a:pt x="4907915" y="4907915"/>
                  </a:lnTo>
                  <a:lnTo>
                    <a:pt x="4897120" y="4907915"/>
                  </a:lnTo>
                  <a:lnTo>
                    <a:pt x="4897120" y="10795"/>
                  </a:lnTo>
                  <a:lnTo>
                    <a:pt x="4907915" y="10795"/>
                  </a:lnTo>
                  <a:lnTo>
                    <a:pt x="4907915" y="21590"/>
                  </a:lnTo>
                  <a:cubicBezTo>
                    <a:pt x="2209292" y="21590"/>
                    <a:pt x="21590" y="2209292"/>
                    <a:pt x="21590" y="4907915"/>
                  </a:cubicBezTo>
                  <a:close/>
                </a:path>
              </a:pathLst>
            </a:custGeom>
            <a:solidFill>
              <a:srgbClr val="FFFFFF"/>
            </a:solidFill>
          </p:spPr>
          <p:txBody>
            <a:bodyPr/>
            <a:lstStyle/>
            <a:p>
              <a:endParaRPr lang="en-US"/>
            </a:p>
          </p:txBody>
        </p:sp>
      </p:grpSp>
      <p:sp>
        <p:nvSpPr>
          <p:cNvPr id="40" name="TextBox 40"/>
          <p:cNvSpPr txBox="1"/>
          <p:nvPr/>
        </p:nvSpPr>
        <p:spPr>
          <a:xfrm>
            <a:off x="9558525" y="3888226"/>
            <a:ext cx="2825666" cy="1255274"/>
          </a:xfrm>
          <a:prstGeom prst="rect">
            <a:avLst/>
          </a:prstGeom>
        </p:spPr>
        <p:txBody>
          <a:bodyPr lIns="0" tIns="0" rIns="0" bIns="0" rtlCol="0" anchor="t">
            <a:spAutoFit/>
          </a:bodyPr>
          <a:lstStyle/>
          <a:p>
            <a:pPr>
              <a:lnSpc>
                <a:spcPts val="3231"/>
              </a:lnSpc>
            </a:pPr>
            <a:r>
              <a:rPr lang="en-US" sz="2800" dirty="0">
                <a:solidFill>
                  <a:srgbClr val="FFFFFF"/>
                </a:solidFill>
                <a:latin typeface="Arimo"/>
              </a:rPr>
              <a:t>Trust in Alternative Therapies</a:t>
            </a:r>
          </a:p>
        </p:txBody>
      </p:sp>
      <p:grpSp>
        <p:nvGrpSpPr>
          <p:cNvPr id="41" name="Group 41"/>
          <p:cNvGrpSpPr/>
          <p:nvPr/>
        </p:nvGrpSpPr>
        <p:grpSpPr>
          <a:xfrm rot="-10800000">
            <a:off x="9220726" y="5717593"/>
            <a:ext cx="3689013" cy="3689013"/>
            <a:chOff x="0" y="0"/>
            <a:chExt cx="4918684" cy="4918684"/>
          </a:xfrm>
        </p:grpSpPr>
        <p:sp>
          <p:nvSpPr>
            <p:cNvPr id="42" name="Freeform 42"/>
            <p:cNvSpPr/>
            <p:nvPr/>
          </p:nvSpPr>
          <p:spPr>
            <a:xfrm>
              <a:off x="10795" y="10795"/>
              <a:ext cx="4897120" cy="4897120"/>
            </a:xfrm>
            <a:custGeom>
              <a:avLst/>
              <a:gdLst/>
              <a:ahLst/>
              <a:cxnLst/>
              <a:rect l="l" t="t" r="r" b="b"/>
              <a:pathLst>
                <a:path w="4897120" h="4897120">
                  <a:moveTo>
                    <a:pt x="0" y="4897120"/>
                  </a:moveTo>
                  <a:cubicBezTo>
                    <a:pt x="0" y="2192528"/>
                    <a:pt x="2192528" y="0"/>
                    <a:pt x="4897120" y="0"/>
                  </a:cubicBezTo>
                  <a:lnTo>
                    <a:pt x="4897120" y="4897120"/>
                  </a:lnTo>
                  <a:close/>
                </a:path>
              </a:pathLst>
            </a:custGeom>
            <a:solidFill>
              <a:srgbClr val="24827F"/>
            </a:solidFill>
          </p:spPr>
          <p:txBody>
            <a:bodyPr/>
            <a:lstStyle/>
            <a:p>
              <a:endParaRPr lang="en-US"/>
            </a:p>
          </p:txBody>
        </p:sp>
        <p:sp>
          <p:nvSpPr>
            <p:cNvPr id="43" name="Freeform 43"/>
            <p:cNvSpPr/>
            <p:nvPr/>
          </p:nvSpPr>
          <p:spPr>
            <a:xfrm>
              <a:off x="0" y="0"/>
              <a:ext cx="4918710" cy="4918710"/>
            </a:xfrm>
            <a:custGeom>
              <a:avLst/>
              <a:gdLst/>
              <a:ahLst/>
              <a:cxnLst/>
              <a:rect l="l" t="t" r="r" b="b"/>
              <a:pathLst>
                <a:path w="4918710" h="4918710">
                  <a:moveTo>
                    <a:pt x="0" y="4907915"/>
                  </a:moveTo>
                  <a:cubicBezTo>
                    <a:pt x="0" y="2197354"/>
                    <a:pt x="2197354" y="0"/>
                    <a:pt x="4907915" y="0"/>
                  </a:cubicBezTo>
                  <a:cubicBezTo>
                    <a:pt x="4913884" y="0"/>
                    <a:pt x="4918710" y="4826"/>
                    <a:pt x="4918710" y="10795"/>
                  </a:cubicBezTo>
                  <a:lnTo>
                    <a:pt x="4918710" y="4907915"/>
                  </a:lnTo>
                  <a:cubicBezTo>
                    <a:pt x="4918710" y="4910836"/>
                    <a:pt x="4917567" y="4913503"/>
                    <a:pt x="4915535" y="4915535"/>
                  </a:cubicBezTo>
                  <a:cubicBezTo>
                    <a:pt x="4913503" y="4917567"/>
                    <a:pt x="4910709" y="4918710"/>
                    <a:pt x="4907915" y="4918710"/>
                  </a:cubicBezTo>
                  <a:lnTo>
                    <a:pt x="10795" y="4918710"/>
                  </a:lnTo>
                  <a:cubicBezTo>
                    <a:pt x="4826" y="4918710"/>
                    <a:pt x="0" y="4913884"/>
                    <a:pt x="0" y="4907915"/>
                  </a:cubicBezTo>
                  <a:moveTo>
                    <a:pt x="21590" y="4907915"/>
                  </a:moveTo>
                  <a:lnTo>
                    <a:pt x="10795" y="4907915"/>
                  </a:lnTo>
                  <a:lnTo>
                    <a:pt x="10795" y="4897120"/>
                  </a:lnTo>
                  <a:lnTo>
                    <a:pt x="4907915" y="4897120"/>
                  </a:lnTo>
                  <a:lnTo>
                    <a:pt x="4907915" y="4907915"/>
                  </a:lnTo>
                  <a:lnTo>
                    <a:pt x="4897120" y="4907915"/>
                  </a:lnTo>
                  <a:lnTo>
                    <a:pt x="4897120" y="10795"/>
                  </a:lnTo>
                  <a:lnTo>
                    <a:pt x="4907915" y="10795"/>
                  </a:lnTo>
                  <a:lnTo>
                    <a:pt x="4907915" y="21590"/>
                  </a:lnTo>
                  <a:cubicBezTo>
                    <a:pt x="2209292" y="21590"/>
                    <a:pt x="21590" y="2209292"/>
                    <a:pt x="21590" y="4907915"/>
                  </a:cubicBezTo>
                  <a:close/>
                </a:path>
              </a:pathLst>
            </a:custGeom>
            <a:solidFill>
              <a:srgbClr val="FFFFFF"/>
            </a:solidFill>
          </p:spPr>
          <p:txBody>
            <a:bodyPr/>
            <a:lstStyle/>
            <a:p>
              <a:endParaRPr lang="en-US"/>
            </a:p>
          </p:txBody>
        </p:sp>
      </p:grpSp>
      <p:sp>
        <p:nvSpPr>
          <p:cNvPr id="44" name="TextBox 44"/>
          <p:cNvSpPr txBox="1"/>
          <p:nvPr/>
        </p:nvSpPr>
        <p:spPr>
          <a:xfrm>
            <a:off x="9484088" y="6162271"/>
            <a:ext cx="3276223" cy="1195958"/>
          </a:xfrm>
          <a:prstGeom prst="rect">
            <a:avLst/>
          </a:prstGeom>
        </p:spPr>
        <p:txBody>
          <a:bodyPr lIns="0" tIns="0" rIns="0" bIns="0" rtlCol="0" anchor="t">
            <a:spAutoFit/>
          </a:bodyPr>
          <a:lstStyle/>
          <a:p>
            <a:pPr>
              <a:lnSpc>
                <a:spcPts val="3077"/>
              </a:lnSpc>
            </a:pPr>
            <a:r>
              <a:rPr lang="en-US" sz="2800" dirty="0">
                <a:solidFill>
                  <a:srgbClr val="FFFFFF"/>
                </a:solidFill>
                <a:latin typeface="Arimo"/>
              </a:rPr>
              <a:t>Mind-Body Holism</a:t>
            </a:r>
          </a:p>
          <a:p>
            <a:pPr>
              <a:lnSpc>
                <a:spcPts val="3077"/>
              </a:lnSpc>
            </a:pPr>
            <a:r>
              <a:rPr lang="en-US" sz="2800" dirty="0">
                <a:solidFill>
                  <a:srgbClr val="FFFFFF"/>
                </a:solidFill>
                <a:latin typeface="Arimo"/>
              </a:rPr>
              <a:t>Balance and Harmony</a:t>
            </a:r>
          </a:p>
        </p:txBody>
      </p:sp>
      <p:grpSp>
        <p:nvGrpSpPr>
          <p:cNvPr id="45" name="Group 45"/>
          <p:cNvGrpSpPr/>
          <p:nvPr/>
        </p:nvGrpSpPr>
        <p:grpSpPr>
          <a:xfrm rot="-5400000">
            <a:off x="5378260" y="5717593"/>
            <a:ext cx="3689013" cy="3689013"/>
            <a:chOff x="0" y="0"/>
            <a:chExt cx="4918684" cy="4918684"/>
          </a:xfrm>
        </p:grpSpPr>
        <p:sp>
          <p:nvSpPr>
            <p:cNvPr id="46" name="Freeform 46"/>
            <p:cNvSpPr/>
            <p:nvPr/>
          </p:nvSpPr>
          <p:spPr>
            <a:xfrm>
              <a:off x="10795" y="10795"/>
              <a:ext cx="4897120" cy="4897120"/>
            </a:xfrm>
            <a:custGeom>
              <a:avLst/>
              <a:gdLst/>
              <a:ahLst/>
              <a:cxnLst/>
              <a:rect l="l" t="t" r="r" b="b"/>
              <a:pathLst>
                <a:path w="4897120" h="4897120">
                  <a:moveTo>
                    <a:pt x="0" y="4897120"/>
                  </a:moveTo>
                  <a:cubicBezTo>
                    <a:pt x="0" y="2192528"/>
                    <a:pt x="2192528" y="0"/>
                    <a:pt x="4897120" y="0"/>
                  </a:cubicBezTo>
                  <a:lnTo>
                    <a:pt x="4897120" y="4897120"/>
                  </a:lnTo>
                  <a:close/>
                </a:path>
              </a:pathLst>
            </a:custGeom>
            <a:solidFill>
              <a:srgbClr val="24827F"/>
            </a:solidFill>
          </p:spPr>
          <p:txBody>
            <a:bodyPr/>
            <a:lstStyle/>
            <a:p>
              <a:endParaRPr lang="en-US"/>
            </a:p>
          </p:txBody>
        </p:sp>
        <p:sp>
          <p:nvSpPr>
            <p:cNvPr id="47" name="Freeform 47"/>
            <p:cNvSpPr/>
            <p:nvPr/>
          </p:nvSpPr>
          <p:spPr>
            <a:xfrm>
              <a:off x="0" y="0"/>
              <a:ext cx="4918710" cy="4918710"/>
            </a:xfrm>
            <a:custGeom>
              <a:avLst/>
              <a:gdLst/>
              <a:ahLst/>
              <a:cxnLst/>
              <a:rect l="l" t="t" r="r" b="b"/>
              <a:pathLst>
                <a:path w="4918710" h="4918710">
                  <a:moveTo>
                    <a:pt x="0" y="4907915"/>
                  </a:moveTo>
                  <a:cubicBezTo>
                    <a:pt x="0" y="2197354"/>
                    <a:pt x="2197354" y="0"/>
                    <a:pt x="4907915" y="0"/>
                  </a:cubicBezTo>
                  <a:cubicBezTo>
                    <a:pt x="4913884" y="0"/>
                    <a:pt x="4918710" y="4826"/>
                    <a:pt x="4918710" y="10795"/>
                  </a:cubicBezTo>
                  <a:lnTo>
                    <a:pt x="4918710" y="4907915"/>
                  </a:lnTo>
                  <a:cubicBezTo>
                    <a:pt x="4918710" y="4910836"/>
                    <a:pt x="4917567" y="4913503"/>
                    <a:pt x="4915535" y="4915535"/>
                  </a:cubicBezTo>
                  <a:cubicBezTo>
                    <a:pt x="4913503" y="4917567"/>
                    <a:pt x="4910709" y="4918710"/>
                    <a:pt x="4907915" y="4918710"/>
                  </a:cubicBezTo>
                  <a:lnTo>
                    <a:pt x="10795" y="4918710"/>
                  </a:lnTo>
                  <a:cubicBezTo>
                    <a:pt x="4826" y="4918710"/>
                    <a:pt x="0" y="4913884"/>
                    <a:pt x="0" y="4907915"/>
                  </a:cubicBezTo>
                  <a:moveTo>
                    <a:pt x="21590" y="4907915"/>
                  </a:moveTo>
                  <a:lnTo>
                    <a:pt x="10795" y="4907915"/>
                  </a:lnTo>
                  <a:lnTo>
                    <a:pt x="10795" y="4897120"/>
                  </a:lnTo>
                  <a:lnTo>
                    <a:pt x="4907915" y="4897120"/>
                  </a:lnTo>
                  <a:lnTo>
                    <a:pt x="4907915" y="4907915"/>
                  </a:lnTo>
                  <a:lnTo>
                    <a:pt x="4897120" y="4907915"/>
                  </a:lnTo>
                  <a:lnTo>
                    <a:pt x="4897120" y="10795"/>
                  </a:lnTo>
                  <a:lnTo>
                    <a:pt x="4907915" y="10795"/>
                  </a:lnTo>
                  <a:lnTo>
                    <a:pt x="4907915" y="21590"/>
                  </a:lnTo>
                  <a:cubicBezTo>
                    <a:pt x="2209292" y="21590"/>
                    <a:pt x="21590" y="2209292"/>
                    <a:pt x="21590" y="4907915"/>
                  </a:cubicBezTo>
                  <a:close/>
                </a:path>
              </a:pathLst>
            </a:custGeom>
            <a:solidFill>
              <a:srgbClr val="FFFFFF"/>
            </a:solidFill>
          </p:spPr>
          <p:txBody>
            <a:bodyPr/>
            <a:lstStyle/>
            <a:p>
              <a:endParaRPr lang="en-US"/>
            </a:p>
          </p:txBody>
        </p:sp>
      </p:grpSp>
      <p:sp>
        <p:nvSpPr>
          <p:cNvPr id="48" name="TextBox 48"/>
          <p:cNvSpPr txBox="1"/>
          <p:nvPr/>
        </p:nvSpPr>
        <p:spPr>
          <a:xfrm>
            <a:off x="6314460" y="6162271"/>
            <a:ext cx="2509324" cy="1487587"/>
          </a:xfrm>
          <a:prstGeom prst="rect">
            <a:avLst/>
          </a:prstGeom>
        </p:spPr>
        <p:txBody>
          <a:bodyPr lIns="0" tIns="0" rIns="0" bIns="0" rtlCol="0" anchor="t">
            <a:spAutoFit/>
          </a:bodyPr>
          <a:lstStyle/>
          <a:p>
            <a:pPr algn="r">
              <a:lnSpc>
                <a:spcPts val="2889"/>
              </a:lnSpc>
            </a:pPr>
            <a:r>
              <a:rPr lang="en-US" sz="2800" dirty="0">
                <a:solidFill>
                  <a:srgbClr val="FFFFFF"/>
                </a:solidFill>
                <a:latin typeface="Arimo"/>
              </a:rPr>
              <a:t>Physical Debility seen as a Normal Part of Aging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AE3E3"/>
        </a:solidFill>
        <a:effectLst/>
      </p:bgPr>
    </p:bg>
    <p:spTree>
      <p:nvGrpSpPr>
        <p:cNvPr id="1" name=""/>
        <p:cNvGrpSpPr/>
        <p:nvPr/>
      </p:nvGrpSpPr>
      <p:grpSpPr>
        <a:xfrm>
          <a:off x="0" y="0"/>
          <a:ext cx="0" cy="0"/>
          <a:chOff x="0" y="0"/>
          <a:chExt cx="0" cy="0"/>
        </a:xfrm>
      </p:grpSpPr>
      <p:sp>
        <p:nvSpPr>
          <p:cNvPr id="2" name="AutoShape 2"/>
          <p:cNvSpPr/>
          <p:nvPr/>
        </p:nvSpPr>
        <p:spPr>
          <a:xfrm flipH="1">
            <a:off x="800765" y="11156"/>
            <a:ext cx="19050" cy="3331768"/>
          </a:xfrm>
          <a:prstGeom prst="line">
            <a:avLst/>
          </a:prstGeom>
          <a:ln w="9525" cap="rnd">
            <a:solidFill>
              <a:srgbClr val="FFFFFF"/>
            </a:solidFill>
            <a:prstDash val="solid"/>
            <a:headEnd type="none" w="sm" len="sm"/>
            <a:tailEnd type="none" w="sm" len="sm"/>
          </a:ln>
        </p:spPr>
        <p:txBody>
          <a:bodyPr/>
          <a:lstStyle/>
          <a:p>
            <a:endParaRPr lang="en-US"/>
          </a:p>
        </p:txBody>
      </p:sp>
      <p:sp>
        <p:nvSpPr>
          <p:cNvPr id="3" name="AutoShape 3"/>
          <p:cNvSpPr/>
          <p:nvPr/>
        </p:nvSpPr>
        <p:spPr>
          <a:xfrm flipH="1">
            <a:off x="240941" y="8712589"/>
            <a:ext cx="2660450" cy="19050"/>
          </a:xfrm>
          <a:prstGeom prst="line">
            <a:avLst/>
          </a:prstGeom>
          <a:ln w="9525" cap="rnd">
            <a:solidFill>
              <a:srgbClr val="FFFFFF"/>
            </a:solidFill>
            <a:prstDash val="solid"/>
            <a:headEnd type="none" w="sm" len="sm"/>
            <a:tailEnd type="none" w="sm" len="sm"/>
          </a:ln>
        </p:spPr>
        <p:txBody>
          <a:bodyPr/>
          <a:lstStyle/>
          <a:p>
            <a:endParaRPr lang="en-US"/>
          </a:p>
        </p:txBody>
      </p:sp>
      <p:grpSp>
        <p:nvGrpSpPr>
          <p:cNvPr id="4" name="Group 4"/>
          <p:cNvGrpSpPr/>
          <p:nvPr/>
        </p:nvGrpSpPr>
        <p:grpSpPr>
          <a:xfrm rot="5400000">
            <a:off x="79008" y="8707067"/>
            <a:ext cx="1500923" cy="1500923"/>
            <a:chOff x="0" y="0"/>
            <a:chExt cx="2001230" cy="2001230"/>
          </a:xfrm>
        </p:grpSpPr>
        <p:sp>
          <p:nvSpPr>
            <p:cNvPr id="5" name="Freeform 5"/>
            <p:cNvSpPr/>
            <p:nvPr/>
          </p:nvSpPr>
          <p:spPr>
            <a:xfrm>
              <a:off x="0" y="0"/>
              <a:ext cx="1988566" cy="1988566"/>
            </a:xfrm>
            <a:custGeom>
              <a:avLst/>
              <a:gdLst/>
              <a:ahLst/>
              <a:cxnLst/>
              <a:rect l="l" t="t" r="r" b="b"/>
              <a:pathLst>
                <a:path w="1988566" h="1988566">
                  <a:moveTo>
                    <a:pt x="0" y="1988566"/>
                  </a:moveTo>
                  <a:lnTo>
                    <a:pt x="0" y="12700"/>
                  </a:lnTo>
                  <a:cubicBezTo>
                    <a:pt x="0" y="5715"/>
                    <a:pt x="5715" y="0"/>
                    <a:pt x="12700" y="0"/>
                  </a:cubicBezTo>
                  <a:lnTo>
                    <a:pt x="1988566" y="0"/>
                  </a:lnTo>
                  <a:lnTo>
                    <a:pt x="1988566" y="25400"/>
                  </a:lnTo>
                  <a:lnTo>
                    <a:pt x="12700" y="25400"/>
                  </a:lnTo>
                  <a:lnTo>
                    <a:pt x="12700" y="12700"/>
                  </a:lnTo>
                  <a:lnTo>
                    <a:pt x="25400" y="12700"/>
                  </a:lnTo>
                  <a:lnTo>
                    <a:pt x="25400" y="1988566"/>
                  </a:lnTo>
                  <a:close/>
                </a:path>
              </a:pathLst>
            </a:custGeom>
            <a:solidFill>
              <a:srgbClr val="FFFFFF"/>
            </a:solidFill>
          </p:spPr>
          <p:txBody>
            <a:bodyPr/>
            <a:lstStyle/>
            <a:p>
              <a:endParaRPr lang="en-US"/>
            </a:p>
          </p:txBody>
        </p:sp>
      </p:grpSp>
      <p:grpSp>
        <p:nvGrpSpPr>
          <p:cNvPr id="6" name="Group 6"/>
          <p:cNvGrpSpPr/>
          <p:nvPr/>
        </p:nvGrpSpPr>
        <p:grpSpPr>
          <a:xfrm rot="5400000">
            <a:off x="0" y="9358466"/>
            <a:ext cx="928535" cy="928535"/>
            <a:chOff x="0" y="0"/>
            <a:chExt cx="1238046" cy="1238046"/>
          </a:xfrm>
        </p:grpSpPr>
        <p:sp>
          <p:nvSpPr>
            <p:cNvPr id="7" name="Freeform 7"/>
            <p:cNvSpPr/>
            <p:nvPr/>
          </p:nvSpPr>
          <p:spPr>
            <a:xfrm>
              <a:off x="0" y="0"/>
              <a:ext cx="1225296" cy="1225296"/>
            </a:xfrm>
            <a:custGeom>
              <a:avLst/>
              <a:gdLst/>
              <a:ahLst/>
              <a:cxnLst/>
              <a:rect l="l" t="t" r="r" b="b"/>
              <a:pathLst>
                <a:path w="1225296" h="1225296">
                  <a:moveTo>
                    <a:pt x="0" y="1225296"/>
                  </a:moveTo>
                  <a:lnTo>
                    <a:pt x="0" y="12700"/>
                  </a:lnTo>
                  <a:cubicBezTo>
                    <a:pt x="0" y="5715"/>
                    <a:pt x="5715" y="0"/>
                    <a:pt x="12700" y="0"/>
                  </a:cubicBezTo>
                  <a:lnTo>
                    <a:pt x="1225296" y="0"/>
                  </a:lnTo>
                  <a:lnTo>
                    <a:pt x="1225296" y="25400"/>
                  </a:lnTo>
                  <a:lnTo>
                    <a:pt x="12700" y="25400"/>
                  </a:lnTo>
                  <a:lnTo>
                    <a:pt x="12700" y="12700"/>
                  </a:lnTo>
                  <a:lnTo>
                    <a:pt x="25400" y="12700"/>
                  </a:lnTo>
                  <a:lnTo>
                    <a:pt x="25400" y="1225296"/>
                  </a:lnTo>
                  <a:close/>
                </a:path>
              </a:pathLst>
            </a:custGeom>
            <a:solidFill>
              <a:srgbClr val="FFFFFF"/>
            </a:solidFill>
          </p:spPr>
          <p:txBody>
            <a:bodyPr/>
            <a:lstStyle/>
            <a:p>
              <a:endParaRPr lang="en-US"/>
            </a:p>
          </p:txBody>
        </p:sp>
      </p:grpSp>
      <p:sp>
        <p:nvSpPr>
          <p:cNvPr id="8" name="AutoShape 8"/>
          <p:cNvSpPr/>
          <p:nvPr/>
        </p:nvSpPr>
        <p:spPr>
          <a:xfrm flipH="1">
            <a:off x="17527747" y="11129"/>
            <a:ext cx="19050" cy="3331768"/>
          </a:xfrm>
          <a:prstGeom prst="line">
            <a:avLst/>
          </a:prstGeom>
          <a:ln w="9525" cap="rnd">
            <a:solidFill>
              <a:srgbClr val="FFFFFF"/>
            </a:solidFill>
            <a:prstDash val="solid"/>
            <a:headEnd type="none" w="sm" len="sm"/>
            <a:tailEnd type="none" w="sm" len="sm"/>
          </a:ln>
        </p:spPr>
        <p:txBody>
          <a:bodyPr/>
          <a:lstStyle/>
          <a:p>
            <a:endParaRPr lang="en-US"/>
          </a:p>
        </p:txBody>
      </p:sp>
      <p:sp>
        <p:nvSpPr>
          <p:cNvPr id="9" name="AutoShape 9"/>
          <p:cNvSpPr/>
          <p:nvPr/>
        </p:nvSpPr>
        <p:spPr>
          <a:xfrm flipH="1">
            <a:off x="15386610" y="8712589"/>
            <a:ext cx="2660450" cy="19050"/>
          </a:xfrm>
          <a:prstGeom prst="line">
            <a:avLst/>
          </a:prstGeom>
          <a:ln w="9525" cap="rnd">
            <a:solidFill>
              <a:srgbClr val="FFFFFF"/>
            </a:solidFill>
            <a:prstDash val="solid"/>
            <a:headEnd type="none" w="sm" len="sm"/>
            <a:tailEnd type="none" w="sm" len="sm"/>
          </a:ln>
        </p:spPr>
        <p:txBody>
          <a:bodyPr/>
          <a:lstStyle/>
          <a:p>
            <a:endParaRPr lang="en-US"/>
          </a:p>
        </p:txBody>
      </p:sp>
      <p:grpSp>
        <p:nvGrpSpPr>
          <p:cNvPr id="10" name="Group 10"/>
          <p:cNvGrpSpPr/>
          <p:nvPr/>
        </p:nvGrpSpPr>
        <p:grpSpPr>
          <a:xfrm rot="-5400000">
            <a:off x="16708069" y="8707067"/>
            <a:ext cx="1500922" cy="1500922"/>
            <a:chOff x="0" y="0"/>
            <a:chExt cx="2001230" cy="2001230"/>
          </a:xfrm>
        </p:grpSpPr>
        <p:sp>
          <p:nvSpPr>
            <p:cNvPr id="11" name="Freeform 11"/>
            <p:cNvSpPr/>
            <p:nvPr/>
          </p:nvSpPr>
          <p:spPr>
            <a:xfrm>
              <a:off x="12700" y="0"/>
              <a:ext cx="1988566" cy="1988566"/>
            </a:xfrm>
            <a:custGeom>
              <a:avLst/>
              <a:gdLst/>
              <a:ahLst/>
              <a:cxnLst/>
              <a:rect l="l" t="t" r="r" b="b"/>
              <a:pathLst>
                <a:path w="1988566" h="1988566">
                  <a:moveTo>
                    <a:pt x="1963166" y="1988566"/>
                  </a:moveTo>
                  <a:lnTo>
                    <a:pt x="1963166" y="12700"/>
                  </a:lnTo>
                  <a:lnTo>
                    <a:pt x="1975866" y="12700"/>
                  </a:lnTo>
                  <a:lnTo>
                    <a:pt x="1975866" y="25400"/>
                  </a:lnTo>
                  <a:lnTo>
                    <a:pt x="0" y="25400"/>
                  </a:lnTo>
                  <a:lnTo>
                    <a:pt x="0" y="0"/>
                  </a:lnTo>
                  <a:lnTo>
                    <a:pt x="1975866" y="0"/>
                  </a:lnTo>
                  <a:cubicBezTo>
                    <a:pt x="1982851" y="0"/>
                    <a:pt x="1988566" y="5715"/>
                    <a:pt x="1988566" y="12700"/>
                  </a:cubicBezTo>
                  <a:lnTo>
                    <a:pt x="1988566" y="1988566"/>
                  </a:lnTo>
                  <a:close/>
                </a:path>
              </a:pathLst>
            </a:custGeom>
            <a:solidFill>
              <a:srgbClr val="FFFFFF"/>
            </a:solidFill>
          </p:spPr>
          <p:txBody>
            <a:bodyPr/>
            <a:lstStyle/>
            <a:p>
              <a:endParaRPr lang="en-US"/>
            </a:p>
          </p:txBody>
        </p:sp>
      </p:grpSp>
      <p:grpSp>
        <p:nvGrpSpPr>
          <p:cNvPr id="12" name="Group 12"/>
          <p:cNvGrpSpPr/>
          <p:nvPr/>
        </p:nvGrpSpPr>
        <p:grpSpPr>
          <a:xfrm rot="-5400000">
            <a:off x="17359466" y="9358466"/>
            <a:ext cx="928534" cy="928534"/>
            <a:chOff x="0" y="0"/>
            <a:chExt cx="1238046" cy="1238046"/>
          </a:xfrm>
        </p:grpSpPr>
        <p:sp>
          <p:nvSpPr>
            <p:cNvPr id="13" name="Freeform 13"/>
            <p:cNvSpPr/>
            <p:nvPr/>
          </p:nvSpPr>
          <p:spPr>
            <a:xfrm>
              <a:off x="12700" y="0"/>
              <a:ext cx="1225296" cy="1225296"/>
            </a:xfrm>
            <a:custGeom>
              <a:avLst/>
              <a:gdLst/>
              <a:ahLst/>
              <a:cxnLst/>
              <a:rect l="l" t="t" r="r" b="b"/>
              <a:pathLst>
                <a:path w="1225296" h="1225296">
                  <a:moveTo>
                    <a:pt x="1199896" y="1225296"/>
                  </a:moveTo>
                  <a:lnTo>
                    <a:pt x="1199896" y="12700"/>
                  </a:lnTo>
                  <a:lnTo>
                    <a:pt x="1212596" y="12700"/>
                  </a:lnTo>
                  <a:lnTo>
                    <a:pt x="1212596" y="25400"/>
                  </a:lnTo>
                  <a:lnTo>
                    <a:pt x="0" y="25400"/>
                  </a:lnTo>
                  <a:lnTo>
                    <a:pt x="0" y="0"/>
                  </a:lnTo>
                  <a:lnTo>
                    <a:pt x="1212596" y="0"/>
                  </a:lnTo>
                  <a:cubicBezTo>
                    <a:pt x="1219581" y="0"/>
                    <a:pt x="1225296" y="5715"/>
                    <a:pt x="1225296" y="12700"/>
                  </a:cubicBezTo>
                  <a:lnTo>
                    <a:pt x="1225296" y="1225296"/>
                  </a:lnTo>
                  <a:close/>
                </a:path>
              </a:pathLst>
            </a:custGeom>
            <a:solidFill>
              <a:srgbClr val="FFFFFF"/>
            </a:solidFill>
          </p:spPr>
          <p:txBody>
            <a:bodyPr/>
            <a:lstStyle/>
            <a:p>
              <a:endParaRPr lang="en-US"/>
            </a:p>
          </p:txBody>
        </p:sp>
      </p:grpSp>
      <p:grpSp>
        <p:nvGrpSpPr>
          <p:cNvPr id="14" name="Group 14"/>
          <p:cNvGrpSpPr/>
          <p:nvPr/>
        </p:nvGrpSpPr>
        <p:grpSpPr>
          <a:xfrm>
            <a:off x="2036240" y="1677013"/>
            <a:ext cx="4771072" cy="1622923"/>
            <a:chOff x="0" y="0"/>
            <a:chExt cx="6361430" cy="2163898"/>
          </a:xfrm>
        </p:grpSpPr>
        <p:sp>
          <p:nvSpPr>
            <p:cNvPr id="15" name="Freeform 15"/>
            <p:cNvSpPr/>
            <p:nvPr/>
          </p:nvSpPr>
          <p:spPr>
            <a:xfrm>
              <a:off x="-38354" y="-3556"/>
              <a:ext cx="6451854" cy="2185416"/>
            </a:xfrm>
            <a:custGeom>
              <a:avLst/>
              <a:gdLst/>
              <a:ahLst/>
              <a:cxnLst/>
              <a:rect l="l" t="t" r="r" b="b"/>
              <a:pathLst>
                <a:path w="6451854" h="2185416">
                  <a:moveTo>
                    <a:pt x="621538" y="726948"/>
                  </a:moveTo>
                  <a:cubicBezTo>
                    <a:pt x="570484" y="554101"/>
                    <a:pt x="738251" y="383032"/>
                    <a:pt x="1053846" y="286385"/>
                  </a:cubicBezTo>
                  <a:cubicBezTo>
                    <a:pt x="1369441" y="189738"/>
                    <a:pt x="1777365" y="184150"/>
                    <a:pt x="2104517" y="272415"/>
                  </a:cubicBezTo>
                  <a:cubicBezTo>
                    <a:pt x="2220468" y="171958"/>
                    <a:pt x="2432558" y="102616"/>
                    <a:pt x="2676779" y="85217"/>
                  </a:cubicBezTo>
                  <a:cubicBezTo>
                    <a:pt x="2921000" y="67818"/>
                    <a:pt x="3168650" y="104775"/>
                    <a:pt x="3344672" y="184531"/>
                  </a:cubicBezTo>
                  <a:cubicBezTo>
                    <a:pt x="3443478" y="93472"/>
                    <a:pt x="3637280" y="32258"/>
                    <a:pt x="3857498" y="22606"/>
                  </a:cubicBezTo>
                  <a:cubicBezTo>
                    <a:pt x="4077716" y="12954"/>
                    <a:pt x="4293108" y="56388"/>
                    <a:pt x="4427220" y="137287"/>
                  </a:cubicBezTo>
                  <a:cubicBezTo>
                    <a:pt x="4605655" y="40767"/>
                    <a:pt x="4889500" y="0"/>
                    <a:pt x="5155946" y="32893"/>
                  </a:cubicBezTo>
                  <a:cubicBezTo>
                    <a:pt x="5422392" y="65786"/>
                    <a:pt x="5623560" y="166243"/>
                    <a:pt x="5672582" y="290703"/>
                  </a:cubicBezTo>
                  <a:cubicBezTo>
                    <a:pt x="5891149" y="318135"/>
                    <a:pt x="6073140" y="387858"/>
                    <a:pt x="6171692" y="481838"/>
                  </a:cubicBezTo>
                  <a:cubicBezTo>
                    <a:pt x="6270244" y="575818"/>
                    <a:pt x="6275578" y="684911"/>
                    <a:pt x="6186297" y="780796"/>
                  </a:cubicBezTo>
                  <a:cubicBezTo>
                    <a:pt x="6401435" y="909828"/>
                    <a:pt x="6451854" y="1081532"/>
                    <a:pt x="6318504" y="1232027"/>
                  </a:cubicBezTo>
                  <a:cubicBezTo>
                    <a:pt x="6185154" y="1382522"/>
                    <a:pt x="5888228" y="1489075"/>
                    <a:pt x="5538470" y="1512189"/>
                  </a:cubicBezTo>
                  <a:cubicBezTo>
                    <a:pt x="5536057" y="1653413"/>
                    <a:pt x="5367655" y="1782953"/>
                    <a:pt x="5098288" y="1851025"/>
                  </a:cubicBezTo>
                  <a:cubicBezTo>
                    <a:pt x="4828921" y="1919097"/>
                    <a:pt x="4500626" y="1914779"/>
                    <a:pt x="4239895" y="1839976"/>
                  </a:cubicBezTo>
                  <a:cubicBezTo>
                    <a:pt x="4128897" y="2009140"/>
                    <a:pt x="3816350" y="2133600"/>
                    <a:pt x="3437255" y="2159508"/>
                  </a:cubicBezTo>
                  <a:cubicBezTo>
                    <a:pt x="3058160" y="2185416"/>
                    <a:pt x="2680716" y="2108327"/>
                    <a:pt x="2467737" y="1961515"/>
                  </a:cubicBezTo>
                  <a:cubicBezTo>
                    <a:pt x="2206752" y="2033905"/>
                    <a:pt x="1893443" y="2054733"/>
                    <a:pt x="1598676" y="2019427"/>
                  </a:cubicBezTo>
                  <a:cubicBezTo>
                    <a:pt x="1303909" y="1984121"/>
                    <a:pt x="1052449" y="1895348"/>
                    <a:pt x="901065" y="1773428"/>
                  </a:cubicBezTo>
                  <a:cubicBezTo>
                    <a:pt x="634365" y="1787779"/>
                    <a:pt x="376428" y="1724152"/>
                    <a:pt x="255270" y="1614297"/>
                  </a:cubicBezTo>
                  <a:cubicBezTo>
                    <a:pt x="134112" y="1504442"/>
                    <a:pt x="175768" y="1371346"/>
                    <a:pt x="359283" y="1281430"/>
                  </a:cubicBezTo>
                  <a:cubicBezTo>
                    <a:pt x="121412" y="1216914"/>
                    <a:pt x="0" y="1089025"/>
                    <a:pt x="58420" y="964438"/>
                  </a:cubicBezTo>
                  <a:cubicBezTo>
                    <a:pt x="116840" y="839851"/>
                    <a:pt x="341884" y="746760"/>
                    <a:pt x="616204" y="733679"/>
                  </a:cubicBezTo>
                  <a:close/>
                </a:path>
              </a:pathLst>
            </a:custGeom>
            <a:solidFill>
              <a:srgbClr val="33BDAC"/>
            </a:solidFill>
          </p:spPr>
          <p:txBody>
            <a:bodyPr/>
            <a:lstStyle/>
            <a:p>
              <a:endParaRPr lang="en-US"/>
            </a:p>
          </p:txBody>
        </p:sp>
        <p:sp>
          <p:nvSpPr>
            <p:cNvPr id="16" name="Freeform 16"/>
            <p:cNvSpPr/>
            <p:nvPr/>
          </p:nvSpPr>
          <p:spPr>
            <a:xfrm>
              <a:off x="4464812" y="2700909"/>
              <a:ext cx="119888" cy="119126"/>
            </a:xfrm>
            <a:custGeom>
              <a:avLst/>
              <a:gdLst/>
              <a:ahLst/>
              <a:cxnLst/>
              <a:rect l="l" t="t" r="r" b="b"/>
              <a:pathLst>
                <a:path w="119888" h="119126">
                  <a:moveTo>
                    <a:pt x="119888" y="59563"/>
                  </a:moveTo>
                  <a:cubicBezTo>
                    <a:pt x="119888" y="92456"/>
                    <a:pt x="93091" y="119126"/>
                    <a:pt x="59944" y="119126"/>
                  </a:cubicBezTo>
                  <a:cubicBezTo>
                    <a:pt x="26797" y="119126"/>
                    <a:pt x="0" y="92456"/>
                    <a:pt x="0" y="59563"/>
                  </a:cubicBezTo>
                  <a:cubicBezTo>
                    <a:pt x="0" y="26670"/>
                    <a:pt x="26797" y="0"/>
                    <a:pt x="59944" y="0"/>
                  </a:cubicBezTo>
                  <a:cubicBezTo>
                    <a:pt x="93091" y="0"/>
                    <a:pt x="119888" y="26670"/>
                    <a:pt x="119888" y="59563"/>
                  </a:cubicBezTo>
                  <a:close/>
                </a:path>
              </a:pathLst>
            </a:custGeom>
            <a:solidFill>
              <a:srgbClr val="24827F"/>
            </a:solidFill>
          </p:spPr>
          <p:txBody>
            <a:bodyPr/>
            <a:lstStyle/>
            <a:p>
              <a:endParaRPr lang="en-US"/>
            </a:p>
          </p:txBody>
        </p:sp>
        <p:sp>
          <p:nvSpPr>
            <p:cNvPr id="17" name="Freeform 17"/>
            <p:cNvSpPr/>
            <p:nvPr/>
          </p:nvSpPr>
          <p:spPr>
            <a:xfrm>
              <a:off x="4257802" y="2457704"/>
              <a:ext cx="239522" cy="237998"/>
            </a:xfrm>
            <a:custGeom>
              <a:avLst/>
              <a:gdLst/>
              <a:ahLst/>
              <a:cxnLst/>
              <a:rect l="l" t="t" r="r" b="b"/>
              <a:pathLst>
                <a:path w="239522" h="237998">
                  <a:moveTo>
                    <a:pt x="239522" y="118999"/>
                  </a:moveTo>
                  <a:cubicBezTo>
                    <a:pt x="239522" y="184785"/>
                    <a:pt x="185928" y="237998"/>
                    <a:pt x="119761" y="237998"/>
                  </a:cubicBezTo>
                  <a:cubicBezTo>
                    <a:pt x="53594" y="237998"/>
                    <a:pt x="0" y="184658"/>
                    <a:pt x="0" y="118999"/>
                  </a:cubicBezTo>
                  <a:cubicBezTo>
                    <a:pt x="0" y="53340"/>
                    <a:pt x="53594" y="0"/>
                    <a:pt x="119761" y="0"/>
                  </a:cubicBezTo>
                  <a:cubicBezTo>
                    <a:pt x="185928" y="0"/>
                    <a:pt x="239522" y="53340"/>
                    <a:pt x="239522" y="118999"/>
                  </a:cubicBezTo>
                  <a:close/>
                </a:path>
              </a:pathLst>
            </a:custGeom>
            <a:solidFill>
              <a:srgbClr val="24827F"/>
            </a:solidFill>
          </p:spPr>
          <p:txBody>
            <a:bodyPr/>
            <a:lstStyle/>
            <a:p>
              <a:endParaRPr lang="en-US"/>
            </a:p>
          </p:txBody>
        </p:sp>
        <p:sp>
          <p:nvSpPr>
            <p:cNvPr id="18" name="Freeform 18"/>
            <p:cNvSpPr/>
            <p:nvPr/>
          </p:nvSpPr>
          <p:spPr>
            <a:xfrm>
              <a:off x="3976116" y="2121154"/>
              <a:ext cx="359410" cy="357124"/>
            </a:xfrm>
            <a:custGeom>
              <a:avLst/>
              <a:gdLst/>
              <a:ahLst/>
              <a:cxnLst/>
              <a:rect l="l" t="t" r="r" b="b"/>
              <a:pathLst>
                <a:path w="359410" h="357124">
                  <a:moveTo>
                    <a:pt x="359410" y="178562"/>
                  </a:moveTo>
                  <a:cubicBezTo>
                    <a:pt x="359410" y="277114"/>
                    <a:pt x="278892" y="357124"/>
                    <a:pt x="179705" y="357124"/>
                  </a:cubicBezTo>
                  <a:cubicBezTo>
                    <a:pt x="80518" y="357124"/>
                    <a:pt x="0" y="277241"/>
                    <a:pt x="0" y="178562"/>
                  </a:cubicBezTo>
                  <a:cubicBezTo>
                    <a:pt x="0" y="79883"/>
                    <a:pt x="80518" y="0"/>
                    <a:pt x="179705" y="0"/>
                  </a:cubicBezTo>
                  <a:cubicBezTo>
                    <a:pt x="278892" y="0"/>
                    <a:pt x="359410" y="79883"/>
                    <a:pt x="359410" y="178562"/>
                  </a:cubicBezTo>
                  <a:close/>
                </a:path>
              </a:pathLst>
            </a:custGeom>
            <a:solidFill>
              <a:srgbClr val="24827F"/>
            </a:solidFill>
          </p:spPr>
          <p:txBody>
            <a:bodyPr/>
            <a:lstStyle/>
            <a:p>
              <a:endParaRPr lang="en-US"/>
            </a:p>
          </p:txBody>
        </p:sp>
        <p:sp>
          <p:nvSpPr>
            <p:cNvPr id="19" name="Freeform 19"/>
            <p:cNvSpPr/>
            <p:nvPr/>
          </p:nvSpPr>
          <p:spPr>
            <a:xfrm>
              <a:off x="327787" y="126873"/>
              <a:ext cx="5817108" cy="1822450"/>
            </a:xfrm>
            <a:custGeom>
              <a:avLst/>
              <a:gdLst/>
              <a:ahLst/>
              <a:cxnLst/>
              <a:rect l="l" t="t" r="r" b="b"/>
              <a:pathLst>
                <a:path w="5817108" h="1822450">
                  <a:moveTo>
                    <a:pt x="371729" y="1181989"/>
                  </a:moveTo>
                  <a:cubicBezTo>
                    <a:pt x="241935" y="1186688"/>
                    <a:pt x="112268" y="1172845"/>
                    <a:pt x="0" y="1142492"/>
                  </a:cubicBezTo>
                  <a:moveTo>
                    <a:pt x="699770" y="1614551"/>
                  </a:moveTo>
                  <a:cubicBezTo>
                    <a:pt x="647573" y="1624076"/>
                    <a:pt x="592963" y="1630426"/>
                    <a:pt x="537083" y="1633474"/>
                  </a:cubicBezTo>
                  <a:moveTo>
                    <a:pt x="2101215" y="1822450"/>
                  </a:moveTo>
                  <a:cubicBezTo>
                    <a:pt x="2061972" y="1795399"/>
                    <a:pt x="2029079" y="1766443"/>
                    <a:pt x="2003171" y="1736217"/>
                  </a:cubicBezTo>
                  <a:moveTo>
                    <a:pt x="3913505" y="1607312"/>
                  </a:moveTo>
                  <a:cubicBezTo>
                    <a:pt x="3907790" y="1639443"/>
                    <a:pt x="3894582" y="1671193"/>
                    <a:pt x="3874389" y="1702054"/>
                  </a:cubicBezTo>
                  <a:moveTo>
                    <a:pt x="4691634" y="1022350"/>
                  </a:moveTo>
                  <a:cubicBezTo>
                    <a:pt x="4985766" y="1088136"/>
                    <a:pt x="5171440" y="1225804"/>
                    <a:pt x="5168773" y="1376172"/>
                  </a:cubicBezTo>
                  <a:moveTo>
                    <a:pt x="5817108" y="645287"/>
                  </a:moveTo>
                  <a:cubicBezTo>
                    <a:pt x="5769483" y="696468"/>
                    <a:pt x="5696712" y="741934"/>
                    <a:pt x="5604637" y="778002"/>
                  </a:cubicBezTo>
                  <a:moveTo>
                    <a:pt x="5307330" y="153035"/>
                  </a:moveTo>
                  <a:cubicBezTo>
                    <a:pt x="5315458" y="173736"/>
                    <a:pt x="5319141" y="194691"/>
                    <a:pt x="5318506" y="215646"/>
                  </a:cubicBezTo>
                  <a:moveTo>
                    <a:pt x="3950335" y="79883"/>
                  </a:moveTo>
                  <a:cubicBezTo>
                    <a:pt x="3978021" y="50927"/>
                    <a:pt x="4014724" y="24003"/>
                    <a:pt x="4059174" y="0"/>
                  </a:cubicBezTo>
                  <a:moveTo>
                    <a:pt x="2932303" y="117983"/>
                  </a:moveTo>
                  <a:cubicBezTo>
                    <a:pt x="2943606" y="94107"/>
                    <a:pt x="2961259" y="70993"/>
                    <a:pt x="2985008" y="49022"/>
                  </a:cubicBezTo>
                  <a:moveTo>
                    <a:pt x="1737614" y="141351"/>
                  </a:moveTo>
                  <a:cubicBezTo>
                    <a:pt x="1806829" y="160020"/>
                    <a:pt x="1870964" y="182499"/>
                    <a:pt x="1928368" y="208280"/>
                  </a:cubicBezTo>
                  <a:moveTo>
                    <a:pt x="288671" y="666877"/>
                  </a:moveTo>
                  <a:cubicBezTo>
                    <a:pt x="273558" y="643890"/>
                    <a:pt x="262382" y="620395"/>
                    <a:pt x="255397" y="596519"/>
                  </a:cubicBezTo>
                </a:path>
              </a:pathLst>
            </a:custGeom>
            <a:solidFill>
              <a:srgbClr val="000000">
                <a:alpha val="0"/>
              </a:srgbClr>
            </a:solidFill>
          </p:spPr>
          <p:txBody>
            <a:bodyPr/>
            <a:lstStyle/>
            <a:p>
              <a:endParaRPr lang="en-US"/>
            </a:p>
          </p:txBody>
        </p:sp>
        <p:sp>
          <p:nvSpPr>
            <p:cNvPr id="20" name="Freeform 20"/>
            <p:cNvSpPr/>
            <p:nvPr/>
          </p:nvSpPr>
          <p:spPr>
            <a:xfrm>
              <a:off x="-34290" y="-14351"/>
              <a:ext cx="6448044" cy="2207133"/>
            </a:xfrm>
            <a:custGeom>
              <a:avLst/>
              <a:gdLst/>
              <a:ahLst/>
              <a:cxnLst/>
              <a:rect l="l" t="t" r="r" b="b"/>
              <a:pathLst>
                <a:path w="6448044" h="2207133">
                  <a:moveTo>
                    <a:pt x="628269" y="737743"/>
                  </a:moveTo>
                  <a:cubicBezTo>
                    <a:pt x="628269" y="743077"/>
                    <a:pt x="624332" y="747649"/>
                    <a:pt x="618998" y="748411"/>
                  </a:cubicBezTo>
                  <a:cubicBezTo>
                    <a:pt x="613664" y="749173"/>
                    <a:pt x="608584" y="745871"/>
                    <a:pt x="607060" y="740791"/>
                  </a:cubicBezTo>
                  <a:cubicBezTo>
                    <a:pt x="552831" y="557657"/>
                    <a:pt x="731520" y="383413"/>
                    <a:pt x="1046480" y="286766"/>
                  </a:cubicBezTo>
                  <a:cubicBezTo>
                    <a:pt x="1363980" y="189357"/>
                    <a:pt x="1774063" y="184023"/>
                    <a:pt x="2103120" y="272669"/>
                  </a:cubicBezTo>
                  <a:lnTo>
                    <a:pt x="2100326" y="283083"/>
                  </a:lnTo>
                  <a:lnTo>
                    <a:pt x="2089531" y="283083"/>
                  </a:lnTo>
                  <a:cubicBezTo>
                    <a:pt x="2089531" y="279908"/>
                    <a:pt x="2090928" y="276987"/>
                    <a:pt x="2093214" y="274955"/>
                  </a:cubicBezTo>
                  <a:cubicBezTo>
                    <a:pt x="2211705" y="172212"/>
                    <a:pt x="2426589" y="102616"/>
                    <a:pt x="2671826" y="85217"/>
                  </a:cubicBezTo>
                  <a:lnTo>
                    <a:pt x="2672588" y="96012"/>
                  </a:lnTo>
                  <a:lnTo>
                    <a:pt x="2671826" y="85217"/>
                  </a:lnTo>
                  <a:cubicBezTo>
                    <a:pt x="2917317" y="67818"/>
                    <a:pt x="3166872" y="104775"/>
                    <a:pt x="3344926" y="185547"/>
                  </a:cubicBezTo>
                  <a:cubicBezTo>
                    <a:pt x="3348736" y="187325"/>
                    <a:pt x="3351276" y="191135"/>
                    <a:pt x="3351276" y="195326"/>
                  </a:cubicBezTo>
                  <a:lnTo>
                    <a:pt x="3340481" y="195326"/>
                  </a:lnTo>
                  <a:lnTo>
                    <a:pt x="3333115" y="187452"/>
                  </a:lnTo>
                  <a:cubicBezTo>
                    <a:pt x="3434588" y="93853"/>
                    <a:pt x="3631565" y="32385"/>
                    <a:pt x="3852799" y="22733"/>
                  </a:cubicBezTo>
                  <a:lnTo>
                    <a:pt x="3853307" y="33528"/>
                  </a:lnTo>
                  <a:lnTo>
                    <a:pt x="3852799" y="22733"/>
                  </a:lnTo>
                  <a:cubicBezTo>
                    <a:pt x="4074287" y="13081"/>
                    <a:pt x="4292092" y="56642"/>
                    <a:pt x="4428617" y="139065"/>
                  </a:cubicBezTo>
                  <a:lnTo>
                    <a:pt x="4423029" y="148336"/>
                  </a:lnTo>
                  <a:lnTo>
                    <a:pt x="4423029" y="137414"/>
                  </a:lnTo>
                  <a:lnTo>
                    <a:pt x="4423029" y="148209"/>
                  </a:lnTo>
                  <a:lnTo>
                    <a:pt x="4417949" y="138684"/>
                  </a:lnTo>
                  <a:cubicBezTo>
                    <a:pt x="4598924" y="40767"/>
                    <a:pt x="4885055" y="0"/>
                    <a:pt x="5153025" y="33020"/>
                  </a:cubicBezTo>
                  <a:lnTo>
                    <a:pt x="5151755" y="43688"/>
                  </a:lnTo>
                  <a:lnTo>
                    <a:pt x="5153025" y="33020"/>
                  </a:lnTo>
                  <a:cubicBezTo>
                    <a:pt x="5419598" y="65913"/>
                    <a:pt x="5626989" y="166878"/>
                    <a:pt x="5678297" y="297688"/>
                  </a:cubicBezTo>
                  <a:lnTo>
                    <a:pt x="5668264" y="301625"/>
                  </a:lnTo>
                  <a:lnTo>
                    <a:pt x="5657469" y="301625"/>
                  </a:lnTo>
                  <a:cubicBezTo>
                    <a:pt x="5657469" y="298577"/>
                    <a:pt x="5658739" y="295529"/>
                    <a:pt x="5661152" y="293497"/>
                  </a:cubicBezTo>
                  <a:cubicBezTo>
                    <a:pt x="5663565" y="291465"/>
                    <a:pt x="5666613" y="290449"/>
                    <a:pt x="5669661" y="290830"/>
                  </a:cubicBezTo>
                  <a:cubicBezTo>
                    <a:pt x="5889244" y="318389"/>
                    <a:pt x="6073902" y="388620"/>
                    <a:pt x="6174867" y="484886"/>
                  </a:cubicBezTo>
                  <a:lnTo>
                    <a:pt x="6167374" y="492633"/>
                  </a:lnTo>
                  <a:lnTo>
                    <a:pt x="6174867" y="484886"/>
                  </a:lnTo>
                  <a:cubicBezTo>
                    <a:pt x="6277356" y="582676"/>
                    <a:pt x="6283452" y="698500"/>
                    <a:pt x="6189853" y="799084"/>
                  </a:cubicBezTo>
                  <a:lnTo>
                    <a:pt x="6181979" y="791718"/>
                  </a:lnTo>
                  <a:lnTo>
                    <a:pt x="6187567" y="782447"/>
                  </a:lnTo>
                  <a:cubicBezTo>
                    <a:pt x="6380988" y="898271"/>
                    <a:pt x="6448044" y="1052322"/>
                    <a:pt x="6361430" y="1197102"/>
                  </a:cubicBezTo>
                  <a:cubicBezTo>
                    <a:pt x="6350762" y="1215009"/>
                    <a:pt x="6337681" y="1232662"/>
                    <a:pt x="6322314" y="1249934"/>
                  </a:cubicBezTo>
                  <a:lnTo>
                    <a:pt x="6314186" y="1242822"/>
                  </a:lnTo>
                  <a:lnTo>
                    <a:pt x="6322314" y="1249934"/>
                  </a:lnTo>
                  <a:cubicBezTo>
                    <a:pt x="6186170" y="1403604"/>
                    <a:pt x="5885561" y="1510538"/>
                    <a:pt x="5534914" y="1533652"/>
                  </a:cubicBezTo>
                  <a:lnTo>
                    <a:pt x="5534152" y="1522857"/>
                  </a:lnTo>
                  <a:lnTo>
                    <a:pt x="5544947" y="1522984"/>
                  </a:lnTo>
                  <a:cubicBezTo>
                    <a:pt x="5542280" y="1672717"/>
                    <a:pt x="5365750" y="1804162"/>
                    <a:pt x="5096637" y="1872107"/>
                  </a:cubicBezTo>
                  <a:lnTo>
                    <a:pt x="5093970" y="1861693"/>
                  </a:lnTo>
                  <a:lnTo>
                    <a:pt x="5096637" y="1872107"/>
                  </a:lnTo>
                  <a:cubicBezTo>
                    <a:pt x="4825492" y="1940560"/>
                    <a:pt x="4495292" y="1936369"/>
                    <a:pt x="4232656" y="1861058"/>
                  </a:cubicBezTo>
                  <a:lnTo>
                    <a:pt x="4235577" y="1850644"/>
                  </a:lnTo>
                  <a:lnTo>
                    <a:pt x="4244594" y="1856613"/>
                  </a:lnTo>
                  <a:cubicBezTo>
                    <a:pt x="4130548" y="2030222"/>
                    <a:pt x="3813302" y="2155063"/>
                    <a:pt x="3433699" y="2181098"/>
                  </a:cubicBezTo>
                  <a:lnTo>
                    <a:pt x="3432937" y="2170303"/>
                  </a:lnTo>
                  <a:lnTo>
                    <a:pt x="3433699" y="2181098"/>
                  </a:lnTo>
                  <a:cubicBezTo>
                    <a:pt x="3053334" y="2207133"/>
                    <a:pt x="2672969" y="2130044"/>
                    <a:pt x="2457323" y="1981200"/>
                  </a:cubicBezTo>
                  <a:lnTo>
                    <a:pt x="2463419" y="1972310"/>
                  </a:lnTo>
                  <a:lnTo>
                    <a:pt x="2466340" y="1982724"/>
                  </a:lnTo>
                  <a:cubicBezTo>
                    <a:pt x="2203831" y="2055495"/>
                    <a:pt x="1889125" y="2076450"/>
                    <a:pt x="1593088" y="2040890"/>
                  </a:cubicBezTo>
                  <a:lnTo>
                    <a:pt x="1594358" y="2030222"/>
                  </a:lnTo>
                  <a:lnTo>
                    <a:pt x="1593088" y="2040890"/>
                  </a:lnTo>
                  <a:cubicBezTo>
                    <a:pt x="1297305" y="2005330"/>
                    <a:pt x="1043559" y="1916303"/>
                    <a:pt x="889889" y="1792605"/>
                  </a:cubicBezTo>
                  <a:cubicBezTo>
                    <a:pt x="886333" y="1789684"/>
                    <a:pt x="884936" y="1784985"/>
                    <a:pt x="886460" y="1780667"/>
                  </a:cubicBezTo>
                  <a:cubicBezTo>
                    <a:pt x="887984" y="1776349"/>
                    <a:pt x="892048" y="1773428"/>
                    <a:pt x="896620" y="1773428"/>
                  </a:cubicBezTo>
                  <a:cubicBezTo>
                    <a:pt x="902462" y="1773428"/>
                    <a:pt x="907288" y="1778127"/>
                    <a:pt x="907415" y="1783969"/>
                  </a:cubicBezTo>
                  <a:cubicBezTo>
                    <a:pt x="907542" y="1789811"/>
                    <a:pt x="903097" y="1794764"/>
                    <a:pt x="897255" y="1795018"/>
                  </a:cubicBezTo>
                  <a:cubicBezTo>
                    <a:pt x="629412" y="1809496"/>
                    <a:pt x="367919" y="1745869"/>
                    <a:pt x="243713" y="1633093"/>
                  </a:cubicBezTo>
                  <a:lnTo>
                    <a:pt x="250952" y="1625092"/>
                  </a:lnTo>
                  <a:lnTo>
                    <a:pt x="243713" y="1633093"/>
                  </a:lnTo>
                  <a:cubicBezTo>
                    <a:pt x="153670" y="1551305"/>
                    <a:pt x="148717" y="1454912"/>
                    <a:pt x="223520" y="1372616"/>
                  </a:cubicBezTo>
                  <a:cubicBezTo>
                    <a:pt x="253492" y="1339596"/>
                    <a:pt x="296037" y="1309116"/>
                    <a:pt x="350266" y="1282573"/>
                  </a:cubicBezTo>
                  <a:cubicBezTo>
                    <a:pt x="352933" y="1281303"/>
                    <a:pt x="355981" y="1281176"/>
                    <a:pt x="358648" y="1282065"/>
                  </a:cubicBezTo>
                  <a:cubicBezTo>
                    <a:pt x="364109" y="1284097"/>
                    <a:pt x="367030" y="1289939"/>
                    <a:pt x="365252" y="1295527"/>
                  </a:cubicBezTo>
                  <a:cubicBezTo>
                    <a:pt x="363474" y="1301115"/>
                    <a:pt x="357759" y="1304163"/>
                    <a:pt x="352171" y="1302639"/>
                  </a:cubicBezTo>
                  <a:cubicBezTo>
                    <a:pt x="131826" y="1242822"/>
                    <a:pt x="0" y="1125093"/>
                    <a:pt x="34290" y="998347"/>
                  </a:cubicBezTo>
                  <a:cubicBezTo>
                    <a:pt x="36830" y="989076"/>
                    <a:pt x="40259" y="979805"/>
                    <a:pt x="44577" y="970661"/>
                  </a:cubicBezTo>
                  <a:lnTo>
                    <a:pt x="54356" y="975233"/>
                  </a:lnTo>
                  <a:lnTo>
                    <a:pt x="44577" y="970661"/>
                  </a:lnTo>
                  <a:cubicBezTo>
                    <a:pt x="105791" y="839978"/>
                    <a:pt x="337058" y="746760"/>
                    <a:pt x="611632" y="733679"/>
                  </a:cubicBezTo>
                  <a:lnTo>
                    <a:pt x="612140" y="744474"/>
                  </a:lnTo>
                  <a:lnTo>
                    <a:pt x="603758" y="737743"/>
                  </a:lnTo>
                  <a:lnTo>
                    <a:pt x="609092" y="731012"/>
                  </a:lnTo>
                  <a:cubicBezTo>
                    <a:pt x="612013" y="727456"/>
                    <a:pt x="616712" y="726059"/>
                    <a:pt x="621157" y="727583"/>
                  </a:cubicBezTo>
                  <a:cubicBezTo>
                    <a:pt x="625602" y="729107"/>
                    <a:pt x="628396" y="733171"/>
                    <a:pt x="628396" y="737743"/>
                  </a:cubicBezTo>
                  <a:moveTo>
                    <a:pt x="606806" y="737743"/>
                  </a:moveTo>
                  <a:lnTo>
                    <a:pt x="617601" y="737743"/>
                  </a:lnTo>
                  <a:lnTo>
                    <a:pt x="625983" y="744474"/>
                  </a:lnTo>
                  <a:lnTo>
                    <a:pt x="620649" y="751205"/>
                  </a:lnTo>
                  <a:cubicBezTo>
                    <a:pt x="618744" y="753618"/>
                    <a:pt x="615823" y="755142"/>
                    <a:pt x="612775" y="755269"/>
                  </a:cubicBezTo>
                  <a:cubicBezTo>
                    <a:pt x="338455" y="768223"/>
                    <a:pt x="119634" y="861314"/>
                    <a:pt x="64135" y="979805"/>
                  </a:cubicBezTo>
                  <a:cubicBezTo>
                    <a:pt x="60325" y="987933"/>
                    <a:pt x="57404" y="995934"/>
                    <a:pt x="55245" y="1004062"/>
                  </a:cubicBezTo>
                  <a:cubicBezTo>
                    <a:pt x="26543" y="1109472"/>
                    <a:pt x="135890" y="1221486"/>
                    <a:pt x="358140" y="1281684"/>
                  </a:cubicBezTo>
                  <a:lnTo>
                    <a:pt x="355346" y="1292098"/>
                  </a:lnTo>
                  <a:lnTo>
                    <a:pt x="351663" y="1302258"/>
                  </a:lnTo>
                  <a:lnTo>
                    <a:pt x="355346" y="1292098"/>
                  </a:lnTo>
                  <a:lnTo>
                    <a:pt x="360045" y="1301750"/>
                  </a:lnTo>
                  <a:cubicBezTo>
                    <a:pt x="307594" y="1327404"/>
                    <a:pt x="267462" y="1356487"/>
                    <a:pt x="239776" y="1386967"/>
                  </a:cubicBezTo>
                  <a:cubicBezTo>
                    <a:pt x="173609" y="1459865"/>
                    <a:pt x="176657" y="1542669"/>
                    <a:pt x="258572" y="1616964"/>
                  </a:cubicBezTo>
                  <a:cubicBezTo>
                    <a:pt x="376555" y="1724025"/>
                    <a:pt x="630809" y="1787652"/>
                    <a:pt x="896493" y="1773301"/>
                  </a:cubicBezTo>
                  <a:lnTo>
                    <a:pt x="897128" y="1784096"/>
                  </a:lnTo>
                  <a:lnTo>
                    <a:pt x="897128" y="1794891"/>
                  </a:lnTo>
                  <a:lnTo>
                    <a:pt x="897128" y="1784096"/>
                  </a:lnTo>
                  <a:lnTo>
                    <a:pt x="903859" y="1775714"/>
                  </a:lnTo>
                  <a:cubicBezTo>
                    <a:pt x="1053084" y="1895856"/>
                    <a:pt x="1302258" y="1984121"/>
                    <a:pt x="1596009" y="2019427"/>
                  </a:cubicBezTo>
                  <a:cubicBezTo>
                    <a:pt x="1889506" y="2054733"/>
                    <a:pt x="2201291" y="2033905"/>
                    <a:pt x="2460879" y="1961896"/>
                  </a:cubicBezTo>
                  <a:cubicBezTo>
                    <a:pt x="2463927" y="1961007"/>
                    <a:pt x="2467229" y="1961642"/>
                    <a:pt x="2469896" y="1963420"/>
                  </a:cubicBezTo>
                  <a:cubicBezTo>
                    <a:pt x="2680081" y="2108454"/>
                    <a:pt x="3054858" y="2185416"/>
                    <a:pt x="3432556" y="2159635"/>
                  </a:cubicBezTo>
                  <a:cubicBezTo>
                    <a:pt x="3811016" y="2133727"/>
                    <a:pt x="4118864" y="2009521"/>
                    <a:pt x="4226941" y="1844929"/>
                  </a:cubicBezTo>
                  <a:cubicBezTo>
                    <a:pt x="4229481" y="1840992"/>
                    <a:pt x="4234434" y="1839214"/>
                    <a:pt x="4238879" y="1840484"/>
                  </a:cubicBezTo>
                  <a:cubicBezTo>
                    <a:pt x="4497705" y="1914779"/>
                    <a:pt x="4824095" y="1918970"/>
                    <a:pt x="5091557" y="1851406"/>
                  </a:cubicBezTo>
                  <a:cubicBezTo>
                    <a:pt x="5361178" y="1783334"/>
                    <a:pt x="5521325" y="1655572"/>
                    <a:pt x="5523611" y="1522857"/>
                  </a:cubicBezTo>
                  <a:cubicBezTo>
                    <a:pt x="5523738" y="1517269"/>
                    <a:pt x="5528056" y="1512697"/>
                    <a:pt x="5533644" y="1512316"/>
                  </a:cubicBezTo>
                  <a:cubicBezTo>
                    <a:pt x="5882513" y="1489329"/>
                    <a:pt x="6175883" y="1383030"/>
                    <a:pt x="6306312" y="1235837"/>
                  </a:cubicBezTo>
                  <a:cubicBezTo>
                    <a:pt x="6320790" y="1219454"/>
                    <a:pt x="6332982" y="1202944"/>
                    <a:pt x="6343015" y="1186180"/>
                  </a:cubicBezTo>
                  <a:cubicBezTo>
                    <a:pt x="6420612" y="1056640"/>
                    <a:pt x="6365494" y="914273"/>
                    <a:pt x="6176645" y="801116"/>
                  </a:cubicBezTo>
                  <a:cubicBezTo>
                    <a:pt x="6173851" y="799465"/>
                    <a:pt x="6171946" y="796544"/>
                    <a:pt x="6171565" y="793369"/>
                  </a:cubicBezTo>
                  <a:cubicBezTo>
                    <a:pt x="6171184" y="790194"/>
                    <a:pt x="6172073" y="786892"/>
                    <a:pt x="6174359" y="784479"/>
                  </a:cubicBezTo>
                  <a:cubicBezTo>
                    <a:pt x="6259322" y="693166"/>
                    <a:pt x="6254750" y="590804"/>
                    <a:pt x="6160262" y="500634"/>
                  </a:cubicBezTo>
                  <a:cubicBezTo>
                    <a:pt x="6064123" y="408940"/>
                    <a:pt x="5884799" y="339725"/>
                    <a:pt x="5667248" y="312420"/>
                  </a:cubicBezTo>
                  <a:lnTo>
                    <a:pt x="5668645" y="301752"/>
                  </a:lnTo>
                  <a:lnTo>
                    <a:pt x="5679440" y="301752"/>
                  </a:lnTo>
                  <a:cubicBezTo>
                    <a:pt x="5679440" y="306959"/>
                    <a:pt x="5675757" y="311404"/>
                    <a:pt x="5670677" y="312420"/>
                  </a:cubicBezTo>
                  <a:cubicBezTo>
                    <a:pt x="5665597" y="313436"/>
                    <a:pt x="5660517" y="310642"/>
                    <a:pt x="5658612" y="305816"/>
                  </a:cubicBezTo>
                  <a:cubicBezTo>
                    <a:pt x="5612130" y="187452"/>
                    <a:pt x="5417058" y="87503"/>
                    <a:pt x="5150739" y="54737"/>
                  </a:cubicBezTo>
                  <a:cubicBezTo>
                    <a:pt x="4885817" y="22098"/>
                    <a:pt x="4604385" y="62738"/>
                    <a:pt x="4428490" y="157861"/>
                  </a:cubicBezTo>
                  <a:cubicBezTo>
                    <a:pt x="4426966" y="158750"/>
                    <a:pt x="4425188" y="159131"/>
                    <a:pt x="4423410" y="159131"/>
                  </a:cubicBezTo>
                  <a:cubicBezTo>
                    <a:pt x="4421505" y="159131"/>
                    <a:pt x="4419473" y="158623"/>
                    <a:pt x="4417822" y="157607"/>
                  </a:cubicBezTo>
                  <a:cubicBezTo>
                    <a:pt x="4285996" y="77978"/>
                    <a:pt x="4072890" y="34671"/>
                    <a:pt x="3853942" y="44196"/>
                  </a:cubicBezTo>
                  <a:cubicBezTo>
                    <a:pt x="3634740" y="53721"/>
                    <a:pt x="3443986" y="114681"/>
                    <a:pt x="3347974" y="203200"/>
                  </a:cubicBezTo>
                  <a:cubicBezTo>
                    <a:pt x="3344799" y="206121"/>
                    <a:pt x="3340227" y="206883"/>
                    <a:pt x="3336290" y="205105"/>
                  </a:cubicBezTo>
                  <a:cubicBezTo>
                    <a:pt x="3332353" y="203327"/>
                    <a:pt x="3329813" y="199517"/>
                    <a:pt x="3329813" y="195199"/>
                  </a:cubicBezTo>
                  <a:lnTo>
                    <a:pt x="3340608" y="195199"/>
                  </a:lnTo>
                  <a:lnTo>
                    <a:pt x="3336163" y="204978"/>
                  </a:lnTo>
                  <a:cubicBezTo>
                    <a:pt x="3162046" y="126111"/>
                    <a:pt x="2916301" y="89408"/>
                    <a:pt x="2673477" y="106553"/>
                  </a:cubicBezTo>
                  <a:cubicBezTo>
                    <a:pt x="2430272" y="123825"/>
                    <a:pt x="2220849" y="192786"/>
                    <a:pt x="2107438" y="291084"/>
                  </a:cubicBezTo>
                  <a:lnTo>
                    <a:pt x="2100326" y="282956"/>
                  </a:lnTo>
                  <a:lnTo>
                    <a:pt x="2111121" y="282956"/>
                  </a:lnTo>
                  <a:cubicBezTo>
                    <a:pt x="2111121" y="286258"/>
                    <a:pt x="2109597" y="289433"/>
                    <a:pt x="2106930" y="291465"/>
                  </a:cubicBezTo>
                  <a:cubicBezTo>
                    <a:pt x="2104263" y="293497"/>
                    <a:pt x="2100834" y="294132"/>
                    <a:pt x="2097532" y="293370"/>
                  </a:cubicBezTo>
                  <a:cubicBezTo>
                    <a:pt x="1772158" y="205740"/>
                    <a:pt x="1366393" y="211201"/>
                    <a:pt x="1052830" y="307340"/>
                  </a:cubicBezTo>
                  <a:lnTo>
                    <a:pt x="1049655" y="297053"/>
                  </a:lnTo>
                  <a:lnTo>
                    <a:pt x="1052830" y="307340"/>
                  </a:lnTo>
                  <a:cubicBezTo>
                    <a:pt x="736727" y="404368"/>
                    <a:pt x="579755" y="572262"/>
                    <a:pt x="627761" y="734695"/>
                  </a:cubicBezTo>
                  <a:lnTo>
                    <a:pt x="617347" y="737743"/>
                  </a:lnTo>
                  <a:lnTo>
                    <a:pt x="606552" y="737743"/>
                  </a:lnTo>
                  <a:close/>
                </a:path>
              </a:pathLst>
            </a:custGeom>
            <a:solidFill>
              <a:srgbClr val="2E3111"/>
            </a:solidFill>
          </p:spPr>
          <p:txBody>
            <a:bodyPr/>
            <a:lstStyle/>
            <a:p>
              <a:endParaRPr lang="en-US"/>
            </a:p>
          </p:txBody>
        </p:sp>
        <p:sp>
          <p:nvSpPr>
            <p:cNvPr id="21" name="Freeform 21"/>
            <p:cNvSpPr/>
            <p:nvPr/>
          </p:nvSpPr>
          <p:spPr>
            <a:xfrm>
              <a:off x="4454017" y="2690114"/>
              <a:ext cx="141478" cy="140716"/>
            </a:xfrm>
            <a:custGeom>
              <a:avLst/>
              <a:gdLst/>
              <a:ahLst/>
              <a:cxnLst/>
              <a:rect l="l" t="t" r="r" b="b"/>
              <a:pathLst>
                <a:path w="141478" h="140716">
                  <a:moveTo>
                    <a:pt x="141478" y="70358"/>
                  </a:moveTo>
                  <a:cubicBezTo>
                    <a:pt x="141478" y="109220"/>
                    <a:pt x="109728" y="140716"/>
                    <a:pt x="70739" y="140716"/>
                  </a:cubicBezTo>
                  <a:lnTo>
                    <a:pt x="70739" y="129921"/>
                  </a:lnTo>
                  <a:lnTo>
                    <a:pt x="70739" y="140716"/>
                  </a:lnTo>
                  <a:cubicBezTo>
                    <a:pt x="31750" y="140716"/>
                    <a:pt x="0" y="109347"/>
                    <a:pt x="0" y="70358"/>
                  </a:cubicBezTo>
                  <a:lnTo>
                    <a:pt x="10795" y="70358"/>
                  </a:lnTo>
                  <a:lnTo>
                    <a:pt x="0" y="70358"/>
                  </a:lnTo>
                  <a:cubicBezTo>
                    <a:pt x="0" y="31496"/>
                    <a:pt x="31750" y="0"/>
                    <a:pt x="70739" y="0"/>
                  </a:cubicBezTo>
                  <a:lnTo>
                    <a:pt x="70739" y="10795"/>
                  </a:lnTo>
                  <a:lnTo>
                    <a:pt x="70739" y="0"/>
                  </a:lnTo>
                  <a:cubicBezTo>
                    <a:pt x="109728" y="0"/>
                    <a:pt x="141478" y="31369"/>
                    <a:pt x="141478" y="70358"/>
                  </a:cubicBezTo>
                  <a:lnTo>
                    <a:pt x="130683" y="70358"/>
                  </a:lnTo>
                  <a:lnTo>
                    <a:pt x="141478" y="70358"/>
                  </a:lnTo>
                  <a:moveTo>
                    <a:pt x="119888" y="70358"/>
                  </a:moveTo>
                  <a:cubicBezTo>
                    <a:pt x="119888" y="43561"/>
                    <a:pt x="97917" y="21590"/>
                    <a:pt x="70739" y="21590"/>
                  </a:cubicBezTo>
                  <a:cubicBezTo>
                    <a:pt x="43561" y="21590"/>
                    <a:pt x="21590" y="43434"/>
                    <a:pt x="21590" y="70358"/>
                  </a:cubicBezTo>
                  <a:cubicBezTo>
                    <a:pt x="21590" y="97282"/>
                    <a:pt x="43561" y="119126"/>
                    <a:pt x="70739" y="119126"/>
                  </a:cubicBezTo>
                  <a:cubicBezTo>
                    <a:pt x="97917" y="119126"/>
                    <a:pt x="119888" y="97282"/>
                    <a:pt x="119888" y="70358"/>
                  </a:cubicBezTo>
                  <a:close/>
                </a:path>
              </a:pathLst>
            </a:custGeom>
            <a:solidFill>
              <a:srgbClr val="2E3111"/>
            </a:solidFill>
          </p:spPr>
          <p:txBody>
            <a:bodyPr/>
            <a:lstStyle/>
            <a:p>
              <a:endParaRPr lang="en-US"/>
            </a:p>
          </p:txBody>
        </p:sp>
        <p:sp>
          <p:nvSpPr>
            <p:cNvPr id="22" name="Freeform 22"/>
            <p:cNvSpPr/>
            <p:nvPr/>
          </p:nvSpPr>
          <p:spPr>
            <a:xfrm>
              <a:off x="4247007" y="2446909"/>
              <a:ext cx="261112" cy="259588"/>
            </a:xfrm>
            <a:custGeom>
              <a:avLst/>
              <a:gdLst/>
              <a:ahLst/>
              <a:cxnLst/>
              <a:rect l="l" t="t" r="r" b="b"/>
              <a:pathLst>
                <a:path w="261112" h="259588">
                  <a:moveTo>
                    <a:pt x="261112" y="129794"/>
                  </a:moveTo>
                  <a:cubicBezTo>
                    <a:pt x="261112" y="201549"/>
                    <a:pt x="202565" y="259588"/>
                    <a:pt x="130556" y="259588"/>
                  </a:cubicBezTo>
                  <a:lnTo>
                    <a:pt x="130556" y="248793"/>
                  </a:lnTo>
                  <a:lnTo>
                    <a:pt x="130556" y="259588"/>
                  </a:lnTo>
                  <a:cubicBezTo>
                    <a:pt x="58547" y="259588"/>
                    <a:pt x="0" y="201549"/>
                    <a:pt x="0" y="129794"/>
                  </a:cubicBezTo>
                  <a:lnTo>
                    <a:pt x="10795" y="129794"/>
                  </a:lnTo>
                  <a:lnTo>
                    <a:pt x="0" y="129794"/>
                  </a:lnTo>
                  <a:cubicBezTo>
                    <a:pt x="0" y="58039"/>
                    <a:pt x="58547" y="0"/>
                    <a:pt x="130556" y="0"/>
                  </a:cubicBezTo>
                  <a:lnTo>
                    <a:pt x="130556" y="10795"/>
                  </a:lnTo>
                  <a:lnTo>
                    <a:pt x="130556" y="0"/>
                  </a:lnTo>
                  <a:cubicBezTo>
                    <a:pt x="202565" y="0"/>
                    <a:pt x="261112" y="58039"/>
                    <a:pt x="261112" y="129794"/>
                  </a:cubicBezTo>
                  <a:lnTo>
                    <a:pt x="250317" y="129794"/>
                  </a:lnTo>
                  <a:lnTo>
                    <a:pt x="261112" y="129794"/>
                  </a:lnTo>
                  <a:moveTo>
                    <a:pt x="239522" y="129794"/>
                  </a:moveTo>
                  <a:cubicBezTo>
                    <a:pt x="239522" y="70104"/>
                    <a:pt x="190754" y="21590"/>
                    <a:pt x="130556" y="21590"/>
                  </a:cubicBezTo>
                  <a:cubicBezTo>
                    <a:pt x="70358" y="21590"/>
                    <a:pt x="21590" y="70104"/>
                    <a:pt x="21590" y="129794"/>
                  </a:cubicBezTo>
                  <a:cubicBezTo>
                    <a:pt x="21590" y="189484"/>
                    <a:pt x="70358" y="237998"/>
                    <a:pt x="130556" y="237998"/>
                  </a:cubicBezTo>
                  <a:cubicBezTo>
                    <a:pt x="190754" y="237998"/>
                    <a:pt x="239522" y="189484"/>
                    <a:pt x="239522" y="129794"/>
                  </a:cubicBezTo>
                  <a:close/>
                </a:path>
              </a:pathLst>
            </a:custGeom>
            <a:solidFill>
              <a:srgbClr val="2E3111"/>
            </a:solidFill>
          </p:spPr>
          <p:txBody>
            <a:bodyPr/>
            <a:lstStyle/>
            <a:p>
              <a:endParaRPr lang="en-US"/>
            </a:p>
          </p:txBody>
        </p:sp>
        <p:sp>
          <p:nvSpPr>
            <p:cNvPr id="23" name="Freeform 23"/>
            <p:cNvSpPr/>
            <p:nvPr/>
          </p:nvSpPr>
          <p:spPr>
            <a:xfrm>
              <a:off x="3965321" y="2110359"/>
              <a:ext cx="381000" cy="378714"/>
            </a:xfrm>
            <a:custGeom>
              <a:avLst/>
              <a:gdLst/>
              <a:ahLst/>
              <a:cxnLst/>
              <a:rect l="l" t="t" r="r" b="b"/>
              <a:pathLst>
                <a:path w="381000" h="378714">
                  <a:moveTo>
                    <a:pt x="381000" y="189357"/>
                  </a:moveTo>
                  <a:cubicBezTo>
                    <a:pt x="381000" y="294005"/>
                    <a:pt x="295656" y="378714"/>
                    <a:pt x="190500" y="378714"/>
                  </a:cubicBezTo>
                  <a:lnTo>
                    <a:pt x="190500" y="367919"/>
                  </a:lnTo>
                  <a:lnTo>
                    <a:pt x="190500" y="378714"/>
                  </a:lnTo>
                  <a:cubicBezTo>
                    <a:pt x="85344" y="378714"/>
                    <a:pt x="0" y="294005"/>
                    <a:pt x="0" y="189357"/>
                  </a:cubicBezTo>
                  <a:lnTo>
                    <a:pt x="10795" y="189357"/>
                  </a:lnTo>
                  <a:lnTo>
                    <a:pt x="0" y="189357"/>
                  </a:lnTo>
                  <a:cubicBezTo>
                    <a:pt x="0" y="84709"/>
                    <a:pt x="85344" y="0"/>
                    <a:pt x="190500" y="0"/>
                  </a:cubicBezTo>
                  <a:lnTo>
                    <a:pt x="190500" y="10795"/>
                  </a:lnTo>
                  <a:lnTo>
                    <a:pt x="190500" y="0"/>
                  </a:lnTo>
                  <a:cubicBezTo>
                    <a:pt x="295656" y="0"/>
                    <a:pt x="381000" y="84709"/>
                    <a:pt x="381000" y="189357"/>
                  </a:cubicBezTo>
                  <a:lnTo>
                    <a:pt x="370205" y="189357"/>
                  </a:lnTo>
                  <a:lnTo>
                    <a:pt x="381000" y="189357"/>
                  </a:lnTo>
                  <a:moveTo>
                    <a:pt x="359410" y="189357"/>
                  </a:moveTo>
                  <a:cubicBezTo>
                    <a:pt x="359410" y="96774"/>
                    <a:pt x="283845" y="21590"/>
                    <a:pt x="190500" y="21590"/>
                  </a:cubicBezTo>
                  <a:cubicBezTo>
                    <a:pt x="97155" y="21590"/>
                    <a:pt x="21590" y="96774"/>
                    <a:pt x="21590" y="189357"/>
                  </a:cubicBezTo>
                  <a:cubicBezTo>
                    <a:pt x="21590" y="281940"/>
                    <a:pt x="97155" y="357124"/>
                    <a:pt x="190500" y="357124"/>
                  </a:cubicBezTo>
                  <a:cubicBezTo>
                    <a:pt x="283845" y="357124"/>
                    <a:pt x="359410" y="281940"/>
                    <a:pt x="359410" y="189357"/>
                  </a:cubicBezTo>
                  <a:close/>
                </a:path>
              </a:pathLst>
            </a:custGeom>
            <a:solidFill>
              <a:srgbClr val="2E3111"/>
            </a:solidFill>
          </p:spPr>
          <p:txBody>
            <a:bodyPr/>
            <a:lstStyle/>
            <a:p>
              <a:endParaRPr lang="en-US"/>
            </a:p>
          </p:txBody>
        </p:sp>
        <p:sp>
          <p:nvSpPr>
            <p:cNvPr id="24" name="Freeform 24"/>
            <p:cNvSpPr/>
            <p:nvPr/>
          </p:nvSpPr>
          <p:spPr>
            <a:xfrm>
              <a:off x="324993" y="117348"/>
              <a:ext cx="5801995" cy="1840611"/>
            </a:xfrm>
            <a:custGeom>
              <a:avLst/>
              <a:gdLst/>
              <a:ahLst/>
              <a:cxnLst/>
              <a:rect l="l" t="t" r="r" b="b"/>
              <a:pathLst>
                <a:path w="5801995" h="1840611">
                  <a:moveTo>
                    <a:pt x="374904" y="1202309"/>
                  </a:moveTo>
                  <a:cubicBezTo>
                    <a:pt x="244221" y="1207008"/>
                    <a:pt x="113411" y="1193165"/>
                    <a:pt x="0" y="1162431"/>
                  </a:cubicBezTo>
                  <a:lnTo>
                    <a:pt x="5588" y="1141603"/>
                  </a:lnTo>
                  <a:cubicBezTo>
                    <a:pt x="116713" y="1171702"/>
                    <a:pt x="245364" y="1185418"/>
                    <a:pt x="374142" y="1180719"/>
                  </a:cubicBezTo>
                  <a:close/>
                  <a:moveTo>
                    <a:pt x="701802" y="1591691"/>
                  </a:moveTo>
                  <a:cubicBezTo>
                    <a:pt x="707390" y="1591691"/>
                    <a:pt x="712089" y="1596009"/>
                    <a:pt x="712597" y="1601470"/>
                  </a:cubicBezTo>
                  <a:cubicBezTo>
                    <a:pt x="713105" y="1606931"/>
                    <a:pt x="709295" y="1612011"/>
                    <a:pt x="703834" y="1613027"/>
                  </a:cubicBezTo>
                  <a:cubicBezTo>
                    <a:pt x="651129" y="1622679"/>
                    <a:pt x="596011" y="1629029"/>
                    <a:pt x="539877" y="1632077"/>
                  </a:cubicBezTo>
                  <a:lnTo>
                    <a:pt x="538734" y="1610487"/>
                  </a:lnTo>
                  <a:cubicBezTo>
                    <a:pt x="594106" y="1607566"/>
                    <a:pt x="648335" y="1601216"/>
                    <a:pt x="700024" y="1591691"/>
                  </a:cubicBezTo>
                  <a:lnTo>
                    <a:pt x="701929" y="1602359"/>
                  </a:lnTo>
                  <a:lnTo>
                    <a:pt x="701929" y="1613154"/>
                  </a:lnTo>
                  <a:close/>
                  <a:moveTo>
                    <a:pt x="2097278" y="1840611"/>
                  </a:moveTo>
                  <a:cubicBezTo>
                    <a:pt x="2057400" y="1813052"/>
                    <a:pt x="2023872" y="1783588"/>
                    <a:pt x="1997202" y="1752473"/>
                  </a:cubicBezTo>
                  <a:lnTo>
                    <a:pt x="2013585" y="1738503"/>
                  </a:lnTo>
                  <a:cubicBezTo>
                    <a:pt x="2038731" y="1767967"/>
                    <a:pt x="2070862" y="1796288"/>
                    <a:pt x="2109470" y="1822958"/>
                  </a:cubicBezTo>
                  <a:close/>
                  <a:moveTo>
                    <a:pt x="3926967" y="1618615"/>
                  </a:moveTo>
                  <a:cubicBezTo>
                    <a:pt x="3920871" y="1652270"/>
                    <a:pt x="3907155" y="1685417"/>
                    <a:pt x="3886200" y="1717294"/>
                  </a:cubicBezTo>
                  <a:lnTo>
                    <a:pt x="3868166" y="1705483"/>
                  </a:lnTo>
                  <a:cubicBezTo>
                    <a:pt x="3887724" y="1675765"/>
                    <a:pt x="3900170" y="1645285"/>
                    <a:pt x="3905758" y="1614805"/>
                  </a:cubicBezTo>
                  <a:close/>
                  <a:moveTo>
                    <a:pt x="4675632" y="1017397"/>
                  </a:moveTo>
                  <a:cubicBezTo>
                    <a:pt x="4969256" y="1083056"/>
                    <a:pt x="5164074" y="1222375"/>
                    <a:pt x="5161280" y="1382014"/>
                  </a:cubicBezTo>
                  <a:lnTo>
                    <a:pt x="5139690" y="1381633"/>
                  </a:lnTo>
                  <a:cubicBezTo>
                    <a:pt x="5142103" y="1240536"/>
                    <a:pt x="4965700" y="1104519"/>
                    <a:pt x="4670933" y="1038479"/>
                  </a:cubicBezTo>
                  <a:close/>
                  <a:moveTo>
                    <a:pt x="5801995" y="679450"/>
                  </a:moveTo>
                  <a:cubicBezTo>
                    <a:pt x="5752846" y="732282"/>
                    <a:pt x="5678551" y="778383"/>
                    <a:pt x="5585587" y="814832"/>
                  </a:cubicBezTo>
                  <a:lnTo>
                    <a:pt x="5577713" y="794766"/>
                  </a:lnTo>
                  <a:cubicBezTo>
                    <a:pt x="5668899" y="759079"/>
                    <a:pt x="5740019" y="714375"/>
                    <a:pt x="5786247" y="664718"/>
                  </a:cubicBezTo>
                  <a:close/>
                  <a:moveTo>
                    <a:pt x="5320157" y="158623"/>
                  </a:moveTo>
                  <a:cubicBezTo>
                    <a:pt x="5328793" y="180594"/>
                    <a:pt x="5332857" y="203073"/>
                    <a:pt x="5332095" y="225552"/>
                  </a:cubicBezTo>
                  <a:lnTo>
                    <a:pt x="5310505" y="224917"/>
                  </a:lnTo>
                  <a:cubicBezTo>
                    <a:pt x="5311140" y="205486"/>
                    <a:pt x="5307584" y="185928"/>
                    <a:pt x="5300091" y="166497"/>
                  </a:cubicBezTo>
                  <a:close/>
                  <a:moveTo>
                    <a:pt x="3945382" y="81915"/>
                  </a:moveTo>
                  <a:cubicBezTo>
                    <a:pt x="3973957" y="52070"/>
                    <a:pt x="4011676" y="24511"/>
                    <a:pt x="4056888" y="0"/>
                  </a:cubicBezTo>
                  <a:lnTo>
                    <a:pt x="4067175" y="19050"/>
                  </a:lnTo>
                  <a:cubicBezTo>
                    <a:pt x="4023360" y="42799"/>
                    <a:pt x="3987673" y="68961"/>
                    <a:pt x="3961003" y="96901"/>
                  </a:cubicBezTo>
                  <a:close/>
                  <a:moveTo>
                    <a:pt x="2940939" y="137795"/>
                  </a:moveTo>
                  <a:cubicBezTo>
                    <a:pt x="2953004" y="112395"/>
                    <a:pt x="2971546" y="88138"/>
                    <a:pt x="2996057" y="65532"/>
                  </a:cubicBezTo>
                  <a:lnTo>
                    <a:pt x="3010662" y="81407"/>
                  </a:lnTo>
                  <a:cubicBezTo>
                    <a:pt x="2987802" y="102489"/>
                    <a:pt x="2970911" y="124587"/>
                    <a:pt x="2960370" y="147066"/>
                  </a:cubicBezTo>
                  <a:close/>
                  <a:moveTo>
                    <a:pt x="1786128" y="175133"/>
                  </a:moveTo>
                  <a:lnTo>
                    <a:pt x="1775333" y="175133"/>
                  </a:lnTo>
                  <a:lnTo>
                    <a:pt x="1778127" y="164719"/>
                  </a:lnTo>
                  <a:cubicBezTo>
                    <a:pt x="1847850" y="183515"/>
                    <a:pt x="1912493" y="206121"/>
                    <a:pt x="1970532" y="232156"/>
                  </a:cubicBezTo>
                  <a:lnTo>
                    <a:pt x="1961642" y="251841"/>
                  </a:lnTo>
                  <a:cubicBezTo>
                    <a:pt x="1904746" y="226314"/>
                    <a:pt x="1841246" y="204089"/>
                    <a:pt x="1772539" y="185547"/>
                  </a:cubicBezTo>
                  <a:cubicBezTo>
                    <a:pt x="1767840" y="184277"/>
                    <a:pt x="1764538" y="179959"/>
                    <a:pt x="1764538" y="175133"/>
                  </a:cubicBezTo>
                  <a:close/>
                  <a:moveTo>
                    <a:pt x="285496" y="685419"/>
                  </a:moveTo>
                  <a:cubicBezTo>
                    <a:pt x="284226" y="684657"/>
                    <a:pt x="283210" y="683514"/>
                    <a:pt x="282448" y="682371"/>
                  </a:cubicBezTo>
                  <a:cubicBezTo>
                    <a:pt x="266827" y="658622"/>
                    <a:pt x="255143" y="634111"/>
                    <a:pt x="247777" y="609092"/>
                  </a:cubicBezTo>
                  <a:lnTo>
                    <a:pt x="268478" y="602996"/>
                  </a:lnTo>
                  <a:cubicBezTo>
                    <a:pt x="275209" y="625729"/>
                    <a:pt x="285877" y="648208"/>
                    <a:pt x="300482" y="670433"/>
                  </a:cubicBezTo>
                  <a:lnTo>
                    <a:pt x="291465" y="676402"/>
                  </a:lnTo>
                  <a:lnTo>
                    <a:pt x="297434" y="667385"/>
                  </a:lnTo>
                  <a:close/>
                </a:path>
              </a:pathLst>
            </a:custGeom>
            <a:solidFill>
              <a:srgbClr val="2E3111"/>
            </a:solidFill>
          </p:spPr>
          <p:txBody>
            <a:bodyPr/>
            <a:lstStyle/>
            <a:p>
              <a:endParaRPr lang="en-US"/>
            </a:p>
          </p:txBody>
        </p:sp>
        <p:sp>
          <p:nvSpPr>
            <p:cNvPr id="25" name="TextBox 25"/>
            <p:cNvSpPr txBox="1"/>
            <p:nvPr/>
          </p:nvSpPr>
          <p:spPr>
            <a:xfrm>
              <a:off x="0" y="-19050"/>
              <a:ext cx="6361430" cy="2182948"/>
            </a:xfrm>
            <a:prstGeom prst="rect">
              <a:avLst/>
            </a:prstGeom>
          </p:spPr>
          <p:txBody>
            <a:bodyPr lIns="50800" tIns="50800" rIns="50800" bIns="50800" rtlCol="0" anchor="ctr"/>
            <a:lstStyle/>
            <a:p>
              <a:pPr algn="ctr">
                <a:lnSpc>
                  <a:spcPts val="3240"/>
                </a:lnSpc>
              </a:pPr>
              <a:r>
                <a:rPr lang="en-US" sz="2700">
                  <a:solidFill>
                    <a:srgbClr val="FFFFFF"/>
                  </a:solidFill>
                  <a:latin typeface="Arimo"/>
                </a:rPr>
                <a:t>Stigma</a:t>
              </a:r>
            </a:p>
          </p:txBody>
        </p:sp>
      </p:grpSp>
      <p:grpSp>
        <p:nvGrpSpPr>
          <p:cNvPr id="26" name="Group 26"/>
          <p:cNvGrpSpPr/>
          <p:nvPr/>
        </p:nvGrpSpPr>
        <p:grpSpPr>
          <a:xfrm rot="-836724">
            <a:off x="1264415" y="5532906"/>
            <a:ext cx="3523569" cy="2387100"/>
            <a:chOff x="0" y="0"/>
            <a:chExt cx="4698092" cy="3182800"/>
          </a:xfrm>
        </p:grpSpPr>
        <p:sp>
          <p:nvSpPr>
            <p:cNvPr id="27" name="Freeform 27"/>
            <p:cNvSpPr/>
            <p:nvPr/>
          </p:nvSpPr>
          <p:spPr>
            <a:xfrm>
              <a:off x="-218313" y="-99060"/>
              <a:ext cx="6590538" cy="3455035"/>
            </a:xfrm>
            <a:custGeom>
              <a:avLst/>
              <a:gdLst/>
              <a:ahLst/>
              <a:cxnLst/>
              <a:rect l="l" t="t" r="r" b="b"/>
              <a:pathLst>
                <a:path w="6590538" h="3455035">
                  <a:moveTo>
                    <a:pt x="6590538" y="2403729"/>
                  </a:moveTo>
                  <a:lnTo>
                    <a:pt x="4674362" y="2375789"/>
                  </a:lnTo>
                  <a:cubicBezTo>
                    <a:pt x="4152138" y="3109468"/>
                    <a:pt x="2890647" y="3455035"/>
                    <a:pt x="1760093" y="3173857"/>
                  </a:cubicBezTo>
                  <a:cubicBezTo>
                    <a:pt x="629539" y="2892679"/>
                    <a:pt x="0" y="2077085"/>
                    <a:pt x="305562" y="1289431"/>
                  </a:cubicBezTo>
                  <a:cubicBezTo>
                    <a:pt x="611124" y="501777"/>
                    <a:pt x="1751965" y="0"/>
                    <a:pt x="2941066" y="130175"/>
                  </a:cubicBezTo>
                  <a:cubicBezTo>
                    <a:pt x="4130167" y="260350"/>
                    <a:pt x="4978400" y="979805"/>
                    <a:pt x="4900803" y="1792351"/>
                  </a:cubicBezTo>
                  <a:close/>
                </a:path>
              </a:pathLst>
            </a:custGeom>
            <a:solidFill>
              <a:srgbClr val="B495C2"/>
            </a:solidFill>
          </p:spPr>
          <p:txBody>
            <a:bodyPr/>
            <a:lstStyle/>
            <a:p>
              <a:endParaRPr lang="en-US"/>
            </a:p>
          </p:txBody>
        </p:sp>
        <p:sp>
          <p:nvSpPr>
            <p:cNvPr id="28" name="Freeform 28"/>
            <p:cNvSpPr/>
            <p:nvPr/>
          </p:nvSpPr>
          <p:spPr>
            <a:xfrm>
              <a:off x="-154559" y="-109982"/>
              <a:ext cx="6538214" cy="3477006"/>
            </a:xfrm>
            <a:custGeom>
              <a:avLst/>
              <a:gdLst/>
              <a:ahLst/>
              <a:cxnLst/>
              <a:rect l="l" t="t" r="r" b="b"/>
              <a:pathLst>
                <a:path w="6538214" h="3477006">
                  <a:moveTo>
                    <a:pt x="6526657" y="2425446"/>
                  </a:moveTo>
                  <a:lnTo>
                    <a:pt x="4610481" y="2397506"/>
                  </a:lnTo>
                  <a:lnTo>
                    <a:pt x="4610608" y="2386711"/>
                  </a:lnTo>
                  <a:lnTo>
                    <a:pt x="4619371" y="2392934"/>
                  </a:lnTo>
                  <a:cubicBezTo>
                    <a:pt x="4093718" y="3131439"/>
                    <a:pt x="2827020" y="3477006"/>
                    <a:pt x="1693672" y="3195193"/>
                  </a:cubicBezTo>
                  <a:lnTo>
                    <a:pt x="1696339" y="3184779"/>
                  </a:lnTo>
                  <a:lnTo>
                    <a:pt x="1693672" y="3195193"/>
                  </a:lnTo>
                  <a:cubicBezTo>
                    <a:pt x="628015" y="2930271"/>
                    <a:pt x="0" y="2189099"/>
                    <a:pt x="186817" y="1438148"/>
                  </a:cubicBezTo>
                  <a:cubicBezTo>
                    <a:pt x="198501" y="1390904"/>
                    <a:pt x="213487" y="1343660"/>
                    <a:pt x="231775" y="1296543"/>
                  </a:cubicBezTo>
                  <a:cubicBezTo>
                    <a:pt x="539877" y="502285"/>
                    <a:pt x="1687068" y="0"/>
                    <a:pt x="2878455" y="130302"/>
                  </a:cubicBezTo>
                  <a:lnTo>
                    <a:pt x="2877312" y="140970"/>
                  </a:lnTo>
                  <a:lnTo>
                    <a:pt x="2878455" y="130302"/>
                  </a:lnTo>
                  <a:cubicBezTo>
                    <a:pt x="4069334" y="260604"/>
                    <a:pt x="4926330" y="982472"/>
                    <a:pt x="4847717" y="1804289"/>
                  </a:cubicBezTo>
                  <a:lnTo>
                    <a:pt x="4836922" y="1803273"/>
                  </a:lnTo>
                  <a:lnTo>
                    <a:pt x="4840605" y="1793113"/>
                  </a:lnTo>
                  <a:lnTo>
                    <a:pt x="6530340" y="2404491"/>
                  </a:lnTo>
                  <a:cubicBezTo>
                    <a:pt x="6535293" y="2406269"/>
                    <a:pt x="6538214" y="2411349"/>
                    <a:pt x="6537325" y="2416556"/>
                  </a:cubicBezTo>
                  <a:cubicBezTo>
                    <a:pt x="6536436" y="2421763"/>
                    <a:pt x="6531864" y="2425446"/>
                    <a:pt x="6526530" y="2425446"/>
                  </a:cubicBezTo>
                  <a:moveTo>
                    <a:pt x="6526784" y="2403856"/>
                  </a:moveTo>
                  <a:lnTo>
                    <a:pt x="6526657" y="2414651"/>
                  </a:lnTo>
                  <a:lnTo>
                    <a:pt x="6522974" y="2424811"/>
                  </a:lnTo>
                  <a:lnTo>
                    <a:pt x="4833239" y="1813433"/>
                  </a:lnTo>
                  <a:cubicBezTo>
                    <a:pt x="4828667" y="1811782"/>
                    <a:pt x="4825746" y="1807210"/>
                    <a:pt x="4826127" y="1802257"/>
                  </a:cubicBezTo>
                  <a:cubicBezTo>
                    <a:pt x="4902962" y="998855"/>
                    <a:pt x="4063365" y="281686"/>
                    <a:pt x="2876042" y="151765"/>
                  </a:cubicBezTo>
                  <a:cubicBezTo>
                    <a:pt x="1689354" y="21971"/>
                    <a:pt x="554990" y="523240"/>
                    <a:pt x="251968" y="1304290"/>
                  </a:cubicBezTo>
                  <a:lnTo>
                    <a:pt x="241935" y="1300353"/>
                  </a:lnTo>
                  <a:lnTo>
                    <a:pt x="251968" y="1304290"/>
                  </a:lnTo>
                  <a:cubicBezTo>
                    <a:pt x="234061" y="1350645"/>
                    <a:pt x="219329" y="1397000"/>
                    <a:pt x="207772" y="1443355"/>
                  </a:cubicBezTo>
                  <a:cubicBezTo>
                    <a:pt x="25400" y="2176780"/>
                    <a:pt x="637794" y="2910459"/>
                    <a:pt x="1699006" y="3174365"/>
                  </a:cubicBezTo>
                  <a:cubicBezTo>
                    <a:pt x="2826766" y="3454781"/>
                    <a:pt x="4082923" y="3109468"/>
                    <a:pt x="4601845" y="2380488"/>
                  </a:cubicBezTo>
                  <a:cubicBezTo>
                    <a:pt x="4603877" y="2377567"/>
                    <a:pt x="4607306" y="2375916"/>
                    <a:pt x="4610735" y="2375916"/>
                  </a:cubicBezTo>
                  <a:lnTo>
                    <a:pt x="6526911" y="2403856"/>
                  </a:lnTo>
                  <a:close/>
                </a:path>
              </a:pathLst>
            </a:custGeom>
            <a:solidFill>
              <a:srgbClr val="2E3111"/>
            </a:solidFill>
          </p:spPr>
          <p:txBody>
            <a:bodyPr/>
            <a:lstStyle/>
            <a:p>
              <a:endParaRPr lang="en-US"/>
            </a:p>
          </p:txBody>
        </p:sp>
        <p:sp>
          <p:nvSpPr>
            <p:cNvPr id="29" name="TextBox 29"/>
            <p:cNvSpPr txBox="1"/>
            <p:nvPr/>
          </p:nvSpPr>
          <p:spPr>
            <a:xfrm>
              <a:off x="0" y="-19050"/>
              <a:ext cx="4698092" cy="3201850"/>
            </a:xfrm>
            <a:prstGeom prst="rect">
              <a:avLst/>
            </a:prstGeom>
          </p:spPr>
          <p:txBody>
            <a:bodyPr lIns="50800" tIns="50800" rIns="50800" bIns="50800" rtlCol="0" anchor="ctr"/>
            <a:lstStyle/>
            <a:p>
              <a:pPr algn="ctr">
                <a:lnSpc>
                  <a:spcPts val="3240"/>
                </a:lnSpc>
              </a:pPr>
              <a:r>
                <a:rPr lang="en-US" sz="2700">
                  <a:solidFill>
                    <a:srgbClr val="FFFFFF"/>
                  </a:solidFill>
                  <a:latin typeface="Arimo"/>
                </a:rPr>
                <a:t>Shame</a:t>
              </a:r>
            </a:p>
          </p:txBody>
        </p:sp>
      </p:grpSp>
      <p:grpSp>
        <p:nvGrpSpPr>
          <p:cNvPr id="30" name="Group 30"/>
          <p:cNvGrpSpPr/>
          <p:nvPr/>
        </p:nvGrpSpPr>
        <p:grpSpPr>
          <a:xfrm>
            <a:off x="12591029" y="1516798"/>
            <a:ext cx="3915456" cy="1172254"/>
            <a:chOff x="0" y="0"/>
            <a:chExt cx="5220608" cy="1563006"/>
          </a:xfrm>
        </p:grpSpPr>
        <p:sp>
          <p:nvSpPr>
            <p:cNvPr id="31" name="Freeform 31"/>
            <p:cNvSpPr/>
            <p:nvPr/>
          </p:nvSpPr>
          <p:spPr>
            <a:xfrm>
              <a:off x="10795" y="10795"/>
              <a:ext cx="5198999" cy="2465578"/>
            </a:xfrm>
            <a:custGeom>
              <a:avLst/>
              <a:gdLst/>
              <a:ahLst/>
              <a:cxnLst/>
              <a:rect l="l" t="t" r="r" b="b"/>
              <a:pathLst>
                <a:path w="5198999" h="2465578">
                  <a:moveTo>
                    <a:pt x="0" y="256921"/>
                  </a:moveTo>
                  <a:cubicBezTo>
                    <a:pt x="0" y="115062"/>
                    <a:pt x="116205" y="0"/>
                    <a:pt x="259461" y="0"/>
                  </a:cubicBezTo>
                  <a:lnTo>
                    <a:pt x="866521" y="0"/>
                  </a:lnTo>
                  <a:lnTo>
                    <a:pt x="2166239" y="0"/>
                  </a:lnTo>
                  <a:lnTo>
                    <a:pt x="4939538" y="0"/>
                  </a:lnTo>
                  <a:cubicBezTo>
                    <a:pt x="5082794" y="0"/>
                    <a:pt x="5198999" y="115062"/>
                    <a:pt x="5198999" y="256921"/>
                  </a:cubicBezTo>
                  <a:lnTo>
                    <a:pt x="5198999" y="899160"/>
                  </a:lnTo>
                  <a:lnTo>
                    <a:pt x="5198999" y="1284478"/>
                  </a:lnTo>
                  <a:cubicBezTo>
                    <a:pt x="5198999" y="1426337"/>
                    <a:pt x="5082794" y="1541399"/>
                    <a:pt x="4939538" y="1541399"/>
                  </a:cubicBezTo>
                  <a:lnTo>
                    <a:pt x="2166239" y="1541399"/>
                  </a:lnTo>
                  <a:lnTo>
                    <a:pt x="811022" y="2465578"/>
                  </a:lnTo>
                  <a:lnTo>
                    <a:pt x="866521" y="1541399"/>
                  </a:lnTo>
                  <a:lnTo>
                    <a:pt x="259461" y="1541399"/>
                  </a:lnTo>
                  <a:cubicBezTo>
                    <a:pt x="116205" y="1541399"/>
                    <a:pt x="0" y="1426337"/>
                    <a:pt x="0" y="1284478"/>
                  </a:cubicBezTo>
                  <a:lnTo>
                    <a:pt x="0" y="899160"/>
                  </a:lnTo>
                  <a:close/>
                </a:path>
              </a:pathLst>
            </a:custGeom>
            <a:solidFill>
              <a:srgbClr val="33BDAC"/>
            </a:solidFill>
          </p:spPr>
          <p:txBody>
            <a:bodyPr/>
            <a:lstStyle/>
            <a:p>
              <a:endParaRPr lang="en-US"/>
            </a:p>
          </p:txBody>
        </p:sp>
        <p:sp>
          <p:nvSpPr>
            <p:cNvPr id="32" name="Freeform 32"/>
            <p:cNvSpPr/>
            <p:nvPr/>
          </p:nvSpPr>
          <p:spPr>
            <a:xfrm>
              <a:off x="0" y="0"/>
              <a:ext cx="5220589" cy="2487930"/>
            </a:xfrm>
            <a:custGeom>
              <a:avLst/>
              <a:gdLst/>
              <a:ahLst/>
              <a:cxnLst/>
              <a:rect l="l" t="t" r="r" b="b"/>
              <a:pathLst>
                <a:path w="5220589" h="2487930">
                  <a:moveTo>
                    <a:pt x="0" y="267716"/>
                  </a:moveTo>
                  <a:cubicBezTo>
                    <a:pt x="0" y="119761"/>
                    <a:pt x="121031" y="0"/>
                    <a:pt x="270256" y="0"/>
                  </a:cubicBezTo>
                  <a:lnTo>
                    <a:pt x="877316" y="0"/>
                  </a:lnTo>
                  <a:lnTo>
                    <a:pt x="877316" y="10795"/>
                  </a:lnTo>
                  <a:lnTo>
                    <a:pt x="877316" y="0"/>
                  </a:lnTo>
                  <a:lnTo>
                    <a:pt x="877316" y="10795"/>
                  </a:lnTo>
                  <a:lnTo>
                    <a:pt x="877316" y="0"/>
                  </a:lnTo>
                  <a:lnTo>
                    <a:pt x="2177034" y="0"/>
                  </a:lnTo>
                  <a:lnTo>
                    <a:pt x="2177034" y="10795"/>
                  </a:lnTo>
                  <a:lnTo>
                    <a:pt x="2177034" y="0"/>
                  </a:lnTo>
                  <a:lnTo>
                    <a:pt x="4950333" y="0"/>
                  </a:lnTo>
                  <a:lnTo>
                    <a:pt x="4950333" y="10795"/>
                  </a:lnTo>
                  <a:lnTo>
                    <a:pt x="4950333" y="0"/>
                  </a:lnTo>
                  <a:cubicBezTo>
                    <a:pt x="5099431" y="0"/>
                    <a:pt x="5220589" y="119761"/>
                    <a:pt x="5220589" y="267716"/>
                  </a:cubicBezTo>
                  <a:lnTo>
                    <a:pt x="5209794" y="267716"/>
                  </a:lnTo>
                  <a:lnTo>
                    <a:pt x="5220589" y="267716"/>
                  </a:lnTo>
                  <a:lnTo>
                    <a:pt x="5220589" y="909955"/>
                  </a:lnTo>
                  <a:lnTo>
                    <a:pt x="5209794" y="909955"/>
                  </a:lnTo>
                  <a:lnTo>
                    <a:pt x="5209794" y="899160"/>
                  </a:lnTo>
                  <a:cubicBezTo>
                    <a:pt x="5215763" y="899160"/>
                    <a:pt x="5220589" y="903986"/>
                    <a:pt x="5220589" y="909955"/>
                  </a:cubicBezTo>
                  <a:lnTo>
                    <a:pt x="5220589" y="1295273"/>
                  </a:lnTo>
                  <a:lnTo>
                    <a:pt x="5209794" y="1295273"/>
                  </a:lnTo>
                  <a:lnTo>
                    <a:pt x="5198999" y="1295273"/>
                  </a:lnTo>
                  <a:lnTo>
                    <a:pt x="5209794" y="1295273"/>
                  </a:lnTo>
                  <a:lnTo>
                    <a:pt x="5220589" y="1295273"/>
                  </a:lnTo>
                  <a:cubicBezTo>
                    <a:pt x="5220589" y="1443228"/>
                    <a:pt x="5099558" y="1562989"/>
                    <a:pt x="4950333" y="1562989"/>
                  </a:cubicBezTo>
                  <a:lnTo>
                    <a:pt x="4950333" y="1552194"/>
                  </a:lnTo>
                  <a:lnTo>
                    <a:pt x="4950333" y="1562989"/>
                  </a:lnTo>
                  <a:lnTo>
                    <a:pt x="2177034" y="1562989"/>
                  </a:lnTo>
                  <a:lnTo>
                    <a:pt x="2177034" y="1552194"/>
                  </a:lnTo>
                  <a:lnTo>
                    <a:pt x="2183130" y="1561084"/>
                  </a:lnTo>
                  <a:lnTo>
                    <a:pt x="827913" y="2485390"/>
                  </a:lnTo>
                  <a:cubicBezTo>
                    <a:pt x="824484" y="2487676"/>
                    <a:pt x="820039" y="2487930"/>
                    <a:pt x="816483" y="2485898"/>
                  </a:cubicBezTo>
                  <a:cubicBezTo>
                    <a:pt x="812927" y="2483866"/>
                    <a:pt x="810768" y="2479929"/>
                    <a:pt x="811022" y="2475865"/>
                  </a:cubicBezTo>
                  <a:lnTo>
                    <a:pt x="866521" y="1551686"/>
                  </a:lnTo>
                  <a:lnTo>
                    <a:pt x="877316" y="1552321"/>
                  </a:lnTo>
                  <a:lnTo>
                    <a:pt x="877316" y="1563116"/>
                  </a:lnTo>
                  <a:lnTo>
                    <a:pt x="270256" y="1563116"/>
                  </a:lnTo>
                  <a:lnTo>
                    <a:pt x="270256" y="1552321"/>
                  </a:lnTo>
                  <a:lnTo>
                    <a:pt x="270256" y="1563116"/>
                  </a:lnTo>
                  <a:cubicBezTo>
                    <a:pt x="121031" y="1562989"/>
                    <a:pt x="0" y="1443228"/>
                    <a:pt x="0" y="1295273"/>
                  </a:cubicBezTo>
                  <a:cubicBezTo>
                    <a:pt x="0" y="1289304"/>
                    <a:pt x="4826" y="1284478"/>
                    <a:pt x="10795" y="1284478"/>
                  </a:cubicBezTo>
                  <a:cubicBezTo>
                    <a:pt x="16764" y="1284478"/>
                    <a:pt x="21590" y="1289304"/>
                    <a:pt x="21590" y="1295273"/>
                  </a:cubicBezTo>
                  <a:lnTo>
                    <a:pt x="10795" y="1295273"/>
                  </a:lnTo>
                  <a:lnTo>
                    <a:pt x="0" y="1295273"/>
                  </a:lnTo>
                  <a:lnTo>
                    <a:pt x="0" y="909955"/>
                  </a:lnTo>
                  <a:cubicBezTo>
                    <a:pt x="0" y="903986"/>
                    <a:pt x="4826" y="899160"/>
                    <a:pt x="10795" y="899160"/>
                  </a:cubicBezTo>
                  <a:lnTo>
                    <a:pt x="10795" y="909955"/>
                  </a:lnTo>
                  <a:lnTo>
                    <a:pt x="0" y="909955"/>
                  </a:lnTo>
                  <a:lnTo>
                    <a:pt x="0" y="267716"/>
                  </a:lnTo>
                  <a:lnTo>
                    <a:pt x="10795" y="267716"/>
                  </a:lnTo>
                  <a:lnTo>
                    <a:pt x="0" y="267716"/>
                  </a:lnTo>
                  <a:moveTo>
                    <a:pt x="21590" y="267716"/>
                  </a:moveTo>
                  <a:lnTo>
                    <a:pt x="21590" y="909955"/>
                  </a:lnTo>
                  <a:cubicBezTo>
                    <a:pt x="21590" y="915924"/>
                    <a:pt x="16764" y="920750"/>
                    <a:pt x="10795" y="920750"/>
                  </a:cubicBezTo>
                  <a:lnTo>
                    <a:pt x="10795" y="909955"/>
                  </a:lnTo>
                  <a:lnTo>
                    <a:pt x="21590" y="909955"/>
                  </a:lnTo>
                  <a:lnTo>
                    <a:pt x="21590" y="1295273"/>
                  </a:lnTo>
                  <a:cubicBezTo>
                    <a:pt x="21590" y="1301242"/>
                    <a:pt x="16764" y="1306068"/>
                    <a:pt x="10795" y="1306068"/>
                  </a:cubicBezTo>
                  <a:cubicBezTo>
                    <a:pt x="4826" y="1306068"/>
                    <a:pt x="0" y="1301242"/>
                    <a:pt x="0" y="1295273"/>
                  </a:cubicBezTo>
                  <a:lnTo>
                    <a:pt x="10795" y="1295273"/>
                  </a:lnTo>
                  <a:lnTo>
                    <a:pt x="21590" y="1295273"/>
                  </a:lnTo>
                  <a:cubicBezTo>
                    <a:pt x="21590" y="1431036"/>
                    <a:pt x="132842" y="1541399"/>
                    <a:pt x="270256" y="1541399"/>
                  </a:cubicBezTo>
                  <a:lnTo>
                    <a:pt x="877316" y="1541399"/>
                  </a:lnTo>
                  <a:cubicBezTo>
                    <a:pt x="880237" y="1541399"/>
                    <a:pt x="883158" y="1542669"/>
                    <a:pt x="885190" y="1544828"/>
                  </a:cubicBezTo>
                  <a:cubicBezTo>
                    <a:pt x="887222" y="1546987"/>
                    <a:pt x="888238" y="1549908"/>
                    <a:pt x="888111" y="1552829"/>
                  </a:cubicBezTo>
                  <a:lnTo>
                    <a:pt x="832612" y="2477008"/>
                  </a:lnTo>
                  <a:lnTo>
                    <a:pt x="821817" y="2476373"/>
                  </a:lnTo>
                  <a:lnTo>
                    <a:pt x="815721" y="2467483"/>
                  </a:lnTo>
                  <a:lnTo>
                    <a:pt x="2170938" y="1543304"/>
                  </a:lnTo>
                  <a:cubicBezTo>
                    <a:pt x="2172716" y="1542034"/>
                    <a:pt x="2174875" y="1541399"/>
                    <a:pt x="2177034" y="1541399"/>
                  </a:cubicBezTo>
                  <a:lnTo>
                    <a:pt x="4950333" y="1541399"/>
                  </a:lnTo>
                  <a:cubicBezTo>
                    <a:pt x="5087747" y="1541399"/>
                    <a:pt x="5198999" y="1431163"/>
                    <a:pt x="5198999" y="1295273"/>
                  </a:cubicBezTo>
                  <a:cubicBezTo>
                    <a:pt x="5198999" y="1289304"/>
                    <a:pt x="5203825" y="1284478"/>
                    <a:pt x="5209794" y="1284478"/>
                  </a:cubicBezTo>
                  <a:cubicBezTo>
                    <a:pt x="5215763" y="1284478"/>
                    <a:pt x="5220589" y="1289304"/>
                    <a:pt x="5220589" y="1295273"/>
                  </a:cubicBezTo>
                  <a:cubicBezTo>
                    <a:pt x="5220589" y="1301242"/>
                    <a:pt x="5215763" y="1306068"/>
                    <a:pt x="5209794" y="1306068"/>
                  </a:cubicBezTo>
                  <a:cubicBezTo>
                    <a:pt x="5203825" y="1306068"/>
                    <a:pt x="5198999" y="1301242"/>
                    <a:pt x="5198999" y="1295273"/>
                  </a:cubicBezTo>
                  <a:lnTo>
                    <a:pt x="5198999" y="909955"/>
                  </a:lnTo>
                  <a:lnTo>
                    <a:pt x="5209794" y="909955"/>
                  </a:lnTo>
                  <a:lnTo>
                    <a:pt x="5209794" y="920750"/>
                  </a:lnTo>
                  <a:cubicBezTo>
                    <a:pt x="5203825" y="920750"/>
                    <a:pt x="5198999" y="915924"/>
                    <a:pt x="5198999" y="909955"/>
                  </a:cubicBezTo>
                  <a:lnTo>
                    <a:pt x="5198999" y="267716"/>
                  </a:lnTo>
                  <a:cubicBezTo>
                    <a:pt x="5198999" y="131953"/>
                    <a:pt x="5087747" y="21590"/>
                    <a:pt x="4950333" y="21590"/>
                  </a:cubicBezTo>
                  <a:lnTo>
                    <a:pt x="2177034" y="21590"/>
                  </a:lnTo>
                  <a:lnTo>
                    <a:pt x="877316" y="21590"/>
                  </a:lnTo>
                  <a:lnTo>
                    <a:pt x="270256" y="21590"/>
                  </a:lnTo>
                  <a:lnTo>
                    <a:pt x="270256" y="10795"/>
                  </a:lnTo>
                  <a:lnTo>
                    <a:pt x="270256" y="21590"/>
                  </a:lnTo>
                  <a:cubicBezTo>
                    <a:pt x="132842" y="21590"/>
                    <a:pt x="21590" y="131826"/>
                    <a:pt x="21590" y="267716"/>
                  </a:cubicBezTo>
                  <a:close/>
                </a:path>
              </a:pathLst>
            </a:custGeom>
            <a:solidFill>
              <a:srgbClr val="FFFFFF"/>
            </a:solidFill>
          </p:spPr>
          <p:txBody>
            <a:bodyPr/>
            <a:lstStyle/>
            <a:p>
              <a:endParaRPr lang="en-US"/>
            </a:p>
          </p:txBody>
        </p:sp>
        <p:sp>
          <p:nvSpPr>
            <p:cNvPr id="33" name="TextBox 33"/>
            <p:cNvSpPr txBox="1"/>
            <p:nvPr/>
          </p:nvSpPr>
          <p:spPr>
            <a:xfrm>
              <a:off x="0" y="-19050"/>
              <a:ext cx="5220608" cy="1582056"/>
            </a:xfrm>
            <a:prstGeom prst="rect">
              <a:avLst/>
            </a:prstGeom>
          </p:spPr>
          <p:txBody>
            <a:bodyPr lIns="50800" tIns="50800" rIns="50800" bIns="50800" rtlCol="0" anchor="ctr"/>
            <a:lstStyle/>
            <a:p>
              <a:pPr algn="ctr">
                <a:lnSpc>
                  <a:spcPts val="3240"/>
                </a:lnSpc>
              </a:pPr>
              <a:r>
                <a:rPr lang="en-US" sz="2700">
                  <a:solidFill>
                    <a:srgbClr val="FFFFFF"/>
                  </a:solidFill>
                  <a:latin typeface="Arimo"/>
                </a:rPr>
                <a:t>Sign of Weakness</a:t>
              </a:r>
            </a:p>
          </p:txBody>
        </p:sp>
      </p:grpSp>
      <p:grpSp>
        <p:nvGrpSpPr>
          <p:cNvPr id="34" name="Group 34"/>
          <p:cNvGrpSpPr/>
          <p:nvPr/>
        </p:nvGrpSpPr>
        <p:grpSpPr>
          <a:xfrm>
            <a:off x="12163220" y="6430039"/>
            <a:ext cx="4771072" cy="1622923"/>
            <a:chOff x="0" y="0"/>
            <a:chExt cx="6361430" cy="2163898"/>
          </a:xfrm>
        </p:grpSpPr>
        <p:sp>
          <p:nvSpPr>
            <p:cNvPr id="35" name="Freeform 35"/>
            <p:cNvSpPr/>
            <p:nvPr/>
          </p:nvSpPr>
          <p:spPr>
            <a:xfrm>
              <a:off x="-38354" y="-3556"/>
              <a:ext cx="6451854" cy="2185416"/>
            </a:xfrm>
            <a:custGeom>
              <a:avLst/>
              <a:gdLst/>
              <a:ahLst/>
              <a:cxnLst/>
              <a:rect l="l" t="t" r="r" b="b"/>
              <a:pathLst>
                <a:path w="6451854" h="2185416">
                  <a:moveTo>
                    <a:pt x="621538" y="726948"/>
                  </a:moveTo>
                  <a:cubicBezTo>
                    <a:pt x="570484" y="554101"/>
                    <a:pt x="738251" y="383032"/>
                    <a:pt x="1053846" y="286385"/>
                  </a:cubicBezTo>
                  <a:cubicBezTo>
                    <a:pt x="1369441" y="189738"/>
                    <a:pt x="1777365" y="184150"/>
                    <a:pt x="2104517" y="272415"/>
                  </a:cubicBezTo>
                  <a:cubicBezTo>
                    <a:pt x="2220468" y="171958"/>
                    <a:pt x="2432558" y="102616"/>
                    <a:pt x="2676779" y="85217"/>
                  </a:cubicBezTo>
                  <a:cubicBezTo>
                    <a:pt x="2921000" y="67818"/>
                    <a:pt x="3168650" y="104775"/>
                    <a:pt x="3344672" y="184531"/>
                  </a:cubicBezTo>
                  <a:cubicBezTo>
                    <a:pt x="3443478" y="93472"/>
                    <a:pt x="3637280" y="32258"/>
                    <a:pt x="3857498" y="22606"/>
                  </a:cubicBezTo>
                  <a:cubicBezTo>
                    <a:pt x="4077716" y="12954"/>
                    <a:pt x="4293108" y="56388"/>
                    <a:pt x="4427220" y="137287"/>
                  </a:cubicBezTo>
                  <a:cubicBezTo>
                    <a:pt x="4605655" y="40767"/>
                    <a:pt x="4889500" y="0"/>
                    <a:pt x="5155946" y="32893"/>
                  </a:cubicBezTo>
                  <a:cubicBezTo>
                    <a:pt x="5422392" y="65786"/>
                    <a:pt x="5623560" y="166243"/>
                    <a:pt x="5672582" y="290703"/>
                  </a:cubicBezTo>
                  <a:cubicBezTo>
                    <a:pt x="5891149" y="318135"/>
                    <a:pt x="6073140" y="387858"/>
                    <a:pt x="6171692" y="481838"/>
                  </a:cubicBezTo>
                  <a:cubicBezTo>
                    <a:pt x="6270244" y="575818"/>
                    <a:pt x="6275578" y="684911"/>
                    <a:pt x="6186297" y="780796"/>
                  </a:cubicBezTo>
                  <a:cubicBezTo>
                    <a:pt x="6401435" y="909828"/>
                    <a:pt x="6451854" y="1081532"/>
                    <a:pt x="6318504" y="1232027"/>
                  </a:cubicBezTo>
                  <a:cubicBezTo>
                    <a:pt x="6185154" y="1382522"/>
                    <a:pt x="5888228" y="1489075"/>
                    <a:pt x="5538470" y="1512189"/>
                  </a:cubicBezTo>
                  <a:cubicBezTo>
                    <a:pt x="5536057" y="1653413"/>
                    <a:pt x="5367655" y="1782953"/>
                    <a:pt x="5098288" y="1851025"/>
                  </a:cubicBezTo>
                  <a:cubicBezTo>
                    <a:pt x="4828921" y="1919097"/>
                    <a:pt x="4500626" y="1914779"/>
                    <a:pt x="4239895" y="1839976"/>
                  </a:cubicBezTo>
                  <a:cubicBezTo>
                    <a:pt x="4128897" y="2009140"/>
                    <a:pt x="3816350" y="2133600"/>
                    <a:pt x="3437255" y="2159508"/>
                  </a:cubicBezTo>
                  <a:cubicBezTo>
                    <a:pt x="3058160" y="2185416"/>
                    <a:pt x="2680716" y="2108327"/>
                    <a:pt x="2467737" y="1961515"/>
                  </a:cubicBezTo>
                  <a:cubicBezTo>
                    <a:pt x="2206752" y="2033905"/>
                    <a:pt x="1893443" y="2054733"/>
                    <a:pt x="1598676" y="2019427"/>
                  </a:cubicBezTo>
                  <a:cubicBezTo>
                    <a:pt x="1303909" y="1984121"/>
                    <a:pt x="1052449" y="1895348"/>
                    <a:pt x="901065" y="1773428"/>
                  </a:cubicBezTo>
                  <a:cubicBezTo>
                    <a:pt x="634365" y="1787779"/>
                    <a:pt x="376428" y="1724152"/>
                    <a:pt x="255270" y="1614297"/>
                  </a:cubicBezTo>
                  <a:cubicBezTo>
                    <a:pt x="134112" y="1504442"/>
                    <a:pt x="175768" y="1371346"/>
                    <a:pt x="359283" y="1281430"/>
                  </a:cubicBezTo>
                  <a:cubicBezTo>
                    <a:pt x="121412" y="1216914"/>
                    <a:pt x="0" y="1089025"/>
                    <a:pt x="58420" y="964438"/>
                  </a:cubicBezTo>
                  <a:cubicBezTo>
                    <a:pt x="116840" y="839851"/>
                    <a:pt x="341884" y="746760"/>
                    <a:pt x="616204" y="733679"/>
                  </a:cubicBezTo>
                  <a:close/>
                </a:path>
              </a:pathLst>
            </a:custGeom>
            <a:solidFill>
              <a:srgbClr val="B495C2"/>
            </a:solidFill>
          </p:spPr>
          <p:txBody>
            <a:bodyPr/>
            <a:lstStyle/>
            <a:p>
              <a:endParaRPr lang="en-US"/>
            </a:p>
          </p:txBody>
        </p:sp>
        <p:sp>
          <p:nvSpPr>
            <p:cNvPr id="36" name="Freeform 36"/>
            <p:cNvSpPr/>
            <p:nvPr/>
          </p:nvSpPr>
          <p:spPr>
            <a:xfrm>
              <a:off x="-655828" y="-120650"/>
              <a:ext cx="119888" cy="119126"/>
            </a:xfrm>
            <a:custGeom>
              <a:avLst/>
              <a:gdLst/>
              <a:ahLst/>
              <a:cxnLst/>
              <a:rect l="l" t="t" r="r" b="b"/>
              <a:pathLst>
                <a:path w="119888" h="119126">
                  <a:moveTo>
                    <a:pt x="119888" y="59563"/>
                  </a:moveTo>
                  <a:cubicBezTo>
                    <a:pt x="119888" y="92456"/>
                    <a:pt x="93091" y="119126"/>
                    <a:pt x="59944" y="119126"/>
                  </a:cubicBezTo>
                  <a:cubicBezTo>
                    <a:pt x="26797" y="119126"/>
                    <a:pt x="0" y="92456"/>
                    <a:pt x="0" y="59563"/>
                  </a:cubicBezTo>
                  <a:cubicBezTo>
                    <a:pt x="0" y="26670"/>
                    <a:pt x="26797" y="0"/>
                    <a:pt x="59944" y="0"/>
                  </a:cubicBezTo>
                  <a:cubicBezTo>
                    <a:pt x="93091" y="0"/>
                    <a:pt x="119888" y="26670"/>
                    <a:pt x="119888" y="59563"/>
                  </a:cubicBezTo>
                  <a:close/>
                </a:path>
              </a:pathLst>
            </a:custGeom>
            <a:solidFill>
              <a:srgbClr val="24827F"/>
            </a:solidFill>
          </p:spPr>
          <p:txBody>
            <a:bodyPr/>
            <a:lstStyle/>
            <a:p>
              <a:endParaRPr lang="en-US"/>
            </a:p>
          </p:txBody>
        </p:sp>
        <p:sp>
          <p:nvSpPr>
            <p:cNvPr id="37" name="Freeform 37"/>
            <p:cNvSpPr/>
            <p:nvPr/>
          </p:nvSpPr>
          <p:spPr>
            <a:xfrm>
              <a:off x="-282067" y="-48768"/>
              <a:ext cx="239522" cy="237998"/>
            </a:xfrm>
            <a:custGeom>
              <a:avLst/>
              <a:gdLst/>
              <a:ahLst/>
              <a:cxnLst/>
              <a:rect l="l" t="t" r="r" b="b"/>
              <a:pathLst>
                <a:path w="239522" h="237998">
                  <a:moveTo>
                    <a:pt x="239522" y="118999"/>
                  </a:moveTo>
                  <a:cubicBezTo>
                    <a:pt x="239522" y="184785"/>
                    <a:pt x="185928" y="237998"/>
                    <a:pt x="119761" y="237998"/>
                  </a:cubicBezTo>
                  <a:cubicBezTo>
                    <a:pt x="53594" y="237998"/>
                    <a:pt x="0" y="184658"/>
                    <a:pt x="0" y="118999"/>
                  </a:cubicBezTo>
                  <a:cubicBezTo>
                    <a:pt x="0" y="53340"/>
                    <a:pt x="53594" y="0"/>
                    <a:pt x="119761" y="0"/>
                  </a:cubicBezTo>
                  <a:cubicBezTo>
                    <a:pt x="185928" y="0"/>
                    <a:pt x="239522" y="53213"/>
                    <a:pt x="239522" y="118999"/>
                  </a:cubicBezTo>
                  <a:close/>
                </a:path>
              </a:pathLst>
            </a:custGeom>
            <a:solidFill>
              <a:srgbClr val="24827F"/>
            </a:solidFill>
          </p:spPr>
          <p:txBody>
            <a:bodyPr/>
            <a:lstStyle/>
            <a:p>
              <a:endParaRPr lang="en-US"/>
            </a:p>
          </p:txBody>
        </p:sp>
        <p:sp>
          <p:nvSpPr>
            <p:cNvPr id="38" name="Freeform 38"/>
            <p:cNvSpPr/>
            <p:nvPr/>
          </p:nvSpPr>
          <p:spPr>
            <a:xfrm>
              <a:off x="206121" y="57531"/>
              <a:ext cx="359410" cy="357124"/>
            </a:xfrm>
            <a:custGeom>
              <a:avLst/>
              <a:gdLst/>
              <a:ahLst/>
              <a:cxnLst/>
              <a:rect l="l" t="t" r="r" b="b"/>
              <a:pathLst>
                <a:path w="359410" h="357124">
                  <a:moveTo>
                    <a:pt x="359410" y="178562"/>
                  </a:moveTo>
                  <a:cubicBezTo>
                    <a:pt x="359410" y="277114"/>
                    <a:pt x="278892" y="357124"/>
                    <a:pt x="179705" y="357124"/>
                  </a:cubicBezTo>
                  <a:cubicBezTo>
                    <a:pt x="80518" y="357124"/>
                    <a:pt x="0" y="277114"/>
                    <a:pt x="0" y="178562"/>
                  </a:cubicBezTo>
                  <a:cubicBezTo>
                    <a:pt x="0" y="80010"/>
                    <a:pt x="80518" y="0"/>
                    <a:pt x="179705" y="0"/>
                  </a:cubicBezTo>
                  <a:cubicBezTo>
                    <a:pt x="278892" y="0"/>
                    <a:pt x="359410" y="79883"/>
                    <a:pt x="359410" y="178562"/>
                  </a:cubicBezTo>
                  <a:close/>
                </a:path>
              </a:pathLst>
            </a:custGeom>
            <a:solidFill>
              <a:srgbClr val="24827F"/>
            </a:solidFill>
          </p:spPr>
          <p:txBody>
            <a:bodyPr/>
            <a:lstStyle/>
            <a:p>
              <a:endParaRPr lang="en-US"/>
            </a:p>
          </p:txBody>
        </p:sp>
        <p:sp>
          <p:nvSpPr>
            <p:cNvPr id="39" name="Freeform 39"/>
            <p:cNvSpPr/>
            <p:nvPr/>
          </p:nvSpPr>
          <p:spPr>
            <a:xfrm>
              <a:off x="327787" y="126873"/>
              <a:ext cx="5817108" cy="1822450"/>
            </a:xfrm>
            <a:custGeom>
              <a:avLst/>
              <a:gdLst/>
              <a:ahLst/>
              <a:cxnLst/>
              <a:rect l="l" t="t" r="r" b="b"/>
              <a:pathLst>
                <a:path w="5817108" h="1822450">
                  <a:moveTo>
                    <a:pt x="371729" y="1181989"/>
                  </a:moveTo>
                  <a:cubicBezTo>
                    <a:pt x="241935" y="1186688"/>
                    <a:pt x="112268" y="1172845"/>
                    <a:pt x="0" y="1142492"/>
                  </a:cubicBezTo>
                  <a:moveTo>
                    <a:pt x="699770" y="1614551"/>
                  </a:moveTo>
                  <a:cubicBezTo>
                    <a:pt x="647573" y="1624076"/>
                    <a:pt x="592963" y="1630426"/>
                    <a:pt x="537083" y="1633474"/>
                  </a:cubicBezTo>
                  <a:moveTo>
                    <a:pt x="2101215" y="1822450"/>
                  </a:moveTo>
                  <a:cubicBezTo>
                    <a:pt x="2061972" y="1795399"/>
                    <a:pt x="2029079" y="1766443"/>
                    <a:pt x="2003171" y="1736217"/>
                  </a:cubicBezTo>
                  <a:moveTo>
                    <a:pt x="3913505" y="1607312"/>
                  </a:moveTo>
                  <a:cubicBezTo>
                    <a:pt x="3907790" y="1639443"/>
                    <a:pt x="3894582" y="1671193"/>
                    <a:pt x="3874389" y="1702054"/>
                  </a:cubicBezTo>
                  <a:moveTo>
                    <a:pt x="4691634" y="1022350"/>
                  </a:moveTo>
                  <a:cubicBezTo>
                    <a:pt x="4985766" y="1088136"/>
                    <a:pt x="5171440" y="1225804"/>
                    <a:pt x="5168773" y="1376172"/>
                  </a:cubicBezTo>
                  <a:moveTo>
                    <a:pt x="5817108" y="645287"/>
                  </a:moveTo>
                  <a:cubicBezTo>
                    <a:pt x="5769483" y="696468"/>
                    <a:pt x="5696712" y="741934"/>
                    <a:pt x="5604637" y="778002"/>
                  </a:cubicBezTo>
                  <a:moveTo>
                    <a:pt x="5307330" y="153035"/>
                  </a:moveTo>
                  <a:cubicBezTo>
                    <a:pt x="5315458" y="173736"/>
                    <a:pt x="5319141" y="194691"/>
                    <a:pt x="5318506" y="215646"/>
                  </a:cubicBezTo>
                  <a:moveTo>
                    <a:pt x="3950335" y="79883"/>
                  </a:moveTo>
                  <a:cubicBezTo>
                    <a:pt x="3978021" y="50927"/>
                    <a:pt x="4014724" y="24003"/>
                    <a:pt x="4059174" y="0"/>
                  </a:cubicBezTo>
                  <a:moveTo>
                    <a:pt x="2932303" y="117983"/>
                  </a:moveTo>
                  <a:cubicBezTo>
                    <a:pt x="2943606" y="94107"/>
                    <a:pt x="2961259" y="70993"/>
                    <a:pt x="2985008" y="49022"/>
                  </a:cubicBezTo>
                  <a:moveTo>
                    <a:pt x="1737614" y="141351"/>
                  </a:moveTo>
                  <a:cubicBezTo>
                    <a:pt x="1806829" y="160020"/>
                    <a:pt x="1870964" y="182499"/>
                    <a:pt x="1928368" y="208280"/>
                  </a:cubicBezTo>
                  <a:moveTo>
                    <a:pt x="288671" y="666877"/>
                  </a:moveTo>
                  <a:cubicBezTo>
                    <a:pt x="273558" y="643890"/>
                    <a:pt x="262382" y="620395"/>
                    <a:pt x="255397" y="596519"/>
                  </a:cubicBezTo>
                </a:path>
              </a:pathLst>
            </a:custGeom>
            <a:solidFill>
              <a:srgbClr val="000000">
                <a:alpha val="0"/>
              </a:srgbClr>
            </a:solidFill>
          </p:spPr>
          <p:txBody>
            <a:bodyPr/>
            <a:lstStyle/>
            <a:p>
              <a:endParaRPr lang="en-US"/>
            </a:p>
          </p:txBody>
        </p:sp>
        <p:sp>
          <p:nvSpPr>
            <p:cNvPr id="40" name="Freeform 40"/>
            <p:cNvSpPr/>
            <p:nvPr/>
          </p:nvSpPr>
          <p:spPr>
            <a:xfrm>
              <a:off x="-34290" y="-14351"/>
              <a:ext cx="6448044" cy="2207133"/>
            </a:xfrm>
            <a:custGeom>
              <a:avLst/>
              <a:gdLst/>
              <a:ahLst/>
              <a:cxnLst/>
              <a:rect l="l" t="t" r="r" b="b"/>
              <a:pathLst>
                <a:path w="6448044" h="2207133">
                  <a:moveTo>
                    <a:pt x="628269" y="737743"/>
                  </a:moveTo>
                  <a:cubicBezTo>
                    <a:pt x="628269" y="743077"/>
                    <a:pt x="624332" y="747649"/>
                    <a:pt x="618998" y="748411"/>
                  </a:cubicBezTo>
                  <a:cubicBezTo>
                    <a:pt x="613664" y="749173"/>
                    <a:pt x="608584" y="745871"/>
                    <a:pt x="607060" y="740791"/>
                  </a:cubicBezTo>
                  <a:cubicBezTo>
                    <a:pt x="552831" y="557657"/>
                    <a:pt x="731520" y="383413"/>
                    <a:pt x="1046480" y="286766"/>
                  </a:cubicBezTo>
                  <a:cubicBezTo>
                    <a:pt x="1363980" y="189357"/>
                    <a:pt x="1774063" y="184023"/>
                    <a:pt x="2103120" y="272669"/>
                  </a:cubicBezTo>
                  <a:lnTo>
                    <a:pt x="2100326" y="283083"/>
                  </a:lnTo>
                  <a:lnTo>
                    <a:pt x="2089531" y="283083"/>
                  </a:lnTo>
                  <a:cubicBezTo>
                    <a:pt x="2089531" y="279908"/>
                    <a:pt x="2090928" y="276987"/>
                    <a:pt x="2093214" y="274955"/>
                  </a:cubicBezTo>
                  <a:cubicBezTo>
                    <a:pt x="2211705" y="172212"/>
                    <a:pt x="2426589" y="102616"/>
                    <a:pt x="2671826" y="85217"/>
                  </a:cubicBezTo>
                  <a:cubicBezTo>
                    <a:pt x="2917317" y="67818"/>
                    <a:pt x="3166872" y="104775"/>
                    <a:pt x="3344926" y="185547"/>
                  </a:cubicBezTo>
                  <a:cubicBezTo>
                    <a:pt x="3348736" y="187325"/>
                    <a:pt x="3351276" y="191135"/>
                    <a:pt x="3351276" y="195326"/>
                  </a:cubicBezTo>
                  <a:lnTo>
                    <a:pt x="3340481" y="195326"/>
                  </a:lnTo>
                  <a:lnTo>
                    <a:pt x="3333115" y="187452"/>
                  </a:lnTo>
                  <a:cubicBezTo>
                    <a:pt x="3434588" y="93853"/>
                    <a:pt x="3631565" y="32385"/>
                    <a:pt x="3852799" y="22733"/>
                  </a:cubicBezTo>
                  <a:lnTo>
                    <a:pt x="3853307" y="33528"/>
                  </a:lnTo>
                  <a:lnTo>
                    <a:pt x="3852799" y="22733"/>
                  </a:lnTo>
                  <a:cubicBezTo>
                    <a:pt x="4074287" y="13081"/>
                    <a:pt x="4292092" y="56642"/>
                    <a:pt x="4428617" y="139065"/>
                  </a:cubicBezTo>
                  <a:lnTo>
                    <a:pt x="4423029" y="148336"/>
                  </a:lnTo>
                  <a:lnTo>
                    <a:pt x="4423029" y="137414"/>
                  </a:lnTo>
                  <a:lnTo>
                    <a:pt x="4423029" y="148209"/>
                  </a:lnTo>
                  <a:lnTo>
                    <a:pt x="4417949" y="138684"/>
                  </a:lnTo>
                  <a:cubicBezTo>
                    <a:pt x="4598924" y="40767"/>
                    <a:pt x="4885055" y="0"/>
                    <a:pt x="5153025" y="33020"/>
                  </a:cubicBezTo>
                  <a:lnTo>
                    <a:pt x="5151755" y="43688"/>
                  </a:lnTo>
                  <a:lnTo>
                    <a:pt x="5153025" y="33020"/>
                  </a:lnTo>
                  <a:cubicBezTo>
                    <a:pt x="5419598" y="65913"/>
                    <a:pt x="5626989" y="166878"/>
                    <a:pt x="5678297" y="297688"/>
                  </a:cubicBezTo>
                  <a:lnTo>
                    <a:pt x="5668264" y="301625"/>
                  </a:lnTo>
                  <a:lnTo>
                    <a:pt x="5657469" y="301625"/>
                  </a:lnTo>
                  <a:cubicBezTo>
                    <a:pt x="5657469" y="298577"/>
                    <a:pt x="5658739" y="295529"/>
                    <a:pt x="5661152" y="293497"/>
                  </a:cubicBezTo>
                  <a:cubicBezTo>
                    <a:pt x="5663565" y="291465"/>
                    <a:pt x="5666613" y="290449"/>
                    <a:pt x="5669661" y="290830"/>
                  </a:cubicBezTo>
                  <a:cubicBezTo>
                    <a:pt x="5889244" y="318389"/>
                    <a:pt x="6073902" y="388620"/>
                    <a:pt x="6174867" y="484886"/>
                  </a:cubicBezTo>
                  <a:lnTo>
                    <a:pt x="6167374" y="492633"/>
                  </a:lnTo>
                  <a:lnTo>
                    <a:pt x="6174867" y="484886"/>
                  </a:lnTo>
                  <a:cubicBezTo>
                    <a:pt x="6277356" y="582676"/>
                    <a:pt x="6283452" y="698500"/>
                    <a:pt x="6189853" y="799084"/>
                  </a:cubicBezTo>
                  <a:lnTo>
                    <a:pt x="6181979" y="791718"/>
                  </a:lnTo>
                  <a:lnTo>
                    <a:pt x="6187567" y="782447"/>
                  </a:lnTo>
                  <a:cubicBezTo>
                    <a:pt x="6380988" y="898271"/>
                    <a:pt x="6448044" y="1052322"/>
                    <a:pt x="6361430" y="1197102"/>
                  </a:cubicBezTo>
                  <a:cubicBezTo>
                    <a:pt x="6350762" y="1215009"/>
                    <a:pt x="6337681" y="1232662"/>
                    <a:pt x="6322314" y="1249934"/>
                  </a:cubicBezTo>
                  <a:lnTo>
                    <a:pt x="6314186" y="1242822"/>
                  </a:lnTo>
                  <a:lnTo>
                    <a:pt x="6322314" y="1249934"/>
                  </a:lnTo>
                  <a:cubicBezTo>
                    <a:pt x="6186170" y="1403604"/>
                    <a:pt x="5885561" y="1510538"/>
                    <a:pt x="5534914" y="1533652"/>
                  </a:cubicBezTo>
                  <a:lnTo>
                    <a:pt x="5534152" y="1522857"/>
                  </a:lnTo>
                  <a:lnTo>
                    <a:pt x="5544947" y="1522984"/>
                  </a:lnTo>
                  <a:cubicBezTo>
                    <a:pt x="5542280" y="1672717"/>
                    <a:pt x="5365750" y="1804162"/>
                    <a:pt x="5096637" y="1872107"/>
                  </a:cubicBezTo>
                  <a:lnTo>
                    <a:pt x="5093970" y="1861693"/>
                  </a:lnTo>
                  <a:lnTo>
                    <a:pt x="5096637" y="1872107"/>
                  </a:lnTo>
                  <a:cubicBezTo>
                    <a:pt x="4825492" y="1940560"/>
                    <a:pt x="4495292" y="1936369"/>
                    <a:pt x="4232656" y="1861058"/>
                  </a:cubicBezTo>
                  <a:lnTo>
                    <a:pt x="4235577" y="1850644"/>
                  </a:lnTo>
                  <a:lnTo>
                    <a:pt x="4244594" y="1856613"/>
                  </a:lnTo>
                  <a:cubicBezTo>
                    <a:pt x="4130548" y="2030222"/>
                    <a:pt x="3813302" y="2155063"/>
                    <a:pt x="3433699" y="2181098"/>
                  </a:cubicBezTo>
                  <a:lnTo>
                    <a:pt x="3432937" y="2170303"/>
                  </a:lnTo>
                  <a:lnTo>
                    <a:pt x="3433699" y="2181098"/>
                  </a:lnTo>
                  <a:cubicBezTo>
                    <a:pt x="3053334" y="2207133"/>
                    <a:pt x="2672969" y="2130044"/>
                    <a:pt x="2457323" y="1981200"/>
                  </a:cubicBezTo>
                  <a:lnTo>
                    <a:pt x="2463419" y="1972310"/>
                  </a:lnTo>
                  <a:lnTo>
                    <a:pt x="2466340" y="1982724"/>
                  </a:lnTo>
                  <a:cubicBezTo>
                    <a:pt x="2203831" y="2055495"/>
                    <a:pt x="1889125" y="2076450"/>
                    <a:pt x="1593088" y="2040890"/>
                  </a:cubicBezTo>
                  <a:lnTo>
                    <a:pt x="1594358" y="2030222"/>
                  </a:lnTo>
                  <a:lnTo>
                    <a:pt x="1593088" y="2040890"/>
                  </a:lnTo>
                  <a:cubicBezTo>
                    <a:pt x="1297305" y="2005330"/>
                    <a:pt x="1043559" y="1916303"/>
                    <a:pt x="889889" y="1792605"/>
                  </a:cubicBezTo>
                  <a:cubicBezTo>
                    <a:pt x="886333" y="1789684"/>
                    <a:pt x="884936" y="1784985"/>
                    <a:pt x="886460" y="1780667"/>
                  </a:cubicBezTo>
                  <a:cubicBezTo>
                    <a:pt x="887984" y="1776349"/>
                    <a:pt x="892048" y="1773428"/>
                    <a:pt x="896620" y="1773428"/>
                  </a:cubicBezTo>
                  <a:cubicBezTo>
                    <a:pt x="902462" y="1773428"/>
                    <a:pt x="907288" y="1778127"/>
                    <a:pt x="907415" y="1783969"/>
                  </a:cubicBezTo>
                  <a:cubicBezTo>
                    <a:pt x="907542" y="1789811"/>
                    <a:pt x="903097" y="1794764"/>
                    <a:pt x="897255" y="1795018"/>
                  </a:cubicBezTo>
                  <a:cubicBezTo>
                    <a:pt x="629412" y="1809496"/>
                    <a:pt x="367919" y="1745869"/>
                    <a:pt x="243713" y="1633093"/>
                  </a:cubicBezTo>
                  <a:lnTo>
                    <a:pt x="250952" y="1625092"/>
                  </a:lnTo>
                  <a:lnTo>
                    <a:pt x="243713" y="1633093"/>
                  </a:lnTo>
                  <a:cubicBezTo>
                    <a:pt x="153670" y="1551305"/>
                    <a:pt x="148717" y="1454912"/>
                    <a:pt x="223520" y="1372616"/>
                  </a:cubicBezTo>
                  <a:cubicBezTo>
                    <a:pt x="253492" y="1339596"/>
                    <a:pt x="296037" y="1309116"/>
                    <a:pt x="350266" y="1282573"/>
                  </a:cubicBezTo>
                  <a:cubicBezTo>
                    <a:pt x="352933" y="1281303"/>
                    <a:pt x="355981" y="1281176"/>
                    <a:pt x="358648" y="1282065"/>
                  </a:cubicBezTo>
                  <a:cubicBezTo>
                    <a:pt x="364109" y="1284097"/>
                    <a:pt x="367030" y="1289939"/>
                    <a:pt x="365252" y="1295527"/>
                  </a:cubicBezTo>
                  <a:cubicBezTo>
                    <a:pt x="363474" y="1301115"/>
                    <a:pt x="357759" y="1304163"/>
                    <a:pt x="352171" y="1302639"/>
                  </a:cubicBezTo>
                  <a:cubicBezTo>
                    <a:pt x="131826" y="1242822"/>
                    <a:pt x="0" y="1125093"/>
                    <a:pt x="34290" y="998347"/>
                  </a:cubicBezTo>
                  <a:cubicBezTo>
                    <a:pt x="36830" y="989076"/>
                    <a:pt x="40259" y="979805"/>
                    <a:pt x="44577" y="970661"/>
                  </a:cubicBezTo>
                  <a:lnTo>
                    <a:pt x="54356" y="975233"/>
                  </a:lnTo>
                  <a:lnTo>
                    <a:pt x="44577" y="970661"/>
                  </a:lnTo>
                  <a:cubicBezTo>
                    <a:pt x="105791" y="839978"/>
                    <a:pt x="337058" y="746760"/>
                    <a:pt x="611632" y="733679"/>
                  </a:cubicBezTo>
                  <a:lnTo>
                    <a:pt x="612140" y="744474"/>
                  </a:lnTo>
                  <a:lnTo>
                    <a:pt x="603758" y="737743"/>
                  </a:lnTo>
                  <a:lnTo>
                    <a:pt x="609092" y="731012"/>
                  </a:lnTo>
                  <a:cubicBezTo>
                    <a:pt x="612013" y="727456"/>
                    <a:pt x="616712" y="726059"/>
                    <a:pt x="621157" y="727583"/>
                  </a:cubicBezTo>
                  <a:cubicBezTo>
                    <a:pt x="625602" y="729107"/>
                    <a:pt x="628396" y="733171"/>
                    <a:pt x="628396" y="737743"/>
                  </a:cubicBezTo>
                  <a:moveTo>
                    <a:pt x="606806" y="737743"/>
                  </a:moveTo>
                  <a:lnTo>
                    <a:pt x="617601" y="737743"/>
                  </a:lnTo>
                  <a:lnTo>
                    <a:pt x="625983" y="744474"/>
                  </a:lnTo>
                  <a:lnTo>
                    <a:pt x="620649" y="751205"/>
                  </a:lnTo>
                  <a:cubicBezTo>
                    <a:pt x="618744" y="753618"/>
                    <a:pt x="615823" y="755142"/>
                    <a:pt x="612775" y="755269"/>
                  </a:cubicBezTo>
                  <a:cubicBezTo>
                    <a:pt x="338455" y="768223"/>
                    <a:pt x="119634" y="861314"/>
                    <a:pt x="64135" y="979805"/>
                  </a:cubicBezTo>
                  <a:cubicBezTo>
                    <a:pt x="60325" y="987933"/>
                    <a:pt x="57404" y="995934"/>
                    <a:pt x="55245" y="1004062"/>
                  </a:cubicBezTo>
                  <a:cubicBezTo>
                    <a:pt x="26543" y="1109472"/>
                    <a:pt x="135890" y="1221486"/>
                    <a:pt x="358140" y="1281684"/>
                  </a:cubicBezTo>
                  <a:lnTo>
                    <a:pt x="355346" y="1292098"/>
                  </a:lnTo>
                  <a:lnTo>
                    <a:pt x="351663" y="1302258"/>
                  </a:lnTo>
                  <a:lnTo>
                    <a:pt x="355346" y="1292098"/>
                  </a:lnTo>
                  <a:lnTo>
                    <a:pt x="360045" y="1301750"/>
                  </a:lnTo>
                  <a:cubicBezTo>
                    <a:pt x="307594" y="1327404"/>
                    <a:pt x="267462" y="1356487"/>
                    <a:pt x="239776" y="1386967"/>
                  </a:cubicBezTo>
                  <a:cubicBezTo>
                    <a:pt x="173609" y="1459865"/>
                    <a:pt x="176657" y="1542669"/>
                    <a:pt x="258572" y="1616964"/>
                  </a:cubicBezTo>
                  <a:cubicBezTo>
                    <a:pt x="376555" y="1724025"/>
                    <a:pt x="630809" y="1787652"/>
                    <a:pt x="896493" y="1773301"/>
                  </a:cubicBezTo>
                  <a:lnTo>
                    <a:pt x="897128" y="1784096"/>
                  </a:lnTo>
                  <a:lnTo>
                    <a:pt x="897128" y="1794891"/>
                  </a:lnTo>
                  <a:lnTo>
                    <a:pt x="897128" y="1784096"/>
                  </a:lnTo>
                  <a:lnTo>
                    <a:pt x="903859" y="1775714"/>
                  </a:lnTo>
                  <a:cubicBezTo>
                    <a:pt x="1053084" y="1895856"/>
                    <a:pt x="1302258" y="1984121"/>
                    <a:pt x="1596009" y="2019427"/>
                  </a:cubicBezTo>
                  <a:cubicBezTo>
                    <a:pt x="1889506" y="2054733"/>
                    <a:pt x="2201291" y="2033905"/>
                    <a:pt x="2460879" y="1961896"/>
                  </a:cubicBezTo>
                  <a:cubicBezTo>
                    <a:pt x="2463927" y="1961007"/>
                    <a:pt x="2467229" y="1961642"/>
                    <a:pt x="2469896" y="1963420"/>
                  </a:cubicBezTo>
                  <a:cubicBezTo>
                    <a:pt x="2680081" y="2108454"/>
                    <a:pt x="3054858" y="2185416"/>
                    <a:pt x="3432556" y="2159635"/>
                  </a:cubicBezTo>
                  <a:cubicBezTo>
                    <a:pt x="3811016" y="2133727"/>
                    <a:pt x="4118864" y="2009521"/>
                    <a:pt x="4226941" y="1844929"/>
                  </a:cubicBezTo>
                  <a:cubicBezTo>
                    <a:pt x="4229481" y="1840992"/>
                    <a:pt x="4234434" y="1839214"/>
                    <a:pt x="4238879" y="1840484"/>
                  </a:cubicBezTo>
                  <a:cubicBezTo>
                    <a:pt x="4497705" y="1914779"/>
                    <a:pt x="4824095" y="1918970"/>
                    <a:pt x="5091557" y="1851406"/>
                  </a:cubicBezTo>
                  <a:cubicBezTo>
                    <a:pt x="5361178" y="1783334"/>
                    <a:pt x="5521325" y="1655572"/>
                    <a:pt x="5523611" y="1522857"/>
                  </a:cubicBezTo>
                  <a:cubicBezTo>
                    <a:pt x="5523738" y="1517269"/>
                    <a:pt x="5528056" y="1512697"/>
                    <a:pt x="5533644" y="1512316"/>
                  </a:cubicBezTo>
                  <a:cubicBezTo>
                    <a:pt x="5882513" y="1489329"/>
                    <a:pt x="6175883" y="1383030"/>
                    <a:pt x="6306312" y="1235837"/>
                  </a:cubicBezTo>
                  <a:cubicBezTo>
                    <a:pt x="6320790" y="1219454"/>
                    <a:pt x="6332982" y="1202944"/>
                    <a:pt x="6343015" y="1186180"/>
                  </a:cubicBezTo>
                  <a:cubicBezTo>
                    <a:pt x="6420612" y="1056640"/>
                    <a:pt x="6365494" y="914273"/>
                    <a:pt x="6176645" y="801116"/>
                  </a:cubicBezTo>
                  <a:cubicBezTo>
                    <a:pt x="6173851" y="799465"/>
                    <a:pt x="6171946" y="796544"/>
                    <a:pt x="6171565" y="793369"/>
                  </a:cubicBezTo>
                  <a:cubicBezTo>
                    <a:pt x="6171184" y="790194"/>
                    <a:pt x="6172073" y="786892"/>
                    <a:pt x="6174359" y="784479"/>
                  </a:cubicBezTo>
                  <a:cubicBezTo>
                    <a:pt x="6259322" y="693166"/>
                    <a:pt x="6254750" y="590804"/>
                    <a:pt x="6160262" y="500634"/>
                  </a:cubicBezTo>
                  <a:cubicBezTo>
                    <a:pt x="6064123" y="408940"/>
                    <a:pt x="5884799" y="339725"/>
                    <a:pt x="5667248" y="312420"/>
                  </a:cubicBezTo>
                  <a:lnTo>
                    <a:pt x="5668645" y="301752"/>
                  </a:lnTo>
                  <a:lnTo>
                    <a:pt x="5679440" y="301752"/>
                  </a:lnTo>
                  <a:cubicBezTo>
                    <a:pt x="5679440" y="306959"/>
                    <a:pt x="5675757" y="311404"/>
                    <a:pt x="5670677" y="312420"/>
                  </a:cubicBezTo>
                  <a:cubicBezTo>
                    <a:pt x="5665597" y="313436"/>
                    <a:pt x="5660517" y="310642"/>
                    <a:pt x="5658612" y="305816"/>
                  </a:cubicBezTo>
                  <a:cubicBezTo>
                    <a:pt x="5612130" y="187452"/>
                    <a:pt x="5417058" y="87503"/>
                    <a:pt x="5150739" y="54737"/>
                  </a:cubicBezTo>
                  <a:cubicBezTo>
                    <a:pt x="4885817" y="22098"/>
                    <a:pt x="4604385" y="62738"/>
                    <a:pt x="4428490" y="157861"/>
                  </a:cubicBezTo>
                  <a:cubicBezTo>
                    <a:pt x="4426966" y="158750"/>
                    <a:pt x="4425188" y="159131"/>
                    <a:pt x="4423410" y="159131"/>
                  </a:cubicBezTo>
                  <a:cubicBezTo>
                    <a:pt x="4421505" y="159131"/>
                    <a:pt x="4419473" y="158623"/>
                    <a:pt x="4417822" y="157607"/>
                  </a:cubicBezTo>
                  <a:cubicBezTo>
                    <a:pt x="4285996" y="77978"/>
                    <a:pt x="4072890" y="34671"/>
                    <a:pt x="3853942" y="44196"/>
                  </a:cubicBezTo>
                  <a:cubicBezTo>
                    <a:pt x="3634740" y="53721"/>
                    <a:pt x="3443986" y="114681"/>
                    <a:pt x="3347974" y="203200"/>
                  </a:cubicBezTo>
                  <a:cubicBezTo>
                    <a:pt x="3344799" y="206121"/>
                    <a:pt x="3340227" y="206883"/>
                    <a:pt x="3336290" y="205105"/>
                  </a:cubicBezTo>
                  <a:cubicBezTo>
                    <a:pt x="3332353" y="203327"/>
                    <a:pt x="3329813" y="199517"/>
                    <a:pt x="3329813" y="195199"/>
                  </a:cubicBezTo>
                  <a:lnTo>
                    <a:pt x="3340608" y="195199"/>
                  </a:lnTo>
                  <a:lnTo>
                    <a:pt x="3336163" y="204978"/>
                  </a:lnTo>
                  <a:cubicBezTo>
                    <a:pt x="3162046" y="126111"/>
                    <a:pt x="2916301" y="89408"/>
                    <a:pt x="2673477" y="106553"/>
                  </a:cubicBezTo>
                  <a:lnTo>
                    <a:pt x="2672715" y="95758"/>
                  </a:lnTo>
                  <a:lnTo>
                    <a:pt x="2673477" y="106553"/>
                  </a:lnTo>
                  <a:cubicBezTo>
                    <a:pt x="2430272" y="123825"/>
                    <a:pt x="2220849" y="192786"/>
                    <a:pt x="2107438" y="291084"/>
                  </a:cubicBezTo>
                  <a:lnTo>
                    <a:pt x="2100326" y="282956"/>
                  </a:lnTo>
                  <a:lnTo>
                    <a:pt x="2111121" y="282956"/>
                  </a:lnTo>
                  <a:cubicBezTo>
                    <a:pt x="2111121" y="286258"/>
                    <a:pt x="2109597" y="289433"/>
                    <a:pt x="2106930" y="291465"/>
                  </a:cubicBezTo>
                  <a:cubicBezTo>
                    <a:pt x="2104263" y="293497"/>
                    <a:pt x="2100834" y="294132"/>
                    <a:pt x="2097532" y="293370"/>
                  </a:cubicBezTo>
                  <a:cubicBezTo>
                    <a:pt x="1772158" y="205740"/>
                    <a:pt x="1366393" y="211201"/>
                    <a:pt x="1052830" y="307340"/>
                  </a:cubicBezTo>
                  <a:lnTo>
                    <a:pt x="1049655" y="297053"/>
                  </a:lnTo>
                  <a:lnTo>
                    <a:pt x="1052830" y="307340"/>
                  </a:lnTo>
                  <a:cubicBezTo>
                    <a:pt x="736727" y="404368"/>
                    <a:pt x="579755" y="572262"/>
                    <a:pt x="627761" y="734695"/>
                  </a:cubicBezTo>
                  <a:lnTo>
                    <a:pt x="617347" y="737743"/>
                  </a:lnTo>
                  <a:lnTo>
                    <a:pt x="606552" y="737743"/>
                  </a:lnTo>
                  <a:close/>
                </a:path>
              </a:pathLst>
            </a:custGeom>
            <a:solidFill>
              <a:srgbClr val="2E3111"/>
            </a:solidFill>
          </p:spPr>
          <p:txBody>
            <a:bodyPr/>
            <a:lstStyle/>
            <a:p>
              <a:endParaRPr lang="en-US"/>
            </a:p>
          </p:txBody>
        </p:sp>
        <p:sp>
          <p:nvSpPr>
            <p:cNvPr id="41" name="Freeform 41"/>
            <p:cNvSpPr/>
            <p:nvPr/>
          </p:nvSpPr>
          <p:spPr>
            <a:xfrm>
              <a:off x="-666623" y="-131445"/>
              <a:ext cx="141478" cy="140716"/>
            </a:xfrm>
            <a:custGeom>
              <a:avLst/>
              <a:gdLst/>
              <a:ahLst/>
              <a:cxnLst/>
              <a:rect l="l" t="t" r="r" b="b"/>
              <a:pathLst>
                <a:path w="141478" h="140716">
                  <a:moveTo>
                    <a:pt x="141478" y="70358"/>
                  </a:moveTo>
                  <a:cubicBezTo>
                    <a:pt x="141478" y="109220"/>
                    <a:pt x="109728" y="140716"/>
                    <a:pt x="70739" y="140716"/>
                  </a:cubicBezTo>
                  <a:lnTo>
                    <a:pt x="70739" y="129921"/>
                  </a:lnTo>
                  <a:lnTo>
                    <a:pt x="70739" y="140716"/>
                  </a:lnTo>
                  <a:cubicBezTo>
                    <a:pt x="31750" y="140716"/>
                    <a:pt x="0" y="109347"/>
                    <a:pt x="0" y="70358"/>
                  </a:cubicBezTo>
                  <a:lnTo>
                    <a:pt x="10795" y="70358"/>
                  </a:lnTo>
                  <a:lnTo>
                    <a:pt x="0" y="70358"/>
                  </a:lnTo>
                  <a:cubicBezTo>
                    <a:pt x="0" y="31496"/>
                    <a:pt x="31750" y="0"/>
                    <a:pt x="70739" y="0"/>
                  </a:cubicBezTo>
                  <a:lnTo>
                    <a:pt x="70739" y="10795"/>
                  </a:lnTo>
                  <a:lnTo>
                    <a:pt x="70739" y="0"/>
                  </a:lnTo>
                  <a:cubicBezTo>
                    <a:pt x="109728" y="0"/>
                    <a:pt x="141478" y="31369"/>
                    <a:pt x="141478" y="70358"/>
                  </a:cubicBezTo>
                  <a:lnTo>
                    <a:pt x="130683" y="70358"/>
                  </a:lnTo>
                  <a:lnTo>
                    <a:pt x="141478" y="70358"/>
                  </a:lnTo>
                  <a:lnTo>
                    <a:pt x="130683" y="70358"/>
                  </a:lnTo>
                  <a:lnTo>
                    <a:pt x="141478" y="70358"/>
                  </a:lnTo>
                  <a:moveTo>
                    <a:pt x="119888" y="70358"/>
                  </a:moveTo>
                  <a:cubicBezTo>
                    <a:pt x="119888" y="43561"/>
                    <a:pt x="97917" y="21590"/>
                    <a:pt x="70739" y="21590"/>
                  </a:cubicBezTo>
                  <a:cubicBezTo>
                    <a:pt x="43561" y="21590"/>
                    <a:pt x="21590" y="43434"/>
                    <a:pt x="21590" y="70358"/>
                  </a:cubicBezTo>
                  <a:cubicBezTo>
                    <a:pt x="21590" y="97282"/>
                    <a:pt x="43561" y="119126"/>
                    <a:pt x="70739" y="119126"/>
                  </a:cubicBezTo>
                  <a:cubicBezTo>
                    <a:pt x="97917" y="119126"/>
                    <a:pt x="119888" y="97282"/>
                    <a:pt x="119888" y="70358"/>
                  </a:cubicBezTo>
                  <a:close/>
                </a:path>
              </a:pathLst>
            </a:custGeom>
            <a:solidFill>
              <a:srgbClr val="2E3111"/>
            </a:solidFill>
          </p:spPr>
          <p:txBody>
            <a:bodyPr/>
            <a:lstStyle/>
            <a:p>
              <a:endParaRPr lang="en-US"/>
            </a:p>
          </p:txBody>
        </p:sp>
        <p:sp>
          <p:nvSpPr>
            <p:cNvPr id="42" name="Freeform 42"/>
            <p:cNvSpPr/>
            <p:nvPr/>
          </p:nvSpPr>
          <p:spPr>
            <a:xfrm>
              <a:off x="-292862" y="-59563"/>
              <a:ext cx="261112" cy="259588"/>
            </a:xfrm>
            <a:custGeom>
              <a:avLst/>
              <a:gdLst/>
              <a:ahLst/>
              <a:cxnLst/>
              <a:rect l="l" t="t" r="r" b="b"/>
              <a:pathLst>
                <a:path w="261112" h="259588">
                  <a:moveTo>
                    <a:pt x="261112" y="129794"/>
                  </a:moveTo>
                  <a:cubicBezTo>
                    <a:pt x="261112" y="201549"/>
                    <a:pt x="202565" y="259588"/>
                    <a:pt x="130556" y="259588"/>
                  </a:cubicBezTo>
                  <a:lnTo>
                    <a:pt x="130556" y="248793"/>
                  </a:lnTo>
                  <a:lnTo>
                    <a:pt x="130556" y="259588"/>
                  </a:lnTo>
                  <a:cubicBezTo>
                    <a:pt x="58547" y="259588"/>
                    <a:pt x="0" y="201549"/>
                    <a:pt x="0" y="129794"/>
                  </a:cubicBezTo>
                  <a:lnTo>
                    <a:pt x="10795" y="129794"/>
                  </a:lnTo>
                  <a:lnTo>
                    <a:pt x="0" y="129794"/>
                  </a:lnTo>
                  <a:cubicBezTo>
                    <a:pt x="0" y="58039"/>
                    <a:pt x="58547" y="0"/>
                    <a:pt x="130556" y="0"/>
                  </a:cubicBezTo>
                  <a:cubicBezTo>
                    <a:pt x="202565" y="0"/>
                    <a:pt x="261112" y="58039"/>
                    <a:pt x="261112" y="129794"/>
                  </a:cubicBezTo>
                  <a:lnTo>
                    <a:pt x="250317" y="129794"/>
                  </a:lnTo>
                  <a:lnTo>
                    <a:pt x="261112" y="129794"/>
                  </a:lnTo>
                  <a:moveTo>
                    <a:pt x="239522" y="129794"/>
                  </a:moveTo>
                  <a:lnTo>
                    <a:pt x="250317" y="129794"/>
                  </a:lnTo>
                  <a:lnTo>
                    <a:pt x="239522" y="129794"/>
                  </a:lnTo>
                  <a:cubicBezTo>
                    <a:pt x="239522" y="70104"/>
                    <a:pt x="190881" y="21463"/>
                    <a:pt x="130556" y="21463"/>
                  </a:cubicBezTo>
                  <a:lnTo>
                    <a:pt x="130556" y="10668"/>
                  </a:lnTo>
                  <a:lnTo>
                    <a:pt x="130556" y="21463"/>
                  </a:lnTo>
                  <a:cubicBezTo>
                    <a:pt x="70231" y="21463"/>
                    <a:pt x="21590" y="69977"/>
                    <a:pt x="21590" y="129667"/>
                  </a:cubicBezTo>
                  <a:cubicBezTo>
                    <a:pt x="21590" y="189357"/>
                    <a:pt x="70358" y="237871"/>
                    <a:pt x="130556" y="237871"/>
                  </a:cubicBezTo>
                  <a:cubicBezTo>
                    <a:pt x="190754" y="237871"/>
                    <a:pt x="239522" y="189484"/>
                    <a:pt x="239522" y="129794"/>
                  </a:cubicBezTo>
                  <a:close/>
                </a:path>
              </a:pathLst>
            </a:custGeom>
            <a:solidFill>
              <a:srgbClr val="2E3111"/>
            </a:solidFill>
          </p:spPr>
          <p:txBody>
            <a:bodyPr/>
            <a:lstStyle/>
            <a:p>
              <a:endParaRPr lang="en-US"/>
            </a:p>
          </p:txBody>
        </p:sp>
        <p:sp>
          <p:nvSpPr>
            <p:cNvPr id="43" name="Freeform 43"/>
            <p:cNvSpPr/>
            <p:nvPr/>
          </p:nvSpPr>
          <p:spPr>
            <a:xfrm>
              <a:off x="195326" y="46736"/>
              <a:ext cx="381000" cy="378714"/>
            </a:xfrm>
            <a:custGeom>
              <a:avLst/>
              <a:gdLst/>
              <a:ahLst/>
              <a:cxnLst/>
              <a:rect l="l" t="t" r="r" b="b"/>
              <a:pathLst>
                <a:path w="381000" h="378714">
                  <a:moveTo>
                    <a:pt x="381000" y="189357"/>
                  </a:moveTo>
                  <a:cubicBezTo>
                    <a:pt x="381000" y="294005"/>
                    <a:pt x="295656" y="378714"/>
                    <a:pt x="190500" y="378714"/>
                  </a:cubicBezTo>
                  <a:lnTo>
                    <a:pt x="190500" y="367919"/>
                  </a:lnTo>
                  <a:lnTo>
                    <a:pt x="190500" y="378714"/>
                  </a:lnTo>
                  <a:cubicBezTo>
                    <a:pt x="85344" y="378714"/>
                    <a:pt x="0" y="294005"/>
                    <a:pt x="0" y="189357"/>
                  </a:cubicBezTo>
                  <a:cubicBezTo>
                    <a:pt x="0" y="84709"/>
                    <a:pt x="85344" y="0"/>
                    <a:pt x="190500" y="0"/>
                  </a:cubicBezTo>
                  <a:cubicBezTo>
                    <a:pt x="295656" y="0"/>
                    <a:pt x="381000" y="84709"/>
                    <a:pt x="381000" y="189357"/>
                  </a:cubicBezTo>
                  <a:lnTo>
                    <a:pt x="370205" y="189357"/>
                  </a:lnTo>
                  <a:lnTo>
                    <a:pt x="381000" y="189357"/>
                  </a:lnTo>
                  <a:lnTo>
                    <a:pt x="370205" y="189357"/>
                  </a:lnTo>
                  <a:lnTo>
                    <a:pt x="381000" y="189357"/>
                  </a:lnTo>
                  <a:moveTo>
                    <a:pt x="359410" y="189357"/>
                  </a:moveTo>
                  <a:cubicBezTo>
                    <a:pt x="359410" y="96774"/>
                    <a:pt x="283845" y="21590"/>
                    <a:pt x="190500" y="21590"/>
                  </a:cubicBezTo>
                  <a:lnTo>
                    <a:pt x="190500" y="10795"/>
                  </a:lnTo>
                  <a:lnTo>
                    <a:pt x="190500" y="21590"/>
                  </a:lnTo>
                  <a:cubicBezTo>
                    <a:pt x="97155" y="21590"/>
                    <a:pt x="21590" y="96774"/>
                    <a:pt x="21590" y="189357"/>
                  </a:cubicBezTo>
                  <a:lnTo>
                    <a:pt x="10795" y="189357"/>
                  </a:lnTo>
                  <a:lnTo>
                    <a:pt x="21590" y="189357"/>
                  </a:lnTo>
                  <a:cubicBezTo>
                    <a:pt x="21590" y="281940"/>
                    <a:pt x="97155" y="357124"/>
                    <a:pt x="190500" y="357124"/>
                  </a:cubicBezTo>
                  <a:cubicBezTo>
                    <a:pt x="283845" y="357124"/>
                    <a:pt x="359410" y="281940"/>
                    <a:pt x="359410" y="189357"/>
                  </a:cubicBezTo>
                  <a:close/>
                </a:path>
              </a:pathLst>
            </a:custGeom>
            <a:solidFill>
              <a:srgbClr val="2E3111"/>
            </a:solidFill>
          </p:spPr>
          <p:txBody>
            <a:bodyPr/>
            <a:lstStyle/>
            <a:p>
              <a:endParaRPr lang="en-US"/>
            </a:p>
          </p:txBody>
        </p:sp>
        <p:sp>
          <p:nvSpPr>
            <p:cNvPr id="44" name="Freeform 44"/>
            <p:cNvSpPr/>
            <p:nvPr/>
          </p:nvSpPr>
          <p:spPr>
            <a:xfrm>
              <a:off x="324993" y="117348"/>
              <a:ext cx="5801995" cy="1797558"/>
            </a:xfrm>
            <a:custGeom>
              <a:avLst/>
              <a:gdLst/>
              <a:ahLst/>
              <a:cxnLst/>
              <a:rect l="l" t="t" r="r" b="b"/>
              <a:pathLst>
                <a:path w="5801995" h="1797558">
                  <a:moveTo>
                    <a:pt x="374904" y="1202309"/>
                  </a:moveTo>
                  <a:cubicBezTo>
                    <a:pt x="244221" y="1207008"/>
                    <a:pt x="113411" y="1193165"/>
                    <a:pt x="0" y="1162431"/>
                  </a:cubicBezTo>
                  <a:lnTo>
                    <a:pt x="5588" y="1141603"/>
                  </a:lnTo>
                  <a:cubicBezTo>
                    <a:pt x="116713" y="1171702"/>
                    <a:pt x="245364" y="1185418"/>
                    <a:pt x="374142" y="1180719"/>
                  </a:cubicBezTo>
                  <a:close/>
                  <a:moveTo>
                    <a:pt x="701802" y="1613281"/>
                  </a:moveTo>
                  <a:lnTo>
                    <a:pt x="701802" y="1602486"/>
                  </a:lnTo>
                  <a:lnTo>
                    <a:pt x="703707" y="1613154"/>
                  </a:lnTo>
                  <a:cubicBezTo>
                    <a:pt x="651002" y="1622806"/>
                    <a:pt x="595884" y="1629156"/>
                    <a:pt x="539750" y="1632204"/>
                  </a:cubicBezTo>
                  <a:lnTo>
                    <a:pt x="538607" y="1610614"/>
                  </a:lnTo>
                  <a:cubicBezTo>
                    <a:pt x="593979" y="1607693"/>
                    <a:pt x="648208" y="1601343"/>
                    <a:pt x="699897" y="1591818"/>
                  </a:cubicBezTo>
                  <a:cubicBezTo>
                    <a:pt x="700532" y="1591691"/>
                    <a:pt x="701167" y="1591691"/>
                    <a:pt x="701802" y="1591691"/>
                  </a:cubicBezTo>
                  <a:close/>
                  <a:moveTo>
                    <a:pt x="2097151" y="1797558"/>
                  </a:moveTo>
                  <a:cubicBezTo>
                    <a:pt x="2057273" y="1769999"/>
                    <a:pt x="2023745" y="1740535"/>
                    <a:pt x="1997075" y="1709420"/>
                  </a:cubicBezTo>
                  <a:lnTo>
                    <a:pt x="2013458" y="1695450"/>
                  </a:lnTo>
                  <a:cubicBezTo>
                    <a:pt x="2038604" y="1724914"/>
                    <a:pt x="2070735" y="1753235"/>
                    <a:pt x="2109343" y="1779905"/>
                  </a:cubicBezTo>
                  <a:close/>
                  <a:moveTo>
                    <a:pt x="3926967" y="1618615"/>
                  </a:moveTo>
                  <a:cubicBezTo>
                    <a:pt x="3920871" y="1652270"/>
                    <a:pt x="3907155" y="1685417"/>
                    <a:pt x="3886200" y="1717294"/>
                  </a:cubicBezTo>
                  <a:lnTo>
                    <a:pt x="3868166" y="1705483"/>
                  </a:lnTo>
                  <a:cubicBezTo>
                    <a:pt x="3887724" y="1675765"/>
                    <a:pt x="3900170" y="1645285"/>
                    <a:pt x="3905758" y="1614805"/>
                  </a:cubicBezTo>
                  <a:close/>
                  <a:moveTo>
                    <a:pt x="4675632" y="1017397"/>
                  </a:moveTo>
                  <a:cubicBezTo>
                    <a:pt x="4969256" y="1083056"/>
                    <a:pt x="5164074" y="1222375"/>
                    <a:pt x="5161280" y="1382014"/>
                  </a:cubicBezTo>
                  <a:lnTo>
                    <a:pt x="5139690" y="1381633"/>
                  </a:lnTo>
                  <a:cubicBezTo>
                    <a:pt x="5142103" y="1240536"/>
                    <a:pt x="4965700" y="1104519"/>
                    <a:pt x="4670933" y="1038479"/>
                  </a:cubicBezTo>
                  <a:close/>
                  <a:moveTo>
                    <a:pt x="5801995" y="679450"/>
                  </a:moveTo>
                  <a:cubicBezTo>
                    <a:pt x="5752846" y="732282"/>
                    <a:pt x="5678551" y="778383"/>
                    <a:pt x="5585587" y="814832"/>
                  </a:cubicBezTo>
                  <a:lnTo>
                    <a:pt x="5577713" y="794766"/>
                  </a:lnTo>
                  <a:cubicBezTo>
                    <a:pt x="5668899" y="759079"/>
                    <a:pt x="5740019" y="714375"/>
                    <a:pt x="5786247" y="664718"/>
                  </a:cubicBezTo>
                  <a:close/>
                  <a:moveTo>
                    <a:pt x="5320157" y="158623"/>
                  </a:moveTo>
                  <a:cubicBezTo>
                    <a:pt x="5328793" y="180594"/>
                    <a:pt x="5332857" y="203073"/>
                    <a:pt x="5332095" y="225552"/>
                  </a:cubicBezTo>
                  <a:lnTo>
                    <a:pt x="5310505" y="224917"/>
                  </a:lnTo>
                  <a:cubicBezTo>
                    <a:pt x="5311140" y="205486"/>
                    <a:pt x="5307584" y="185928"/>
                    <a:pt x="5300091" y="166497"/>
                  </a:cubicBezTo>
                  <a:close/>
                  <a:moveTo>
                    <a:pt x="3945382" y="81915"/>
                  </a:moveTo>
                  <a:cubicBezTo>
                    <a:pt x="3973957" y="52070"/>
                    <a:pt x="4011676" y="24511"/>
                    <a:pt x="4056888" y="0"/>
                  </a:cubicBezTo>
                  <a:lnTo>
                    <a:pt x="4067175" y="19050"/>
                  </a:lnTo>
                  <a:cubicBezTo>
                    <a:pt x="4023360" y="42799"/>
                    <a:pt x="3987673" y="68961"/>
                    <a:pt x="3961003" y="96901"/>
                  </a:cubicBezTo>
                  <a:close/>
                  <a:moveTo>
                    <a:pt x="2940939" y="137795"/>
                  </a:moveTo>
                  <a:cubicBezTo>
                    <a:pt x="2953004" y="112395"/>
                    <a:pt x="2971546" y="88138"/>
                    <a:pt x="2996057" y="65532"/>
                  </a:cubicBezTo>
                  <a:lnTo>
                    <a:pt x="3010662" y="81407"/>
                  </a:lnTo>
                  <a:cubicBezTo>
                    <a:pt x="2987802" y="102489"/>
                    <a:pt x="2970911" y="124587"/>
                    <a:pt x="2960370" y="147066"/>
                  </a:cubicBezTo>
                  <a:close/>
                  <a:moveTo>
                    <a:pt x="1786128" y="175133"/>
                  </a:moveTo>
                  <a:lnTo>
                    <a:pt x="1775333" y="175133"/>
                  </a:lnTo>
                  <a:lnTo>
                    <a:pt x="1778127" y="164719"/>
                  </a:lnTo>
                  <a:cubicBezTo>
                    <a:pt x="1847850" y="183515"/>
                    <a:pt x="1912493" y="206121"/>
                    <a:pt x="1970532" y="232156"/>
                  </a:cubicBezTo>
                  <a:lnTo>
                    <a:pt x="1961642" y="251841"/>
                  </a:lnTo>
                  <a:cubicBezTo>
                    <a:pt x="1904746" y="226314"/>
                    <a:pt x="1841246" y="204089"/>
                    <a:pt x="1772539" y="185547"/>
                  </a:cubicBezTo>
                  <a:cubicBezTo>
                    <a:pt x="1767840" y="184277"/>
                    <a:pt x="1764538" y="179959"/>
                    <a:pt x="1764538" y="175133"/>
                  </a:cubicBezTo>
                  <a:close/>
                  <a:moveTo>
                    <a:pt x="285496" y="685419"/>
                  </a:moveTo>
                  <a:cubicBezTo>
                    <a:pt x="284226" y="684657"/>
                    <a:pt x="283210" y="683514"/>
                    <a:pt x="282448" y="682371"/>
                  </a:cubicBezTo>
                  <a:cubicBezTo>
                    <a:pt x="266827" y="658622"/>
                    <a:pt x="255143" y="634111"/>
                    <a:pt x="247777" y="609092"/>
                  </a:cubicBezTo>
                  <a:lnTo>
                    <a:pt x="268478" y="602996"/>
                  </a:lnTo>
                  <a:cubicBezTo>
                    <a:pt x="275209" y="625729"/>
                    <a:pt x="285877" y="648208"/>
                    <a:pt x="300482" y="670433"/>
                  </a:cubicBezTo>
                  <a:lnTo>
                    <a:pt x="291465" y="676402"/>
                  </a:lnTo>
                  <a:lnTo>
                    <a:pt x="297434" y="667385"/>
                  </a:lnTo>
                  <a:close/>
                </a:path>
              </a:pathLst>
            </a:custGeom>
            <a:solidFill>
              <a:srgbClr val="2E3111"/>
            </a:solidFill>
          </p:spPr>
          <p:txBody>
            <a:bodyPr/>
            <a:lstStyle/>
            <a:p>
              <a:endParaRPr lang="en-US"/>
            </a:p>
          </p:txBody>
        </p:sp>
        <p:sp>
          <p:nvSpPr>
            <p:cNvPr id="45" name="TextBox 45"/>
            <p:cNvSpPr txBox="1"/>
            <p:nvPr/>
          </p:nvSpPr>
          <p:spPr>
            <a:xfrm>
              <a:off x="0" y="-19050"/>
              <a:ext cx="6361430" cy="2182948"/>
            </a:xfrm>
            <a:prstGeom prst="rect">
              <a:avLst/>
            </a:prstGeom>
          </p:spPr>
          <p:txBody>
            <a:bodyPr lIns="50800" tIns="50800" rIns="50800" bIns="50800" rtlCol="0" anchor="ctr"/>
            <a:lstStyle/>
            <a:p>
              <a:pPr algn="ctr">
                <a:lnSpc>
                  <a:spcPts val="3240"/>
                </a:lnSpc>
              </a:pPr>
              <a:r>
                <a:rPr lang="en-US" sz="2700">
                  <a:solidFill>
                    <a:srgbClr val="FFFFFF"/>
                  </a:solidFill>
                  <a:latin typeface="Arimo"/>
                </a:rPr>
                <a:t>Saving Face</a:t>
              </a:r>
            </a:p>
          </p:txBody>
        </p:sp>
      </p:grpSp>
      <p:grpSp>
        <p:nvGrpSpPr>
          <p:cNvPr id="46" name="Group 46"/>
          <p:cNvGrpSpPr/>
          <p:nvPr/>
        </p:nvGrpSpPr>
        <p:grpSpPr>
          <a:xfrm>
            <a:off x="6595177" y="7233404"/>
            <a:ext cx="3948114" cy="1975621"/>
            <a:chOff x="0" y="0"/>
            <a:chExt cx="5264152" cy="2634162"/>
          </a:xfrm>
        </p:grpSpPr>
        <p:sp>
          <p:nvSpPr>
            <p:cNvPr id="47" name="Freeform 47"/>
            <p:cNvSpPr/>
            <p:nvPr/>
          </p:nvSpPr>
          <p:spPr>
            <a:xfrm>
              <a:off x="10795" y="-1162050"/>
              <a:ext cx="5242560" cy="3785362"/>
            </a:xfrm>
            <a:custGeom>
              <a:avLst/>
              <a:gdLst/>
              <a:ahLst/>
              <a:cxnLst/>
              <a:rect l="l" t="t" r="r" b="b"/>
              <a:pathLst>
                <a:path w="5242560" h="3785362">
                  <a:moveTo>
                    <a:pt x="0" y="1608328"/>
                  </a:moveTo>
                  <a:cubicBezTo>
                    <a:pt x="0" y="1367790"/>
                    <a:pt x="195707" y="1172845"/>
                    <a:pt x="437261" y="1172845"/>
                  </a:cubicBezTo>
                  <a:lnTo>
                    <a:pt x="873760" y="1172845"/>
                  </a:lnTo>
                  <a:lnTo>
                    <a:pt x="1081913" y="0"/>
                  </a:lnTo>
                  <a:lnTo>
                    <a:pt x="2184400" y="1172845"/>
                  </a:lnTo>
                  <a:lnTo>
                    <a:pt x="4805299" y="1172845"/>
                  </a:lnTo>
                  <a:cubicBezTo>
                    <a:pt x="5046726" y="1172845"/>
                    <a:pt x="5242560" y="1367790"/>
                    <a:pt x="5242560" y="1608328"/>
                  </a:cubicBezTo>
                  <a:lnTo>
                    <a:pt x="5242560" y="2261362"/>
                  </a:lnTo>
                  <a:lnTo>
                    <a:pt x="5242560" y="3349879"/>
                  </a:lnTo>
                  <a:cubicBezTo>
                    <a:pt x="5242560" y="3590417"/>
                    <a:pt x="5046853" y="3785362"/>
                    <a:pt x="4805299" y="3785362"/>
                  </a:cubicBezTo>
                  <a:lnTo>
                    <a:pt x="2184400" y="3785362"/>
                  </a:lnTo>
                  <a:lnTo>
                    <a:pt x="873760" y="3785362"/>
                  </a:lnTo>
                  <a:lnTo>
                    <a:pt x="437261" y="3785362"/>
                  </a:lnTo>
                  <a:cubicBezTo>
                    <a:pt x="195707" y="3785362"/>
                    <a:pt x="0" y="3590417"/>
                    <a:pt x="0" y="3350006"/>
                  </a:cubicBezTo>
                  <a:lnTo>
                    <a:pt x="0" y="2261362"/>
                  </a:lnTo>
                  <a:lnTo>
                    <a:pt x="0" y="1608328"/>
                  </a:lnTo>
                  <a:close/>
                </a:path>
              </a:pathLst>
            </a:custGeom>
            <a:solidFill>
              <a:srgbClr val="33BDAC"/>
            </a:solidFill>
          </p:spPr>
          <p:txBody>
            <a:bodyPr/>
            <a:lstStyle/>
            <a:p>
              <a:endParaRPr lang="en-US"/>
            </a:p>
          </p:txBody>
        </p:sp>
        <p:sp>
          <p:nvSpPr>
            <p:cNvPr id="48" name="Freeform 48"/>
            <p:cNvSpPr/>
            <p:nvPr/>
          </p:nvSpPr>
          <p:spPr>
            <a:xfrm>
              <a:off x="0" y="-1173607"/>
              <a:ext cx="5264150" cy="3807714"/>
            </a:xfrm>
            <a:custGeom>
              <a:avLst/>
              <a:gdLst/>
              <a:ahLst/>
              <a:cxnLst/>
              <a:rect l="l" t="t" r="r" b="b"/>
              <a:pathLst>
                <a:path w="5264150" h="3807714">
                  <a:moveTo>
                    <a:pt x="0" y="1619885"/>
                  </a:moveTo>
                  <a:cubicBezTo>
                    <a:pt x="0" y="1373378"/>
                    <a:pt x="200660" y="1173607"/>
                    <a:pt x="448056" y="1173607"/>
                  </a:cubicBezTo>
                  <a:lnTo>
                    <a:pt x="884555" y="1173607"/>
                  </a:lnTo>
                  <a:lnTo>
                    <a:pt x="884555" y="1184402"/>
                  </a:lnTo>
                  <a:lnTo>
                    <a:pt x="873887" y="1182497"/>
                  </a:lnTo>
                  <a:lnTo>
                    <a:pt x="1082040" y="9779"/>
                  </a:lnTo>
                  <a:cubicBezTo>
                    <a:pt x="1082802" y="5715"/>
                    <a:pt x="1085723" y="2540"/>
                    <a:pt x="1089533" y="1270"/>
                  </a:cubicBezTo>
                  <a:cubicBezTo>
                    <a:pt x="1093343" y="0"/>
                    <a:pt x="1097661" y="1270"/>
                    <a:pt x="1100455" y="4191"/>
                  </a:cubicBezTo>
                  <a:lnTo>
                    <a:pt x="2203069" y="1177036"/>
                  </a:lnTo>
                  <a:lnTo>
                    <a:pt x="2195195" y="1184402"/>
                  </a:lnTo>
                  <a:lnTo>
                    <a:pt x="2195195" y="1173607"/>
                  </a:lnTo>
                  <a:lnTo>
                    <a:pt x="4816094" y="1173607"/>
                  </a:lnTo>
                  <a:lnTo>
                    <a:pt x="4816094" y="1184402"/>
                  </a:lnTo>
                  <a:lnTo>
                    <a:pt x="4816094" y="1173607"/>
                  </a:lnTo>
                  <a:cubicBezTo>
                    <a:pt x="5063490" y="1173607"/>
                    <a:pt x="5264150" y="1373378"/>
                    <a:pt x="5264150" y="1619885"/>
                  </a:cubicBezTo>
                  <a:lnTo>
                    <a:pt x="5253355" y="1619885"/>
                  </a:lnTo>
                  <a:lnTo>
                    <a:pt x="5242560" y="1619885"/>
                  </a:lnTo>
                  <a:cubicBezTo>
                    <a:pt x="5242560" y="1613916"/>
                    <a:pt x="5247386" y="1609090"/>
                    <a:pt x="5253355" y="1609090"/>
                  </a:cubicBezTo>
                  <a:cubicBezTo>
                    <a:pt x="5259324" y="1609090"/>
                    <a:pt x="5264150" y="1613916"/>
                    <a:pt x="5264150" y="1619885"/>
                  </a:cubicBezTo>
                  <a:lnTo>
                    <a:pt x="5264150" y="2272919"/>
                  </a:lnTo>
                  <a:lnTo>
                    <a:pt x="5253355" y="2272919"/>
                  </a:lnTo>
                  <a:lnTo>
                    <a:pt x="5264150" y="2272919"/>
                  </a:lnTo>
                  <a:lnTo>
                    <a:pt x="5264150" y="3361436"/>
                  </a:lnTo>
                  <a:lnTo>
                    <a:pt x="5253355" y="3361436"/>
                  </a:lnTo>
                  <a:lnTo>
                    <a:pt x="5264150" y="3361436"/>
                  </a:lnTo>
                  <a:cubicBezTo>
                    <a:pt x="5264150" y="3607943"/>
                    <a:pt x="5063490" y="3807714"/>
                    <a:pt x="4816094" y="3807714"/>
                  </a:cubicBezTo>
                  <a:lnTo>
                    <a:pt x="4816094" y="3796919"/>
                  </a:lnTo>
                  <a:lnTo>
                    <a:pt x="4816094" y="3807714"/>
                  </a:lnTo>
                  <a:lnTo>
                    <a:pt x="2195195" y="3807714"/>
                  </a:lnTo>
                  <a:lnTo>
                    <a:pt x="2195195" y="3796919"/>
                  </a:lnTo>
                  <a:lnTo>
                    <a:pt x="2195195" y="3807714"/>
                  </a:lnTo>
                  <a:lnTo>
                    <a:pt x="884555" y="3807714"/>
                  </a:lnTo>
                  <a:lnTo>
                    <a:pt x="884555" y="3796919"/>
                  </a:lnTo>
                  <a:lnTo>
                    <a:pt x="884555" y="3786124"/>
                  </a:lnTo>
                  <a:lnTo>
                    <a:pt x="884555" y="3796919"/>
                  </a:lnTo>
                  <a:lnTo>
                    <a:pt x="884555" y="3807714"/>
                  </a:lnTo>
                  <a:lnTo>
                    <a:pt x="448056" y="3807714"/>
                  </a:lnTo>
                  <a:lnTo>
                    <a:pt x="448056" y="3796919"/>
                  </a:lnTo>
                  <a:lnTo>
                    <a:pt x="448056" y="3807714"/>
                  </a:lnTo>
                  <a:cubicBezTo>
                    <a:pt x="200660" y="3807714"/>
                    <a:pt x="0" y="3608070"/>
                    <a:pt x="0" y="3361563"/>
                  </a:cubicBezTo>
                  <a:lnTo>
                    <a:pt x="0" y="2272919"/>
                  </a:lnTo>
                  <a:lnTo>
                    <a:pt x="10795" y="2272919"/>
                  </a:lnTo>
                  <a:lnTo>
                    <a:pt x="0" y="2272919"/>
                  </a:lnTo>
                  <a:lnTo>
                    <a:pt x="0" y="1619885"/>
                  </a:lnTo>
                  <a:cubicBezTo>
                    <a:pt x="0" y="1613916"/>
                    <a:pt x="4826" y="1609090"/>
                    <a:pt x="10795" y="1609090"/>
                  </a:cubicBezTo>
                  <a:cubicBezTo>
                    <a:pt x="16764" y="1609090"/>
                    <a:pt x="21590" y="1613916"/>
                    <a:pt x="21590" y="1619885"/>
                  </a:cubicBezTo>
                  <a:lnTo>
                    <a:pt x="10795" y="1619885"/>
                  </a:lnTo>
                  <a:lnTo>
                    <a:pt x="0" y="1619885"/>
                  </a:lnTo>
                  <a:moveTo>
                    <a:pt x="21590" y="1619885"/>
                  </a:moveTo>
                  <a:cubicBezTo>
                    <a:pt x="21590" y="1625854"/>
                    <a:pt x="16764" y="1630680"/>
                    <a:pt x="10795" y="1630680"/>
                  </a:cubicBezTo>
                  <a:cubicBezTo>
                    <a:pt x="4826" y="1630680"/>
                    <a:pt x="0" y="1625854"/>
                    <a:pt x="0" y="1619885"/>
                  </a:cubicBezTo>
                  <a:lnTo>
                    <a:pt x="10795" y="1619885"/>
                  </a:lnTo>
                  <a:lnTo>
                    <a:pt x="10795" y="1630680"/>
                  </a:lnTo>
                  <a:lnTo>
                    <a:pt x="10795" y="1619885"/>
                  </a:lnTo>
                  <a:lnTo>
                    <a:pt x="21590" y="1619885"/>
                  </a:lnTo>
                  <a:lnTo>
                    <a:pt x="21590" y="2272919"/>
                  </a:lnTo>
                  <a:lnTo>
                    <a:pt x="21590" y="3361436"/>
                  </a:lnTo>
                  <a:lnTo>
                    <a:pt x="10795" y="3361436"/>
                  </a:lnTo>
                  <a:lnTo>
                    <a:pt x="21590" y="3361436"/>
                  </a:lnTo>
                  <a:cubicBezTo>
                    <a:pt x="21590" y="3595878"/>
                    <a:pt x="212471" y="3786124"/>
                    <a:pt x="448056" y="3786124"/>
                  </a:cubicBezTo>
                  <a:lnTo>
                    <a:pt x="884555" y="3786124"/>
                  </a:lnTo>
                  <a:cubicBezTo>
                    <a:pt x="890524" y="3786124"/>
                    <a:pt x="895350" y="3790950"/>
                    <a:pt x="895350" y="3796919"/>
                  </a:cubicBezTo>
                  <a:cubicBezTo>
                    <a:pt x="895350" y="3802888"/>
                    <a:pt x="890524" y="3807714"/>
                    <a:pt x="884555" y="3807714"/>
                  </a:cubicBezTo>
                  <a:cubicBezTo>
                    <a:pt x="878586" y="3807714"/>
                    <a:pt x="873760" y="3802888"/>
                    <a:pt x="873760" y="3796919"/>
                  </a:cubicBezTo>
                  <a:cubicBezTo>
                    <a:pt x="873760" y="3790950"/>
                    <a:pt x="878586" y="3786124"/>
                    <a:pt x="884555" y="3786124"/>
                  </a:cubicBezTo>
                  <a:lnTo>
                    <a:pt x="2195195" y="3786124"/>
                  </a:lnTo>
                  <a:lnTo>
                    <a:pt x="4816094" y="3786124"/>
                  </a:lnTo>
                  <a:cubicBezTo>
                    <a:pt x="5051679" y="3786124"/>
                    <a:pt x="5242560" y="3596005"/>
                    <a:pt x="5242560" y="3361436"/>
                  </a:cubicBezTo>
                  <a:lnTo>
                    <a:pt x="5242560" y="2272919"/>
                  </a:lnTo>
                  <a:lnTo>
                    <a:pt x="5242560" y="1619885"/>
                  </a:lnTo>
                  <a:lnTo>
                    <a:pt x="5253355" y="1619885"/>
                  </a:lnTo>
                  <a:lnTo>
                    <a:pt x="5253355" y="1630680"/>
                  </a:lnTo>
                  <a:lnTo>
                    <a:pt x="5253355" y="1619885"/>
                  </a:lnTo>
                  <a:lnTo>
                    <a:pt x="5264150" y="1619885"/>
                  </a:lnTo>
                  <a:cubicBezTo>
                    <a:pt x="5264150" y="1625854"/>
                    <a:pt x="5259324" y="1630680"/>
                    <a:pt x="5253355" y="1630680"/>
                  </a:cubicBezTo>
                  <a:cubicBezTo>
                    <a:pt x="5247386" y="1630680"/>
                    <a:pt x="5242560" y="1625854"/>
                    <a:pt x="5242560" y="1619885"/>
                  </a:cubicBezTo>
                  <a:cubicBezTo>
                    <a:pt x="5242560" y="1385443"/>
                    <a:pt x="5051679" y="1195197"/>
                    <a:pt x="4816094" y="1195197"/>
                  </a:cubicBezTo>
                  <a:lnTo>
                    <a:pt x="2195195" y="1195197"/>
                  </a:lnTo>
                  <a:cubicBezTo>
                    <a:pt x="2192274" y="1195197"/>
                    <a:pt x="2189353" y="1193927"/>
                    <a:pt x="2187321" y="1191768"/>
                  </a:cubicBezTo>
                  <a:lnTo>
                    <a:pt x="1084834" y="19050"/>
                  </a:lnTo>
                  <a:lnTo>
                    <a:pt x="1092708" y="11684"/>
                  </a:lnTo>
                  <a:lnTo>
                    <a:pt x="1103376" y="13589"/>
                  </a:lnTo>
                  <a:lnTo>
                    <a:pt x="895223" y="1186307"/>
                  </a:lnTo>
                  <a:cubicBezTo>
                    <a:pt x="894334" y="1191514"/>
                    <a:pt x="889889" y="1195197"/>
                    <a:pt x="884555" y="1195197"/>
                  </a:cubicBezTo>
                  <a:lnTo>
                    <a:pt x="448056" y="1195197"/>
                  </a:lnTo>
                  <a:lnTo>
                    <a:pt x="448056" y="1184402"/>
                  </a:lnTo>
                  <a:lnTo>
                    <a:pt x="448056" y="1195197"/>
                  </a:lnTo>
                  <a:cubicBezTo>
                    <a:pt x="212471" y="1195197"/>
                    <a:pt x="21590" y="1385316"/>
                    <a:pt x="21590" y="1619885"/>
                  </a:cubicBezTo>
                  <a:close/>
                </a:path>
              </a:pathLst>
            </a:custGeom>
            <a:solidFill>
              <a:srgbClr val="2E3111"/>
            </a:solidFill>
          </p:spPr>
          <p:txBody>
            <a:bodyPr/>
            <a:lstStyle/>
            <a:p>
              <a:endParaRPr lang="en-US"/>
            </a:p>
          </p:txBody>
        </p:sp>
        <p:sp>
          <p:nvSpPr>
            <p:cNvPr id="49" name="TextBox 49"/>
            <p:cNvSpPr txBox="1"/>
            <p:nvPr/>
          </p:nvSpPr>
          <p:spPr>
            <a:xfrm>
              <a:off x="0" y="-19050"/>
              <a:ext cx="5264152" cy="2653212"/>
            </a:xfrm>
            <a:prstGeom prst="rect">
              <a:avLst/>
            </a:prstGeom>
          </p:spPr>
          <p:txBody>
            <a:bodyPr lIns="50800" tIns="50800" rIns="50800" bIns="50800" rtlCol="0" anchor="ctr"/>
            <a:lstStyle/>
            <a:p>
              <a:pPr algn="ctr">
                <a:lnSpc>
                  <a:spcPts val="3240"/>
                </a:lnSpc>
              </a:pPr>
              <a:r>
                <a:rPr lang="en-US" sz="2700" dirty="0">
                  <a:solidFill>
                    <a:srgbClr val="FFFFFF"/>
                  </a:solidFill>
                  <a:latin typeface="Arimo"/>
                </a:rPr>
                <a:t>Need to keep it private, within the family</a:t>
              </a:r>
            </a:p>
          </p:txBody>
        </p:sp>
      </p:grpSp>
      <p:grpSp>
        <p:nvGrpSpPr>
          <p:cNvPr id="50" name="Group 50"/>
          <p:cNvGrpSpPr/>
          <p:nvPr/>
        </p:nvGrpSpPr>
        <p:grpSpPr>
          <a:xfrm rot="-836724">
            <a:off x="7725161" y="381327"/>
            <a:ext cx="3523569" cy="2269685"/>
            <a:chOff x="0" y="0"/>
            <a:chExt cx="4698092" cy="3026246"/>
          </a:xfrm>
        </p:grpSpPr>
        <p:sp>
          <p:nvSpPr>
            <p:cNvPr id="51" name="Freeform 51"/>
            <p:cNvSpPr/>
            <p:nvPr/>
          </p:nvSpPr>
          <p:spPr>
            <a:xfrm>
              <a:off x="-218313" y="-99060"/>
              <a:ext cx="4978400" cy="4694211"/>
            </a:xfrm>
            <a:custGeom>
              <a:avLst/>
              <a:gdLst/>
              <a:ahLst/>
              <a:cxnLst/>
              <a:rect l="l" t="t" r="r" b="b"/>
              <a:pathLst>
                <a:path w="4978400" h="4694211">
                  <a:moveTo>
                    <a:pt x="1810385" y="4694211"/>
                  </a:moveTo>
                  <a:lnTo>
                    <a:pt x="1760093" y="3022616"/>
                  </a:lnTo>
                  <a:cubicBezTo>
                    <a:pt x="629539" y="2755389"/>
                    <a:pt x="0" y="1979791"/>
                    <a:pt x="305562" y="1230880"/>
                  </a:cubicBezTo>
                  <a:cubicBezTo>
                    <a:pt x="611124" y="481968"/>
                    <a:pt x="1751965" y="0"/>
                    <a:pt x="2941066" y="128645"/>
                  </a:cubicBezTo>
                  <a:cubicBezTo>
                    <a:pt x="4130167" y="252417"/>
                    <a:pt x="4978400" y="936483"/>
                    <a:pt x="4900676" y="1709062"/>
                  </a:cubicBezTo>
                  <a:cubicBezTo>
                    <a:pt x="4822952" y="2481642"/>
                    <a:pt x="3844925" y="3089996"/>
                    <a:pt x="2640965" y="3114267"/>
                  </a:cubicBezTo>
                  <a:close/>
                </a:path>
              </a:pathLst>
            </a:custGeom>
            <a:solidFill>
              <a:srgbClr val="B495C2"/>
            </a:solidFill>
          </p:spPr>
          <p:txBody>
            <a:bodyPr/>
            <a:lstStyle/>
            <a:p>
              <a:endParaRPr lang="en-US"/>
            </a:p>
          </p:txBody>
        </p:sp>
        <p:sp>
          <p:nvSpPr>
            <p:cNvPr id="52" name="Freeform 52"/>
            <p:cNvSpPr/>
            <p:nvPr/>
          </p:nvSpPr>
          <p:spPr>
            <a:xfrm>
              <a:off x="-154559" y="-109982"/>
              <a:ext cx="4926203" cy="4716944"/>
            </a:xfrm>
            <a:custGeom>
              <a:avLst/>
              <a:gdLst/>
              <a:ahLst/>
              <a:cxnLst/>
              <a:rect l="l" t="t" r="r" b="b"/>
              <a:pathLst>
                <a:path w="4926203" h="4716944">
                  <a:moveTo>
                    <a:pt x="1735836" y="4705514"/>
                  </a:moveTo>
                  <a:lnTo>
                    <a:pt x="1685544" y="3033900"/>
                  </a:lnTo>
                  <a:cubicBezTo>
                    <a:pt x="1685417" y="3031122"/>
                    <a:pt x="1686560" y="3028466"/>
                    <a:pt x="1688592" y="3026413"/>
                  </a:cubicBezTo>
                  <a:cubicBezTo>
                    <a:pt x="1690624" y="3024361"/>
                    <a:pt x="1693418" y="3023274"/>
                    <a:pt x="1696339" y="3023274"/>
                  </a:cubicBezTo>
                  <a:lnTo>
                    <a:pt x="1696339" y="3033538"/>
                  </a:lnTo>
                  <a:lnTo>
                    <a:pt x="1693672" y="3043439"/>
                  </a:lnTo>
                  <a:cubicBezTo>
                    <a:pt x="628015" y="2791548"/>
                    <a:pt x="0" y="2086712"/>
                    <a:pt x="186817" y="1372819"/>
                  </a:cubicBezTo>
                  <a:cubicBezTo>
                    <a:pt x="198628" y="1327899"/>
                    <a:pt x="213487" y="1282979"/>
                    <a:pt x="231775" y="1238179"/>
                  </a:cubicBezTo>
                  <a:lnTo>
                    <a:pt x="241808" y="1241923"/>
                  </a:lnTo>
                  <a:lnTo>
                    <a:pt x="231775" y="1238179"/>
                  </a:lnTo>
                  <a:cubicBezTo>
                    <a:pt x="540004" y="482989"/>
                    <a:pt x="1687195" y="0"/>
                    <a:pt x="2878455" y="129423"/>
                  </a:cubicBezTo>
                  <a:lnTo>
                    <a:pt x="2877312" y="139567"/>
                  </a:lnTo>
                  <a:lnTo>
                    <a:pt x="2878455" y="129423"/>
                  </a:lnTo>
                  <a:cubicBezTo>
                    <a:pt x="4069334" y="253316"/>
                    <a:pt x="4926203" y="939677"/>
                    <a:pt x="4847717" y="1721071"/>
                  </a:cubicBezTo>
                  <a:lnTo>
                    <a:pt x="4836922" y="1720105"/>
                  </a:lnTo>
                  <a:lnTo>
                    <a:pt x="4847717" y="1721071"/>
                  </a:lnTo>
                  <a:cubicBezTo>
                    <a:pt x="4769231" y="2501620"/>
                    <a:pt x="3783330" y="3111182"/>
                    <a:pt x="2577338" y="3135574"/>
                  </a:cubicBezTo>
                  <a:lnTo>
                    <a:pt x="2577084" y="3125310"/>
                  </a:lnTo>
                  <a:lnTo>
                    <a:pt x="2586609" y="3130140"/>
                  </a:lnTo>
                  <a:lnTo>
                    <a:pt x="1756029" y="4710340"/>
                  </a:lnTo>
                  <a:cubicBezTo>
                    <a:pt x="1753743" y="4714658"/>
                    <a:pt x="1748790" y="4716944"/>
                    <a:pt x="1744091" y="4715801"/>
                  </a:cubicBezTo>
                  <a:cubicBezTo>
                    <a:pt x="1739392" y="4714658"/>
                    <a:pt x="1735836" y="4710467"/>
                    <a:pt x="1735709" y="4705641"/>
                  </a:cubicBezTo>
                  <a:moveTo>
                    <a:pt x="1757299" y="4705006"/>
                  </a:moveTo>
                  <a:lnTo>
                    <a:pt x="1746504" y="4705387"/>
                  </a:lnTo>
                  <a:lnTo>
                    <a:pt x="1736979" y="4700307"/>
                  </a:lnTo>
                  <a:lnTo>
                    <a:pt x="2567559" y="3120480"/>
                  </a:lnTo>
                  <a:cubicBezTo>
                    <a:pt x="2569337" y="3117220"/>
                    <a:pt x="2573020" y="3115046"/>
                    <a:pt x="2576830" y="3115046"/>
                  </a:cubicBezTo>
                  <a:cubicBezTo>
                    <a:pt x="3778885" y="3090774"/>
                    <a:pt x="4749292" y="2483748"/>
                    <a:pt x="4826127" y="1719139"/>
                  </a:cubicBezTo>
                  <a:cubicBezTo>
                    <a:pt x="4903089" y="955254"/>
                    <a:pt x="4063365" y="273361"/>
                    <a:pt x="2876169" y="149710"/>
                  </a:cubicBezTo>
                  <a:cubicBezTo>
                    <a:pt x="1689354" y="21971"/>
                    <a:pt x="554990" y="502913"/>
                    <a:pt x="251968" y="1245545"/>
                  </a:cubicBezTo>
                  <a:cubicBezTo>
                    <a:pt x="234061" y="1289620"/>
                    <a:pt x="219329" y="1333695"/>
                    <a:pt x="207772" y="1377770"/>
                  </a:cubicBezTo>
                  <a:cubicBezTo>
                    <a:pt x="25400" y="2075120"/>
                    <a:pt x="637794" y="2772711"/>
                    <a:pt x="1699006" y="3023636"/>
                  </a:cubicBezTo>
                  <a:cubicBezTo>
                    <a:pt x="1704340" y="3024843"/>
                    <a:pt x="1707769" y="3029674"/>
                    <a:pt x="1707134" y="3034866"/>
                  </a:cubicBezTo>
                  <a:cubicBezTo>
                    <a:pt x="1706499" y="3040058"/>
                    <a:pt x="1701927" y="3043922"/>
                    <a:pt x="1696466" y="3043922"/>
                  </a:cubicBezTo>
                  <a:lnTo>
                    <a:pt x="1696466" y="3033659"/>
                  </a:lnTo>
                  <a:lnTo>
                    <a:pt x="1707261" y="3033296"/>
                  </a:lnTo>
                  <a:lnTo>
                    <a:pt x="1757553" y="4704879"/>
                  </a:lnTo>
                  <a:close/>
                </a:path>
              </a:pathLst>
            </a:custGeom>
            <a:solidFill>
              <a:srgbClr val="2E3111"/>
            </a:solidFill>
          </p:spPr>
          <p:txBody>
            <a:bodyPr/>
            <a:lstStyle/>
            <a:p>
              <a:endParaRPr lang="en-US"/>
            </a:p>
          </p:txBody>
        </p:sp>
        <p:sp>
          <p:nvSpPr>
            <p:cNvPr id="53" name="TextBox 53"/>
            <p:cNvSpPr txBox="1"/>
            <p:nvPr/>
          </p:nvSpPr>
          <p:spPr>
            <a:xfrm>
              <a:off x="0" y="-19050"/>
              <a:ext cx="4698092" cy="3045296"/>
            </a:xfrm>
            <a:prstGeom prst="rect">
              <a:avLst/>
            </a:prstGeom>
          </p:spPr>
          <p:txBody>
            <a:bodyPr lIns="50800" tIns="50800" rIns="50800" bIns="50800" rtlCol="0" anchor="ctr"/>
            <a:lstStyle/>
            <a:p>
              <a:pPr algn="ctr">
                <a:lnSpc>
                  <a:spcPts val="3240"/>
                </a:lnSpc>
              </a:pPr>
              <a:r>
                <a:rPr lang="en-US" sz="2700">
                  <a:solidFill>
                    <a:srgbClr val="FFFFFF"/>
                  </a:solidFill>
                  <a:latin typeface="Arimo"/>
                </a:rPr>
                <a:t>Taboo Topic</a:t>
              </a:r>
            </a:p>
          </p:txBody>
        </p:sp>
      </p:grpSp>
      <p:sp>
        <p:nvSpPr>
          <p:cNvPr id="54" name="TextBox 54"/>
          <p:cNvSpPr txBox="1"/>
          <p:nvPr/>
        </p:nvSpPr>
        <p:spPr>
          <a:xfrm>
            <a:off x="15065640" y="9748650"/>
            <a:ext cx="2457345" cy="247650"/>
          </a:xfrm>
          <a:prstGeom prst="rect">
            <a:avLst/>
          </a:prstGeom>
        </p:spPr>
        <p:txBody>
          <a:bodyPr lIns="0" tIns="0" rIns="0" bIns="0" rtlCol="0" anchor="t">
            <a:spAutoFit/>
          </a:bodyPr>
          <a:lstStyle/>
          <a:p>
            <a:pPr algn="r">
              <a:lnSpc>
                <a:spcPts val="1800"/>
              </a:lnSpc>
            </a:pPr>
            <a:r>
              <a:rPr lang="en-US" sz="1500" spc="286">
                <a:solidFill>
                  <a:srgbClr val="000000">
                    <a:alpha val="60000"/>
                  </a:srgbClr>
                </a:solidFill>
                <a:latin typeface="Arimo"/>
              </a:rPr>
              <a:t>15</a:t>
            </a:r>
          </a:p>
        </p:txBody>
      </p:sp>
      <p:sp>
        <p:nvSpPr>
          <p:cNvPr id="55" name="TextBox 55"/>
          <p:cNvSpPr txBox="1"/>
          <p:nvPr/>
        </p:nvSpPr>
        <p:spPr>
          <a:xfrm>
            <a:off x="4473816" y="4222050"/>
            <a:ext cx="10074941" cy="1257300"/>
          </a:xfrm>
          <a:prstGeom prst="rect">
            <a:avLst/>
          </a:prstGeom>
        </p:spPr>
        <p:txBody>
          <a:bodyPr lIns="0" tIns="0" rIns="0" bIns="0" rtlCol="0" anchor="t">
            <a:spAutoFit/>
          </a:bodyPr>
          <a:lstStyle/>
          <a:p>
            <a:pPr algn="l">
              <a:lnSpc>
                <a:spcPts val="6480"/>
              </a:lnSpc>
            </a:pPr>
            <a:r>
              <a:rPr lang="en-US" sz="5400" spc="-46">
                <a:solidFill>
                  <a:srgbClr val="000000"/>
                </a:solidFill>
                <a:latin typeface="Arimo Bold"/>
              </a:rPr>
              <a:t>Perspectives on Mental Health</a:t>
            </a:r>
          </a:p>
          <a:p>
            <a:pPr algn="ctr">
              <a:lnSpc>
                <a:spcPts val="3240"/>
              </a:lnSpc>
            </a:pPr>
            <a:r>
              <a:rPr lang="en-US" sz="2700" spc="-23">
                <a:solidFill>
                  <a:srgbClr val="000000"/>
                </a:solidFill>
                <a:latin typeface="Arimo Bold"/>
              </a:rPr>
              <a:t>(Kim, 2020)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AE3E3"/>
        </a:solidFill>
        <a:effectLst/>
      </p:bgPr>
    </p:bg>
    <p:spTree>
      <p:nvGrpSpPr>
        <p:cNvPr id="1" name=""/>
        <p:cNvGrpSpPr/>
        <p:nvPr/>
      </p:nvGrpSpPr>
      <p:grpSpPr>
        <a:xfrm>
          <a:off x="0" y="0"/>
          <a:ext cx="0" cy="0"/>
          <a:chOff x="0" y="0"/>
          <a:chExt cx="0" cy="0"/>
        </a:xfrm>
      </p:grpSpPr>
      <p:sp>
        <p:nvSpPr>
          <p:cNvPr id="2" name="TextBox 2"/>
          <p:cNvSpPr txBox="1"/>
          <p:nvPr/>
        </p:nvSpPr>
        <p:spPr>
          <a:xfrm>
            <a:off x="1575540" y="749617"/>
            <a:ext cx="15136920" cy="697948"/>
          </a:xfrm>
          <a:prstGeom prst="rect">
            <a:avLst/>
          </a:prstGeom>
        </p:spPr>
        <p:txBody>
          <a:bodyPr lIns="0" tIns="0" rIns="0" bIns="0" rtlCol="0" anchor="t">
            <a:spAutoFit/>
          </a:bodyPr>
          <a:lstStyle/>
          <a:p>
            <a:pPr marL="0" marR="0" lvl="0" indent="0" algn="ctr" defTabSz="914400" rtl="0" eaLnBrk="1" fontAlgn="auto" latinLnBrk="0" hangingPunct="1">
              <a:lnSpc>
                <a:spcPts val="5759"/>
              </a:lnSpc>
              <a:spcBef>
                <a:spcPts val="0"/>
              </a:spcBef>
              <a:spcAft>
                <a:spcPts val="0"/>
              </a:spcAft>
              <a:buClrTx/>
              <a:buSzTx/>
              <a:buFontTx/>
              <a:buNone/>
              <a:tabLst/>
              <a:defRPr/>
            </a:pPr>
            <a:r>
              <a:rPr kumimoji="0" lang="en-US" sz="4800" b="0" i="0" u="none" strike="noStrike" kern="1200" cap="none" spc="-41" normalizeH="0" baseline="0" noProof="0" dirty="0">
                <a:ln>
                  <a:noFill/>
                </a:ln>
                <a:solidFill>
                  <a:srgbClr val="000000"/>
                </a:solidFill>
                <a:effectLst/>
                <a:uLnTx/>
                <a:uFillTx/>
                <a:latin typeface="Arimo Bold"/>
                <a:ea typeface="+mn-ea"/>
                <a:cs typeface="+mn-cs"/>
              </a:rPr>
              <a:t>Mental health of Asian American Older Adults</a:t>
            </a:r>
          </a:p>
        </p:txBody>
      </p:sp>
      <p:sp>
        <p:nvSpPr>
          <p:cNvPr id="3" name="TextBox 3"/>
          <p:cNvSpPr txBox="1"/>
          <p:nvPr/>
        </p:nvSpPr>
        <p:spPr>
          <a:xfrm>
            <a:off x="15065640" y="9748650"/>
            <a:ext cx="2457345" cy="247650"/>
          </a:xfrm>
          <a:prstGeom prst="rect">
            <a:avLst/>
          </a:prstGeom>
        </p:spPr>
        <p:txBody>
          <a:bodyPr lIns="0" tIns="0" rIns="0" bIns="0" rtlCol="0" anchor="t">
            <a:spAutoFit/>
          </a:bodyPr>
          <a:lstStyle/>
          <a:p>
            <a:pPr marL="0" marR="0" lvl="0" indent="0" algn="r" defTabSz="914400" rtl="0" eaLnBrk="1" fontAlgn="auto" latinLnBrk="0" hangingPunct="1">
              <a:lnSpc>
                <a:spcPts val="1800"/>
              </a:lnSpc>
              <a:spcBef>
                <a:spcPts val="0"/>
              </a:spcBef>
              <a:spcAft>
                <a:spcPts val="0"/>
              </a:spcAft>
              <a:buClrTx/>
              <a:buSzTx/>
              <a:buFontTx/>
              <a:buNone/>
              <a:tabLst/>
              <a:defRPr/>
            </a:pPr>
            <a:r>
              <a:rPr kumimoji="0" lang="en-US" sz="1500" b="0" i="0" u="none" strike="noStrike" kern="1200" cap="none" spc="286" normalizeH="0" baseline="0" noProof="0">
                <a:ln>
                  <a:noFill/>
                </a:ln>
                <a:solidFill>
                  <a:srgbClr val="000000">
                    <a:alpha val="60000"/>
                  </a:srgbClr>
                </a:solidFill>
                <a:effectLst/>
                <a:uLnTx/>
                <a:uFillTx/>
                <a:latin typeface="Arimo"/>
                <a:ea typeface="+mn-ea"/>
                <a:cs typeface="+mn-cs"/>
              </a:rPr>
              <a:t>16</a:t>
            </a:r>
          </a:p>
        </p:txBody>
      </p:sp>
      <p:grpSp>
        <p:nvGrpSpPr>
          <p:cNvPr id="4" name="Group 4"/>
          <p:cNvGrpSpPr/>
          <p:nvPr/>
        </p:nvGrpSpPr>
        <p:grpSpPr>
          <a:xfrm>
            <a:off x="804881" y="1835967"/>
            <a:ext cx="13822649" cy="1953336"/>
            <a:chOff x="0" y="0"/>
            <a:chExt cx="17396730" cy="2458404"/>
          </a:xfrm>
        </p:grpSpPr>
        <p:sp>
          <p:nvSpPr>
            <p:cNvPr id="5" name="Freeform 5"/>
            <p:cNvSpPr/>
            <p:nvPr/>
          </p:nvSpPr>
          <p:spPr>
            <a:xfrm>
              <a:off x="17145" y="17145"/>
              <a:ext cx="17362424" cy="2424176"/>
            </a:xfrm>
            <a:custGeom>
              <a:avLst/>
              <a:gdLst/>
              <a:ahLst/>
              <a:cxnLst/>
              <a:rect l="l" t="t" r="r" b="b"/>
              <a:pathLst>
                <a:path w="17362424" h="2424176">
                  <a:moveTo>
                    <a:pt x="0" y="242443"/>
                  </a:moveTo>
                  <a:cubicBezTo>
                    <a:pt x="0" y="108585"/>
                    <a:pt x="109855" y="0"/>
                    <a:pt x="245364" y="0"/>
                  </a:cubicBezTo>
                  <a:lnTo>
                    <a:pt x="17117060" y="0"/>
                  </a:lnTo>
                  <a:cubicBezTo>
                    <a:pt x="17252570" y="0"/>
                    <a:pt x="17362424" y="108585"/>
                    <a:pt x="17362424" y="242443"/>
                  </a:cubicBezTo>
                  <a:lnTo>
                    <a:pt x="17362424" y="2181733"/>
                  </a:lnTo>
                  <a:cubicBezTo>
                    <a:pt x="17362424" y="2315591"/>
                    <a:pt x="17252570" y="2424176"/>
                    <a:pt x="17117060" y="2424176"/>
                  </a:cubicBezTo>
                  <a:lnTo>
                    <a:pt x="245364" y="2424176"/>
                  </a:lnTo>
                  <a:cubicBezTo>
                    <a:pt x="109855" y="2424176"/>
                    <a:pt x="0" y="2315591"/>
                    <a:pt x="0" y="2181733"/>
                  </a:cubicBezTo>
                  <a:close/>
                </a:path>
              </a:pathLst>
            </a:custGeom>
            <a:solidFill>
              <a:srgbClr val="4D1A57"/>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0" y="0"/>
              <a:ext cx="17396715" cy="2458466"/>
            </a:xfrm>
            <a:custGeom>
              <a:avLst/>
              <a:gdLst/>
              <a:ahLst/>
              <a:cxnLst/>
              <a:rect l="l" t="t" r="r" b="b"/>
              <a:pathLst>
                <a:path w="17396715" h="2458466">
                  <a:moveTo>
                    <a:pt x="0" y="259588"/>
                  </a:moveTo>
                  <a:cubicBezTo>
                    <a:pt x="0" y="115951"/>
                    <a:pt x="117729" y="0"/>
                    <a:pt x="262509" y="0"/>
                  </a:cubicBezTo>
                  <a:lnTo>
                    <a:pt x="17134205" y="0"/>
                  </a:lnTo>
                  <a:lnTo>
                    <a:pt x="17134205" y="17145"/>
                  </a:lnTo>
                  <a:lnTo>
                    <a:pt x="17134205" y="0"/>
                  </a:lnTo>
                  <a:cubicBezTo>
                    <a:pt x="17278986" y="0"/>
                    <a:pt x="17396715" y="115951"/>
                    <a:pt x="17396715" y="259588"/>
                  </a:cubicBezTo>
                  <a:lnTo>
                    <a:pt x="17379569" y="259588"/>
                  </a:lnTo>
                  <a:lnTo>
                    <a:pt x="17396715" y="259588"/>
                  </a:lnTo>
                  <a:lnTo>
                    <a:pt x="17396715" y="2198878"/>
                  </a:lnTo>
                  <a:lnTo>
                    <a:pt x="17379569" y="2198878"/>
                  </a:lnTo>
                  <a:lnTo>
                    <a:pt x="17396715" y="2198878"/>
                  </a:lnTo>
                  <a:cubicBezTo>
                    <a:pt x="17396715" y="2342388"/>
                    <a:pt x="17278986" y="2458466"/>
                    <a:pt x="17134205" y="2458466"/>
                  </a:cubicBezTo>
                  <a:lnTo>
                    <a:pt x="17134205" y="2441321"/>
                  </a:lnTo>
                  <a:lnTo>
                    <a:pt x="17134205" y="2458466"/>
                  </a:lnTo>
                  <a:lnTo>
                    <a:pt x="262509" y="2458466"/>
                  </a:lnTo>
                  <a:lnTo>
                    <a:pt x="262509" y="2441321"/>
                  </a:lnTo>
                  <a:lnTo>
                    <a:pt x="262509" y="2458466"/>
                  </a:lnTo>
                  <a:cubicBezTo>
                    <a:pt x="117729" y="2458466"/>
                    <a:pt x="0" y="2342388"/>
                    <a:pt x="0" y="2198878"/>
                  </a:cubicBezTo>
                  <a:lnTo>
                    <a:pt x="0" y="259588"/>
                  </a:lnTo>
                  <a:lnTo>
                    <a:pt x="17145" y="259588"/>
                  </a:lnTo>
                  <a:lnTo>
                    <a:pt x="0" y="259588"/>
                  </a:lnTo>
                  <a:moveTo>
                    <a:pt x="34290" y="259588"/>
                  </a:moveTo>
                  <a:lnTo>
                    <a:pt x="34290" y="2198878"/>
                  </a:lnTo>
                  <a:lnTo>
                    <a:pt x="17145" y="2198878"/>
                  </a:lnTo>
                  <a:lnTo>
                    <a:pt x="34290" y="2198878"/>
                  </a:lnTo>
                  <a:cubicBezTo>
                    <a:pt x="34290" y="2323084"/>
                    <a:pt x="136271" y="2424176"/>
                    <a:pt x="262509" y="2424176"/>
                  </a:cubicBezTo>
                  <a:lnTo>
                    <a:pt x="17134205" y="2424176"/>
                  </a:lnTo>
                  <a:cubicBezTo>
                    <a:pt x="17260444" y="2424176"/>
                    <a:pt x="17362424" y="2323084"/>
                    <a:pt x="17362424" y="2198878"/>
                  </a:cubicBezTo>
                  <a:lnTo>
                    <a:pt x="17362424" y="259588"/>
                  </a:lnTo>
                  <a:cubicBezTo>
                    <a:pt x="17362424" y="135382"/>
                    <a:pt x="17260444" y="34290"/>
                    <a:pt x="17134205" y="34290"/>
                  </a:cubicBezTo>
                  <a:lnTo>
                    <a:pt x="262509" y="34290"/>
                  </a:lnTo>
                  <a:lnTo>
                    <a:pt x="262509" y="17145"/>
                  </a:lnTo>
                  <a:lnTo>
                    <a:pt x="262509" y="34290"/>
                  </a:lnTo>
                  <a:cubicBezTo>
                    <a:pt x="136271" y="34290"/>
                    <a:pt x="34290" y="135382"/>
                    <a:pt x="34290" y="259588"/>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TextBox 7"/>
          <p:cNvSpPr txBox="1"/>
          <p:nvPr/>
        </p:nvSpPr>
        <p:spPr>
          <a:xfrm>
            <a:off x="1371600" y="2136689"/>
            <a:ext cx="12238803" cy="1106316"/>
          </a:xfrm>
          <a:prstGeom prst="rect">
            <a:avLst/>
          </a:prstGeom>
        </p:spPr>
        <p:txBody>
          <a:bodyPr lIns="0" tIns="0" rIns="0" bIns="0" rtlCol="0" anchor="t">
            <a:spAutoFit/>
          </a:bodyPr>
          <a:lstStyle/>
          <a:p>
            <a:pPr marL="0" marR="0" lvl="0" indent="0" algn="l" defTabSz="914400" rtl="0" eaLnBrk="1" fontAlgn="auto" latinLnBrk="0" hangingPunct="1">
              <a:lnSpc>
                <a:spcPts val="2893"/>
              </a:lnSpc>
              <a:spcBef>
                <a:spcPts val="0"/>
              </a:spcBef>
              <a:spcAft>
                <a:spcPts val="0"/>
              </a:spcAft>
              <a:buClrTx/>
              <a:buSzTx/>
              <a:buFontTx/>
              <a:buNone/>
              <a:tabLst/>
              <a:defRPr/>
            </a:pPr>
            <a:r>
              <a:rPr kumimoji="0" lang="en-US" sz="2679" b="0" i="0" u="none" strike="noStrike" kern="1200" cap="none" spc="0" normalizeH="0" baseline="0" noProof="0" dirty="0">
                <a:ln>
                  <a:noFill/>
                </a:ln>
                <a:solidFill>
                  <a:srgbClr val="FFFFFF"/>
                </a:solidFill>
                <a:effectLst/>
                <a:uLnTx/>
                <a:uFillTx/>
                <a:latin typeface="Arimo"/>
                <a:ea typeface="+mn-ea"/>
                <a:cs typeface="+mn-cs"/>
              </a:rPr>
              <a:t>Lower prevalence of </a:t>
            </a:r>
            <a:r>
              <a:rPr kumimoji="0" lang="en-US" sz="2679" b="0" i="0" u="none" strike="noStrike" kern="1200" cap="none" spc="0" normalizeH="0" baseline="0" noProof="0" dirty="0">
                <a:ln>
                  <a:noFill/>
                </a:ln>
                <a:solidFill>
                  <a:srgbClr val="FFFFFF"/>
                </a:solidFill>
                <a:effectLst/>
                <a:uLnTx/>
                <a:uFillTx/>
                <a:latin typeface="Arimo Bold"/>
                <a:ea typeface="+mn-ea"/>
                <a:cs typeface="+mn-cs"/>
              </a:rPr>
              <a:t>diagnosed mental health </a:t>
            </a:r>
            <a:r>
              <a:rPr kumimoji="0" lang="en-US" sz="2679" b="0" i="0" u="none" strike="noStrike" kern="1200" cap="none" spc="0" normalizeH="0" baseline="0" noProof="0" dirty="0">
                <a:ln>
                  <a:noFill/>
                </a:ln>
                <a:solidFill>
                  <a:srgbClr val="FFFFFF"/>
                </a:solidFill>
                <a:effectLst/>
                <a:uLnTx/>
                <a:uFillTx/>
                <a:latin typeface="Arimo"/>
                <a:ea typeface="+mn-ea"/>
                <a:cs typeface="+mn-cs"/>
              </a:rPr>
              <a:t>conditions (e.g. mood disorder, anxiety disorder) compared with other racial/ethnic groups (Kim et al., 2011, 2012)</a:t>
            </a:r>
          </a:p>
        </p:txBody>
      </p:sp>
      <p:grpSp>
        <p:nvGrpSpPr>
          <p:cNvPr id="8" name="Group 8"/>
          <p:cNvGrpSpPr/>
          <p:nvPr/>
        </p:nvGrpSpPr>
        <p:grpSpPr>
          <a:xfrm>
            <a:off x="1533010" y="3931511"/>
            <a:ext cx="13822649" cy="2578614"/>
            <a:chOff x="0" y="0"/>
            <a:chExt cx="17396730" cy="2458404"/>
          </a:xfrm>
        </p:grpSpPr>
        <p:sp>
          <p:nvSpPr>
            <p:cNvPr id="9" name="Freeform 9"/>
            <p:cNvSpPr/>
            <p:nvPr/>
          </p:nvSpPr>
          <p:spPr>
            <a:xfrm>
              <a:off x="17145" y="17145"/>
              <a:ext cx="17362424" cy="2424176"/>
            </a:xfrm>
            <a:custGeom>
              <a:avLst/>
              <a:gdLst/>
              <a:ahLst/>
              <a:cxnLst/>
              <a:rect l="l" t="t" r="r" b="b"/>
              <a:pathLst>
                <a:path w="17362424" h="2424176">
                  <a:moveTo>
                    <a:pt x="0" y="242443"/>
                  </a:moveTo>
                  <a:cubicBezTo>
                    <a:pt x="0" y="108585"/>
                    <a:pt x="109855" y="0"/>
                    <a:pt x="245364" y="0"/>
                  </a:cubicBezTo>
                  <a:lnTo>
                    <a:pt x="17117060" y="0"/>
                  </a:lnTo>
                  <a:cubicBezTo>
                    <a:pt x="17252570" y="0"/>
                    <a:pt x="17362424" y="108585"/>
                    <a:pt x="17362424" y="242443"/>
                  </a:cubicBezTo>
                  <a:lnTo>
                    <a:pt x="17362424" y="2181733"/>
                  </a:lnTo>
                  <a:cubicBezTo>
                    <a:pt x="17362424" y="2315591"/>
                    <a:pt x="17252570" y="2424176"/>
                    <a:pt x="17117060" y="2424176"/>
                  </a:cubicBezTo>
                  <a:lnTo>
                    <a:pt x="245364" y="2424176"/>
                  </a:lnTo>
                  <a:cubicBezTo>
                    <a:pt x="109855" y="2424176"/>
                    <a:pt x="0" y="2315591"/>
                    <a:pt x="0" y="2181733"/>
                  </a:cubicBezTo>
                  <a:close/>
                </a:path>
              </a:pathLst>
            </a:custGeom>
            <a:solidFill>
              <a:srgbClr val="4D1A57"/>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a:off x="0" y="0"/>
              <a:ext cx="17396715" cy="2458466"/>
            </a:xfrm>
            <a:custGeom>
              <a:avLst/>
              <a:gdLst/>
              <a:ahLst/>
              <a:cxnLst/>
              <a:rect l="l" t="t" r="r" b="b"/>
              <a:pathLst>
                <a:path w="17396715" h="2458466">
                  <a:moveTo>
                    <a:pt x="0" y="259588"/>
                  </a:moveTo>
                  <a:cubicBezTo>
                    <a:pt x="0" y="115951"/>
                    <a:pt x="117729" y="0"/>
                    <a:pt x="262509" y="0"/>
                  </a:cubicBezTo>
                  <a:lnTo>
                    <a:pt x="17134205" y="0"/>
                  </a:lnTo>
                  <a:lnTo>
                    <a:pt x="17134205" y="17145"/>
                  </a:lnTo>
                  <a:lnTo>
                    <a:pt x="17134205" y="0"/>
                  </a:lnTo>
                  <a:cubicBezTo>
                    <a:pt x="17278986" y="0"/>
                    <a:pt x="17396715" y="115951"/>
                    <a:pt x="17396715" y="259588"/>
                  </a:cubicBezTo>
                  <a:lnTo>
                    <a:pt x="17379569" y="259588"/>
                  </a:lnTo>
                  <a:lnTo>
                    <a:pt x="17396715" y="259588"/>
                  </a:lnTo>
                  <a:lnTo>
                    <a:pt x="17396715" y="2198878"/>
                  </a:lnTo>
                  <a:lnTo>
                    <a:pt x="17379569" y="2198878"/>
                  </a:lnTo>
                  <a:lnTo>
                    <a:pt x="17396715" y="2198878"/>
                  </a:lnTo>
                  <a:cubicBezTo>
                    <a:pt x="17396715" y="2342388"/>
                    <a:pt x="17278986" y="2458466"/>
                    <a:pt x="17134205" y="2458466"/>
                  </a:cubicBezTo>
                  <a:lnTo>
                    <a:pt x="17134205" y="2441321"/>
                  </a:lnTo>
                  <a:lnTo>
                    <a:pt x="17134205" y="2458466"/>
                  </a:lnTo>
                  <a:lnTo>
                    <a:pt x="262509" y="2458466"/>
                  </a:lnTo>
                  <a:lnTo>
                    <a:pt x="262509" y="2441321"/>
                  </a:lnTo>
                  <a:lnTo>
                    <a:pt x="262509" y="2458466"/>
                  </a:lnTo>
                  <a:cubicBezTo>
                    <a:pt x="117729" y="2458466"/>
                    <a:pt x="0" y="2342388"/>
                    <a:pt x="0" y="2198878"/>
                  </a:cubicBezTo>
                  <a:lnTo>
                    <a:pt x="0" y="259588"/>
                  </a:lnTo>
                  <a:lnTo>
                    <a:pt x="17145" y="259588"/>
                  </a:lnTo>
                  <a:lnTo>
                    <a:pt x="0" y="259588"/>
                  </a:lnTo>
                  <a:moveTo>
                    <a:pt x="34290" y="259588"/>
                  </a:moveTo>
                  <a:lnTo>
                    <a:pt x="34290" y="2198878"/>
                  </a:lnTo>
                  <a:lnTo>
                    <a:pt x="17145" y="2198878"/>
                  </a:lnTo>
                  <a:lnTo>
                    <a:pt x="34290" y="2198878"/>
                  </a:lnTo>
                  <a:cubicBezTo>
                    <a:pt x="34290" y="2323084"/>
                    <a:pt x="136271" y="2424176"/>
                    <a:pt x="262509" y="2424176"/>
                  </a:cubicBezTo>
                  <a:lnTo>
                    <a:pt x="17134205" y="2424176"/>
                  </a:lnTo>
                  <a:cubicBezTo>
                    <a:pt x="17260444" y="2424176"/>
                    <a:pt x="17362424" y="2323084"/>
                    <a:pt x="17362424" y="2198878"/>
                  </a:cubicBezTo>
                  <a:lnTo>
                    <a:pt x="17362424" y="259588"/>
                  </a:lnTo>
                  <a:cubicBezTo>
                    <a:pt x="17362424" y="135382"/>
                    <a:pt x="17260444" y="34290"/>
                    <a:pt x="17134205" y="34290"/>
                  </a:cubicBezTo>
                  <a:lnTo>
                    <a:pt x="262509" y="34290"/>
                  </a:lnTo>
                  <a:lnTo>
                    <a:pt x="262509" y="17145"/>
                  </a:lnTo>
                  <a:lnTo>
                    <a:pt x="262509" y="34290"/>
                  </a:lnTo>
                  <a:cubicBezTo>
                    <a:pt x="136271" y="34290"/>
                    <a:pt x="34290" y="135382"/>
                    <a:pt x="34290" y="259588"/>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 name="TextBox 11"/>
          <p:cNvSpPr txBox="1"/>
          <p:nvPr/>
        </p:nvSpPr>
        <p:spPr>
          <a:xfrm>
            <a:off x="2286000" y="4278933"/>
            <a:ext cx="12327895" cy="1798056"/>
          </a:xfrm>
          <a:prstGeom prst="rect">
            <a:avLst/>
          </a:prstGeom>
        </p:spPr>
        <p:txBody>
          <a:bodyPr wrap="square" lIns="0" tIns="0" rIns="0" bIns="0" rtlCol="0" anchor="t">
            <a:spAutoFit/>
          </a:bodyPr>
          <a:lstStyle/>
          <a:p>
            <a:pPr marL="0" marR="0" lvl="0" indent="0" algn="l" defTabSz="914400" rtl="0" eaLnBrk="1" fontAlgn="auto" latinLnBrk="0" hangingPunct="1">
              <a:lnSpc>
                <a:spcPts val="2813"/>
              </a:lnSpc>
              <a:spcBef>
                <a:spcPts val="0"/>
              </a:spcBef>
              <a:spcAft>
                <a:spcPts val="0"/>
              </a:spcAft>
              <a:buClrTx/>
              <a:buSzTx/>
              <a:buFontTx/>
              <a:buNone/>
              <a:tabLst/>
              <a:defRPr/>
            </a:pPr>
            <a:r>
              <a:rPr kumimoji="0" lang="en-US" sz="2604" b="0" i="0" u="none" strike="noStrike" kern="1200" cap="none" spc="0" normalizeH="0" baseline="0" noProof="0" dirty="0">
                <a:ln>
                  <a:noFill/>
                </a:ln>
                <a:solidFill>
                  <a:srgbClr val="FFFFFF"/>
                </a:solidFill>
                <a:effectLst/>
                <a:uLnTx/>
                <a:uFillTx/>
                <a:latin typeface="Arimo"/>
                <a:ea typeface="+mn-ea"/>
                <a:cs typeface="+mn-cs"/>
              </a:rPr>
              <a:t>Challenges with applying diagnoses due to unique presentation</a:t>
            </a:r>
          </a:p>
          <a:p>
            <a:pPr marL="0" marR="0" lvl="0" indent="0" algn="l" defTabSz="914400" rtl="0" eaLnBrk="1" fontAlgn="auto" latinLnBrk="0" hangingPunct="1">
              <a:lnSpc>
                <a:spcPts val="2813"/>
              </a:lnSpc>
              <a:spcBef>
                <a:spcPts val="0"/>
              </a:spcBef>
              <a:spcAft>
                <a:spcPts val="0"/>
              </a:spcAft>
              <a:buClrTx/>
              <a:buSzTx/>
              <a:buFontTx/>
              <a:buNone/>
              <a:tabLst/>
              <a:defRPr/>
            </a:pPr>
            <a:endParaRPr kumimoji="0" lang="en-US" sz="2604" b="0" i="0" u="none" strike="noStrike" kern="1200" cap="none" spc="0" normalizeH="0" baseline="0" noProof="0" dirty="0">
              <a:ln>
                <a:noFill/>
              </a:ln>
              <a:solidFill>
                <a:srgbClr val="FFFFFF"/>
              </a:solidFill>
              <a:effectLst/>
              <a:uLnTx/>
              <a:uFillTx/>
              <a:latin typeface="Arimo"/>
              <a:ea typeface="+mn-ea"/>
              <a:cs typeface="+mn-cs"/>
            </a:endParaRPr>
          </a:p>
          <a:p>
            <a:pPr marL="353572" marR="0" lvl="2" indent="-117857" algn="l" defTabSz="914400" rtl="0" eaLnBrk="1" fontAlgn="auto" latinLnBrk="0" hangingPunct="1">
              <a:lnSpc>
                <a:spcPts val="2110"/>
              </a:lnSpc>
              <a:spcBef>
                <a:spcPts val="0"/>
              </a:spcBef>
              <a:spcAft>
                <a:spcPts val="0"/>
              </a:spcAft>
              <a:buClrTx/>
              <a:buSzTx/>
              <a:buFont typeface="Arial"/>
              <a:buChar char="⚬"/>
              <a:tabLst/>
              <a:defRPr/>
            </a:pPr>
            <a:r>
              <a:rPr kumimoji="0" lang="en-US" sz="2400" b="0" i="0" u="none" strike="noStrike" kern="1200" cap="none" spc="0" normalizeH="0" baseline="0" noProof="0" dirty="0">
                <a:ln>
                  <a:noFill/>
                </a:ln>
                <a:solidFill>
                  <a:srgbClr val="FFFFFF"/>
                </a:solidFill>
                <a:effectLst/>
                <a:uLnTx/>
                <a:uFillTx/>
                <a:latin typeface="Arimo"/>
                <a:ea typeface="+mn-ea"/>
                <a:cs typeface="+mn-cs"/>
              </a:rPr>
              <a:t>Present with somatic symptoms more than emotional distress (Lin &amp; Cheung, 1999)</a:t>
            </a:r>
          </a:p>
          <a:p>
            <a:pPr marL="353572" marR="0" lvl="2" indent="-117857" algn="l" defTabSz="914400" rtl="0" eaLnBrk="1" fontAlgn="auto" latinLnBrk="0" hangingPunct="1">
              <a:lnSpc>
                <a:spcPts val="2110"/>
              </a:lnSpc>
              <a:spcBef>
                <a:spcPts val="0"/>
              </a:spcBef>
              <a:spcAft>
                <a:spcPts val="0"/>
              </a:spcAft>
              <a:buClrTx/>
              <a:buSzTx/>
              <a:buFont typeface="Arial"/>
              <a:buChar char="⚬"/>
              <a:tabLst/>
              <a:defRPr/>
            </a:pPr>
            <a:r>
              <a:rPr kumimoji="0" lang="en-US" sz="2400" b="0" i="0" u="none" strike="noStrike" kern="1200" cap="none" spc="0" normalizeH="0" baseline="0" noProof="0" dirty="0">
                <a:ln>
                  <a:noFill/>
                </a:ln>
                <a:solidFill>
                  <a:srgbClr val="FFFFFF"/>
                </a:solidFill>
                <a:effectLst/>
                <a:uLnTx/>
                <a:uFillTx/>
                <a:latin typeface="Arimo"/>
                <a:ea typeface="+mn-ea"/>
                <a:cs typeface="+mn-cs"/>
              </a:rPr>
              <a:t>Avoidance of terms such as ‘mental illness’ and ‘depression’</a:t>
            </a:r>
          </a:p>
          <a:p>
            <a:pPr marL="353572" marR="0" lvl="2" indent="-117857" algn="l" defTabSz="914400" rtl="0" eaLnBrk="1" fontAlgn="auto" latinLnBrk="0" hangingPunct="1">
              <a:lnSpc>
                <a:spcPts val="2110"/>
              </a:lnSpc>
              <a:spcBef>
                <a:spcPts val="0"/>
              </a:spcBef>
              <a:spcAft>
                <a:spcPts val="0"/>
              </a:spcAft>
              <a:buClrTx/>
              <a:buSzTx/>
              <a:buFont typeface="Arial"/>
              <a:buChar char="⚬"/>
              <a:tabLst/>
              <a:defRPr/>
            </a:pPr>
            <a:r>
              <a:rPr kumimoji="0" lang="en-US" sz="2400" b="0" i="0" u="none" strike="noStrike" kern="1200" cap="none" spc="0" normalizeH="0" baseline="0" noProof="0" dirty="0">
                <a:ln>
                  <a:noFill/>
                </a:ln>
                <a:solidFill>
                  <a:srgbClr val="FFFFFF"/>
                </a:solidFill>
                <a:effectLst/>
                <a:uLnTx/>
                <a:uFillTx/>
                <a:latin typeface="Arimo"/>
                <a:ea typeface="+mn-ea"/>
                <a:cs typeface="+mn-cs"/>
              </a:rPr>
              <a:t>Greater acceptances of terms such as ‘stress’, ‘thinking too much’, ‘reminiscing about the past’</a:t>
            </a:r>
          </a:p>
        </p:txBody>
      </p:sp>
      <p:grpSp>
        <p:nvGrpSpPr>
          <p:cNvPr id="12" name="Group 12"/>
          <p:cNvGrpSpPr/>
          <p:nvPr/>
        </p:nvGrpSpPr>
        <p:grpSpPr>
          <a:xfrm>
            <a:off x="2446854" y="6793220"/>
            <a:ext cx="13822649" cy="1953336"/>
            <a:chOff x="0" y="0"/>
            <a:chExt cx="17396730" cy="2458404"/>
          </a:xfrm>
        </p:grpSpPr>
        <p:sp>
          <p:nvSpPr>
            <p:cNvPr id="13" name="Freeform 13"/>
            <p:cNvSpPr/>
            <p:nvPr/>
          </p:nvSpPr>
          <p:spPr>
            <a:xfrm>
              <a:off x="17145" y="17145"/>
              <a:ext cx="17362424" cy="2424176"/>
            </a:xfrm>
            <a:custGeom>
              <a:avLst/>
              <a:gdLst/>
              <a:ahLst/>
              <a:cxnLst/>
              <a:rect l="l" t="t" r="r" b="b"/>
              <a:pathLst>
                <a:path w="17362424" h="2424176">
                  <a:moveTo>
                    <a:pt x="0" y="242443"/>
                  </a:moveTo>
                  <a:cubicBezTo>
                    <a:pt x="0" y="108585"/>
                    <a:pt x="109855" y="0"/>
                    <a:pt x="245364" y="0"/>
                  </a:cubicBezTo>
                  <a:lnTo>
                    <a:pt x="17117060" y="0"/>
                  </a:lnTo>
                  <a:cubicBezTo>
                    <a:pt x="17252570" y="0"/>
                    <a:pt x="17362424" y="108585"/>
                    <a:pt x="17362424" y="242443"/>
                  </a:cubicBezTo>
                  <a:lnTo>
                    <a:pt x="17362424" y="2181733"/>
                  </a:lnTo>
                  <a:cubicBezTo>
                    <a:pt x="17362424" y="2315591"/>
                    <a:pt x="17252570" y="2424176"/>
                    <a:pt x="17117060" y="2424176"/>
                  </a:cubicBezTo>
                  <a:lnTo>
                    <a:pt x="245364" y="2424176"/>
                  </a:lnTo>
                  <a:cubicBezTo>
                    <a:pt x="109855" y="2424176"/>
                    <a:pt x="0" y="2315591"/>
                    <a:pt x="0" y="2181733"/>
                  </a:cubicBezTo>
                  <a:close/>
                </a:path>
              </a:pathLst>
            </a:custGeom>
            <a:solidFill>
              <a:srgbClr val="B495C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Freeform 14"/>
            <p:cNvSpPr/>
            <p:nvPr/>
          </p:nvSpPr>
          <p:spPr>
            <a:xfrm>
              <a:off x="0" y="0"/>
              <a:ext cx="17396715" cy="2458466"/>
            </a:xfrm>
            <a:custGeom>
              <a:avLst/>
              <a:gdLst/>
              <a:ahLst/>
              <a:cxnLst/>
              <a:rect l="l" t="t" r="r" b="b"/>
              <a:pathLst>
                <a:path w="17396715" h="2458466">
                  <a:moveTo>
                    <a:pt x="0" y="259588"/>
                  </a:moveTo>
                  <a:cubicBezTo>
                    <a:pt x="0" y="115951"/>
                    <a:pt x="117729" y="0"/>
                    <a:pt x="262509" y="0"/>
                  </a:cubicBezTo>
                  <a:lnTo>
                    <a:pt x="17134205" y="0"/>
                  </a:lnTo>
                  <a:lnTo>
                    <a:pt x="17134205" y="17145"/>
                  </a:lnTo>
                  <a:lnTo>
                    <a:pt x="17134205" y="0"/>
                  </a:lnTo>
                  <a:cubicBezTo>
                    <a:pt x="17278986" y="0"/>
                    <a:pt x="17396715" y="115951"/>
                    <a:pt x="17396715" y="259588"/>
                  </a:cubicBezTo>
                  <a:lnTo>
                    <a:pt x="17379569" y="259588"/>
                  </a:lnTo>
                  <a:lnTo>
                    <a:pt x="17396715" y="259588"/>
                  </a:lnTo>
                  <a:lnTo>
                    <a:pt x="17396715" y="2198878"/>
                  </a:lnTo>
                  <a:lnTo>
                    <a:pt x="17379569" y="2198878"/>
                  </a:lnTo>
                  <a:lnTo>
                    <a:pt x="17396715" y="2198878"/>
                  </a:lnTo>
                  <a:cubicBezTo>
                    <a:pt x="17396715" y="2342388"/>
                    <a:pt x="17278986" y="2458466"/>
                    <a:pt x="17134205" y="2458466"/>
                  </a:cubicBezTo>
                  <a:lnTo>
                    <a:pt x="17134205" y="2441321"/>
                  </a:lnTo>
                  <a:lnTo>
                    <a:pt x="17134205" y="2458466"/>
                  </a:lnTo>
                  <a:lnTo>
                    <a:pt x="262509" y="2458466"/>
                  </a:lnTo>
                  <a:lnTo>
                    <a:pt x="262509" y="2441321"/>
                  </a:lnTo>
                  <a:lnTo>
                    <a:pt x="262509" y="2458466"/>
                  </a:lnTo>
                  <a:cubicBezTo>
                    <a:pt x="117729" y="2458466"/>
                    <a:pt x="0" y="2342388"/>
                    <a:pt x="0" y="2198878"/>
                  </a:cubicBezTo>
                  <a:lnTo>
                    <a:pt x="0" y="259588"/>
                  </a:lnTo>
                  <a:lnTo>
                    <a:pt x="17145" y="259588"/>
                  </a:lnTo>
                  <a:lnTo>
                    <a:pt x="0" y="259588"/>
                  </a:lnTo>
                  <a:moveTo>
                    <a:pt x="34290" y="259588"/>
                  </a:moveTo>
                  <a:lnTo>
                    <a:pt x="34290" y="2198878"/>
                  </a:lnTo>
                  <a:lnTo>
                    <a:pt x="17145" y="2198878"/>
                  </a:lnTo>
                  <a:lnTo>
                    <a:pt x="34290" y="2198878"/>
                  </a:lnTo>
                  <a:cubicBezTo>
                    <a:pt x="34290" y="2323084"/>
                    <a:pt x="136271" y="2424176"/>
                    <a:pt x="262509" y="2424176"/>
                  </a:cubicBezTo>
                  <a:lnTo>
                    <a:pt x="17134205" y="2424176"/>
                  </a:lnTo>
                  <a:cubicBezTo>
                    <a:pt x="17260444" y="2424176"/>
                    <a:pt x="17362424" y="2323084"/>
                    <a:pt x="17362424" y="2198878"/>
                  </a:cubicBezTo>
                  <a:lnTo>
                    <a:pt x="17362424" y="259588"/>
                  </a:lnTo>
                  <a:cubicBezTo>
                    <a:pt x="17362424" y="135382"/>
                    <a:pt x="17260444" y="34290"/>
                    <a:pt x="17134205" y="34290"/>
                  </a:cubicBezTo>
                  <a:lnTo>
                    <a:pt x="262509" y="34290"/>
                  </a:lnTo>
                  <a:lnTo>
                    <a:pt x="262509" y="17145"/>
                  </a:lnTo>
                  <a:lnTo>
                    <a:pt x="262509" y="34290"/>
                  </a:lnTo>
                  <a:cubicBezTo>
                    <a:pt x="136271" y="34290"/>
                    <a:pt x="34290" y="135382"/>
                    <a:pt x="34290" y="259588"/>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TextBox 15"/>
          <p:cNvSpPr txBox="1"/>
          <p:nvPr/>
        </p:nvSpPr>
        <p:spPr>
          <a:xfrm>
            <a:off x="3223674" y="6961998"/>
            <a:ext cx="11390221" cy="1615827"/>
          </a:xfrm>
          <a:prstGeom prst="rect">
            <a:avLst/>
          </a:prstGeom>
        </p:spPr>
        <p:txBody>
          <a:bodyPr lIns="0" tIns="0" rIns="0" bIns="0" rtlCol="0" anchor="t">
            <a:spAutoFit/>
          </a:bodyPr>
          <a:lstStyle/>
          <a:p>
            <a:pPr marL="0" marR="0" lvl="0" indent="0" algn="l" defTabSz="914400" rtl="0" eaLnBrk="1" fontAlgn="auto" latinLnBrk="0" hangingPunct="1">
              <a:lnSpc>
                <a:spcPts val="2814"/>
              </a:lnSpc>
              <a:spcBef>
                <a:spcPts val="0"/>
              </a:spcBef>
              <a:spcAft>
                <a:spcPts val="0"/>
              </a:spcAft>
              <a:buClrTx/>
              <a:buSzTx/>
              <a:buFontTx/>
              <a:buNone/>
              <a:tabLst/>
              <a:defRPr/>
            </a:pPr>
            <a:r>
              <a:rPr kumimoji="0" lang="en-US" sz="2606" b="0" i="0" u="none" strike="noStrike" kern="1200" cap="none" spc="0" normalizeH="0" baseline="0" noProof="0" dirty="0">
                <a:ln>
                  <a:noFill/>
                </a:ln>
                <a:solidFill>
                  <a:srgbClr val="FFFFFF"/>
                </a:solidFill>
                <a:effectLst/>
                <a:uLnTx/>
                <a:uFillTx/>
                <a:latin typeface="Arimo"/>
                <a:ea typeface="+mn-ea"/>
                <a:cs typeface="+mn-cs"/>
              </a:rPr>
              <a:t>Variation in prevalence of mental health issues between different groups of Asian American older adults (Kim, 2020)</a:t>
            </a:r>
          </a:p>
          <a:p>
            <a:pPr marL="0" marR="0" lvl="0" indent="0" algn="l" defTabSz="914400" rtl="0" eaLnBrk="1" fontAlgn="auto" latinLnBrk="0" hangingPunct="1">
              <a:lnSpc>
                <a:spcPts val="2814"/>
              </a:lnSpc>
              <a:spcBef>
                <a:spcPts val="0"/>
              </a:spcBef>
              <a:spcAft>
                <a:spcPts val="0"/>
              </a:spcAft>
              <a:buClrTx/>
              <a:buSzTx/>
              <a:buFontTx/>
              <a:buNone/>
              <a:tabLst/>
              <a:defRPr/>
            </a:pPr>
            <a:endParaRPr kumimoji="0" lang="en-US" sz="2606" b="0" i="0" u="none" strike="noStrike" kern="1200" cap="none" spc="0" normalizeH="0" baseline="0" noProof="0" dirty="0">
              <a:ln>
                <a:noFill/>
              </a:ln>
              <a:solidFill>
                <a:srgbClr val="FFFFFF"/>
              </a:solidFill>
              <a:effectLst/>
              <a:uLnTx/>
              <a:uFillTx/>
              <a:latin typeface="Arimo"/>
              <a:ea typeface="+mn-ea"/>
              <a:cs typeface="+mn-cs"/>
            </a:endParaRPr>
          </a:p>
          <a:p>
            <a:pPr marL="353765" marR="0" lvl="2" indent="-117922" algn="l" defTabSz="914400" rtl="0" eaLnBrk="1" fontAlgn="auto" latinLnBrk="0" hangingPunct="1">
              <a:lnSpc>
                <a:spcPts val="2111"/>
              </a:lnSpc>
              <a:spcBef>
                <a:spcPts val="0"/>
              </a:spcBef>
              <a:spcAft>
                <a:spcPts val="0"/>
              </a:spcAft>
              <a:buClrTx/>
              <a:buSzTx/>
              <a:buFont typeface="Arial"/>
              <a:buChar char="⚬"/>
              <a:tabLst/>
              <a:defRPr/>
            </a:pPr>
            <a:r>
              <a:rPr kumimoji="0" lang="en-US" sz="1954" b="0" i="0" u="none" strike="noStrike" kern="1200" cap="none" spc="0" normalizeH="0" baseline="0" noProof="0" dirty="0">
                <a:ln>
                  <a:noFill/>
                </a:ln>
                <a:solidFill>
                  <a:srgbClr val="FFFFFF"/>
                </a:solidFill>
                <a:effectLst/>
                <a:uLnTx/>
                <a:uFillTx/>
                <a:latin typeface="Arimo"/>
                <a:ea typeface="+mn-ea"/>
                <a:cs typeface="+mn-cs"/>
              </a:rPr>
              <a:t>Attributed to differences in immigrant history, exposure to war experience, English proficiency, or socioeconomic status</a:t>
            </a:r>
          </a:p>
        </p:txBody>
      </p:sp>
      <p:sp>
        <p:nvSpPr>
          <p:cNvPr id="26" name="Freeform 13">
            <a:extLst>
              <a:ext uri="{FF2B5EF4-FFF2-40B4-BE49-F238E27FC236}">
                <a16:creationId xmlns:a16="http://schemas.microsoft.com/office/drawing/2014/main" id="{DB42A01A-3F61-81D6-D76E-8D628AC4171E}"/>
              </a:ext>
            </a:extLst>
          </p:cNvPr>
          <p:cNvSpPr/>
          <p:nvPr/>
        </p:nvSpPr>
        <p:spPr>
          <a:xfrm>
            <a:off x="3352800" y="9029700"/>
            <a:ext cx="13795391" cy="1074218"/>
          </a:xfrm>
          <a:custGeom>
            <a:avLst/>
            <a:gdLst/>
            <a:ahLst/>
            <a:cxnLst/>
            <a:rect l="l" t="t" r="r" b="b"/>
            <a:pathLst>
              <a:path w="17362424" h="2424176">
                <a:moveTo>
                  <a:pt x="0" y="242443"/>
                </a:moveTo>
                <a:cubicBezTo>
                  <a:pt x="0" y="108585"/>
                  <a:pt x="109855" y="0"/>
                  <a:pt x="245364" y="0"/>
                </a:cubicBezTo>
                <a:lnTo>
                  <a:pt x="17117060" y="0"/>
                </a:lnTo>
                <a:cubicBezTo>
                  <a:pt x="17252570" y="0"/>
                  <a:pt x="17362424" y="108585"/>
                  <a:pt x="17362424" y="242443"/>
                </a:cubicBezTo>
                <a:lnTo>
                  <a:pt x="17362424" y="2181733"/>
                </a:lnTo>
                <a:cubicBezTo>
                  <a:pt x="17362424" y="2315591"/>
                  <a:pt x="17252570" y="2424176"/>
                  <a:pt x="17117060" y="2424176"/>
                </a:cubicBezTo>
                <a:lnTo>
                  <a:pt x="245364" y="2424176"/>
                </a:lnTo>
                <a:cubicBezTo>
                  <a:pt x="109855" y="2424176"/>
                  <a:pt x="0" y="2315591"/>
                  <a:pt x="0" y="2181733"/>
                </a:cubicBezTo>
                <a:close/>
              </a:path>
            </a:pathLst>
          </a:custGeom>
          <a:solidFill>
            <a:srgbClr val="B495C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TextBox 7">
            <a:extLst>
              <a:ext uri="{FF2B5EF4-FFF2-40B4-BE49-F238E27FC236}">
                <a16:creationId xmlns:a16="http://schemas.microsoft.com/office/drawing/2014/main" id="{C2BD17C2-5BCD-CDCB-471F-8DE6616645A7}"/>
              </a:ext>
            </a:extLst>
          </p:cNvPr>
          <p:cNvSpPr txBox="1"/>
          <p:nvPr/>
        </p:nvSpPr>
        <p:spPr>
          <a:xfrm>
            <a:off x="4131093" y="9295123"/>
            <a:ext cx="12238803" cy="743793"/>
          </a:xfrm>
          <a:prstGeom prst="rect">
            <a:avLst/>
          </a:prstGeom>
        </p:spPr>
        <p:txBody>
          <a:bodyPr lIns="0" tIns="0" rIns="0" bIns="0" rtlCol="0" anchor="t">
            <a:spAutoFit/>
          </a:bodyPr>
          <a:lstStyle/>
          <a:p>
            <a:pPr marL="0" marR="0" lvl="0" indent="0" algn="l" defTabSz="914400" rtl="0" eaLnBrk="1" fontAlgn="auto" latinLnBrk="0" hangingPunct="1">
              <a:lnSpc>
                <a:spcPts val="2893"/>
              </a:lnSpc>
              <a:spcBef>
                <a:spcPts val="0"/>
              </a:spcBef>
              <a:spcAft>
                <a:spcPts val="0"/>
              </a:spcAft>
              <a:buClrTx/>
              <a:buSzTx/>
              <a:buFontTx/>
              <a:buNone/>
              <a:tabLst/>
              <a:defRPr/>
            </a:pPr>
            <a:r>
              <a:rPr kumimoji="0" lang="en-US" sz="2679" b="0" i="0" u="none" strike="noStrike" kern="1200" cap="none" spc="0" normalizeH="0" baseline="0" noProof="0" dirty="0">
                <a:ln>
                  <a:noFill/>
                </a:ln>
                <a:solidFill>
                  <a:srgbClr val="FFFFFF"/>
                </a:solidFill>
                <a:effectLst/>
                <a:uLnTx/>
                <a:uFillTx/>
                <a:latin typeface="Arimo"/>
                <a:ea typeface="+mn-ea"/>
                <a:cs typeface="+mn-cs"/>
              </a:rPr>
              <a:t>Underutilization of mental health services for Asian American older adults (Sorkin et al., 2011) and for Asian Americans in general (Yang et al., 2020)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AE3E3"/>
        </a:solidFill>
        <a:effectLst/>
      </p:bgPr>
    </p:bg>
    <p:spTree>
      <p:nvGrpSpPr>
        <p:cNvPr id="1" name=""/>
        <p:cNvGrpSpPr/>
        <p:nvPr/>
      </p:nvGrpSpPr>
      <p:grpSpPr>
        <a:xfrm>
          <a:off x="0" y="0"/>
          <a:ext cx="0" cy="0"/>
          <a:chOff x="0" y="0"/>
          <a:chExt cx="0" cy="0"/>
        </a:xfrm>
      </p:grpSpPr>
      <p:sp>
        <p:nvSpPr>
          <p:cNvPr id="2" name="AutoShape 2"/>
          <p:cNvSpPr/>
          <p:nvPr/>
        </p:nvSpPr>
        <p:spPr>
          <a:xfrm rot="78979">
            <a:off x="3259053" y="3642222"/>
            <a:ext cx="829269" cy="0"/>
          </a:xfrm>
          <a:prstGeom prst="line">
            <a:avLst/>
          </a:prstGeom>
          <a:ln w="9525" cap="rnd">
            <a:solidFill>
              <a:srgbClr val="FFFFFF"/>
            </a:solidFill>
            <a:prstDash val="solid"/>
            <a:headEnd type="none" w="sm" len="sm"/>
            <a:tailEnd type="none" w="sm" len="sm"/>
          </a:ln>
        </p:spPr>
        <p:txBody>
          <a:bodyPr/>
          <a:lstStyle/>
          <a:p>
            <a:endParaRPr lang="en-US"/>
          </a:p>
        </p:txBody>
      </p:sp>
      <p:sp>
        <p:nvSpPr>
          <p:cNvPr id="3" name="Freeform 3"/>
          <p:cNvSpPr/>
          <p:nvPr/>
        </p:nvSpPr>
        <p:spPr>
          <a:xfrm>
            <a:off x="10014281" y="0"/>
            <a:ext cx="8273719" cy="5512366"/>
          </a:xfrm>
          <a:custGeom>
            <a:avLst/>
            <a:gdLst/>
            <a:ahLst/>
            <a:cxnLst/>
            <a:rect l="l" t="t" r="r" b="b"/>
            <a:pathLst>
              <a:path w="8273719" h="5512366">
                <a:moveTo>
                  <a:pt x="0" y="0"/>
                </a:moveTo>
                <a:lnTo>
                  <a:pt x="8273719" y="0"/>
                </a:lnTo>
                <a:lnTo>
                  <a:pt x="8273719" y="5512366"/>
                </a:lnTo>
                <a:lnTo>
                  <a:pt x="0" y="5512366"/>
                </a:lnTo>
                <a:lnTo>
                  <a:pt x="0" y="0"/>
                </a:lnTo>
                <a:close/>
              </a:path>
            </a:pathLst>
          </a:custGeom>
          <a:blipFill>
            <a:blip r:embed="rId3"/>
            <a:stretch>
              <a:fillRect/>
            </a:stretch>
          </a:blipFill>
        </p:spPr>
        <p:txBody>
          <a:bodyPr/>
          <a:lstStyle/>
          <a:p>
            <a:endParaRPr lang="en-US"/>
          </a:p>
        </p:txBody>
      </p:sp>
      <p:sp>
        <p:nvSpPr>
          <p:cNvPr id="4" name="Freeform 4"/>
          <p:cNvSpPr/>
          <p:nvPr/>
        </p:nvSpPr>
        <p:spPr>
          <a:xfrm>
            <a:off x="10013580" y="5512366"/>
            <a:ext cx="8274420" cy="5502489"/>
          </a:xfrm>
          <a:custGeom>
            <a:avLst/>
            <a:gdLst/>
            <a:ahLst/>
            <a:cxnLst/>
            <a:rect l="l" t="t" r="r" b="b"/>
            <a:pathLst>
              <a:path w="8274420" h="5502489">
                <a:moveTo>
                  <a:pt x="0" y="0"/>
                </a:moveTo>
                <a:lnTo>
                  <a:pt x="8274420" y="0"/>
                </a:lnTo>
                <a:lnTo>
                  <a:pt x="8274420" y="5502489"/>
                </a:lnTo>
                <a:lnTo>
                  <a:pt x="0" y="5502489"/>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1714615" y="228871"/>
            <a:ext cx="6438670" cy="742950"/>
          </a:xfrm>
          <a:prstGeom prst="rect">
            <a:avLst/>
          </a:prstGeom>
        </p:spPr>
        <p:txBody>
          <a:bodyPr lIns="0" tIns="0" rIns="0" bIns="0" rtlCol="0" anchor="t">
            <a:spAutoFit/>
          </a:bodyPr>
          <a:lstStyle/>
          <a:p>
            <a:pPr algn="ctr">
              <a:lnSpc>
                <a:spcPts val="5759"/>
              </a:lnSpc>
            </a:pPr>
            <a:r>
              <a:rPr lang="en-US" sz="4800" spc="-41" dirty="0">
                <a:solidFill>
                  <a:srgbClr val="195957"/>
                </a:solidFill>
                <a:latin typeface="Arimo Bold"/>
              </a:rPr>
              <a:t>Learning Objectives</a:t>
            </a:r>
          </a:p>
        </p:txBody>
      </p:sp>
      <p:sp>
        <p:nvSpPr>
          <p:cNvPr id="6" name="TextBox 6"/>
          <p:cNvSpPr txBox="1"/>
          <p:nvPr/>
        </p:nvSpPr>
        <p:spPr>
          <a:xfrm>
            <a:off x="401557" y="1333500"/>
            <a:ext cx="9064786" cy="9384172"/>
          </a:xfrm>
          <a:prstGeom prst="rect">
            <a:avLst/>
          </a:prstGeom>
        </p:spPr>
        <p:txBody>
          <a:bodyPr wrap="square" lIns="0" tIns="0" rIns="0" bIns="0" rtlCol="0" anchor="t">
            <a:spAutoFit/>
          </a:bodyPr>
          <a:lstStyle/>
          <a:p>
            <a:pPr marL="438553" lvl="1" indent="-219276">
              <a:lnSpc>
                <a:spcPts val="3489"/>
              </a:lnSpc>
              <a:buFont typeface="Arial"/>
              <a:buChar char="•"/>
            </a:pPr>
            <a:r>
              <a:rPr lang="en-US" sz="2423" spc="84" dirty="0">
                <a:solidFill>
                  <a:srgbClr val="000000">
                    <a:alpha val="60000"/>
                  </a:srgbClr>
                </a:solidFill>
                <a:latin typeface="Arimo"/>
              </a:rPr>
              <a:t>Describe characteristics of the aging population in the US</a:t>
            </a:r>
          </a:p>
          <a:p>
            <a:pPr marL="438553" lvl="1" indent="-219276">
              <a:lnSpc>
                <a:spcPts val="3489"/>
              </a:lnSpc>
              <a:buFont typeface="Arial"/>
              <a:buChar char="•"/>
            </a:pPr>
            <a:endParaRPr lang="en-US" sz="2423" spc="84" dirty="0">
              <a:solidFill>
                <a:srgbClr val="000000">
                  <a:alpha val="60000"/>
                </a:srgbClr>
              </a:solidFill>
              <a:latin typeface="Arimo"/>
            </a:endParaRPr>
          </a:p>
          <a:p>
            <a:pPr marL="438553" lvl="1" indent="-219276">
              <a:lnSpc>
                <a:spcPts val="3489"/>
              </a:lnSpc>
              <a:buFont typeface="Arial"/>
              <a:buChar char="•"/>
            </a:pPr>
            <a:r>
              <a:rPr lang="en-US" sz="2423" spc="84" dirty="0">
                <a:solidFill>
                  <a:srgbClr val="000000">
                    <a:alpha val="60000"/>
                  </a:srgbClr>
                </a:solidFill>
                <a:latin typeface="Arimo"/>
              </a:rPr>
              <a:t>Understand how aging services are organized and identify different career opportunities in the field of aging</a:t>
            </a:r>
          </a:p>
          <a:p>
            <a:pPr marL="438553" lvl="1" indent="-219276">
              <a:lnSpc>
                <a:spcPts val="3489"/>
              </a:lnSpc>
              <a:buFont typeface="Arial"/>
              <a:buChar char="•"/>
            </a:pPr>
            <a:endParaRPr lang="en-US" sz="2423" spc="84" dirty="0">
              <a:solidFill>
                <a:srgbClr val="000000">
                  <a:alpha val="60000"/>
                </a:srgbClr>
              </a:solidFill>
              <a:latin typeface="Arimo"/>
            </a:endParaRPr>
          </a:p>
          <a:p>
            <a:pPr marL="438553" lvl="1" indent="-219276">
              <a:lnSpc>
                <a:spcPts val="3489"/>
              </a:lnSpc>
              <a:buFont typeface="Arial"/>
              <a:buChar char="•"/>
            </a:pPr>
            <a:r>
              <a:rPr lang="en-US" sz="2423" spc="84" dirty="0">
                <a:solidFill>
                  <a:srgbClr val="000000">
                    <a:alpha val="60000"/>
                  </a:srgbClr>
                </a:solidFill>
                <a:latin typeface="Arimo"/>
              </a:rPr>
              <a:t>Recognize that Asian American older adults are at risk of experiencing service disparities</a:t>
            </a:r>
          </a:p>
          <a:p>
            <a:pPr marL="438553" lvl="1" indent="-219276">
              <a:lnSpc>
                <a:spcPts val="3489"/>
              </a:lnSpc>
              <a:buFont typeface="Arial"/>
              <a:buChar char="•"/>
            </a:pPr>
            <a:endParaRPr lang="en-US" sz="2423" spc="84" dirty="0">
              <a:solidFill>
                <a:srgbClr val="000000">
                  <a:alpha val="60000"/>
                </a:srgbClr>
              </a:solidFill>
              <a:latin typeface="Arimo"/>
            </a:endParaRPr>
          </a:p>
          <a:p>
            <a:pPr marL="895753" lvl="2" indent="-219276">
              <a:lnSpc>
                <a:spcPts val="3489"/>
              </a:lnSpc>
              <a:buFont typeface="Arial"/>
              <a:buChar char="•"/>
            </a:pPr>
            <a:r>
              <a:rPr lang="en-US" sz="2423" spc="84" dirty="0">
                <a:solidFill>
                  <a:srgbClr val="000000">
                    <a:alpha val="60000"/>
                  </a:srgbClr>
                </a:solidFill>
                <a:latin typeface="Arimo"/>
              </a:rPr>
              <a:t>Understand the heterogeneity among different subgroups of Asian American older adults</a:t>
            </a:r>
          </a:p>
          <a:p>
            <a:pPr marL="676477" lvl="2">
              <a:lnSpc>
                <a:spcPts val="3489"/>
              </a:lnSpc>
            </a:pPr>
            <a:endParaRPr lang="en-US" sz="2423" spc="84" dirty="0">
              <a:solidFill>
                <a:srgbClr val="000000">
                  <a:alpha val="60000"/>
                </a:srgbClr>
              </a:solidFill>
              <a:latin typeface="Arimo"/>
            </a:endParaRPr>
          </a:p>
          <a:p>
            <a:pPr marL="895753" lvl="2" indent="-219276">
              <a:lnSpc>
                <a:spcPts val="3489"/>
              </a:lnSpc>
              <a:buFont typeface="Arial"/>
              <a:buChar char="•"/>
            </a:pPr>
            <a:r>
              <a:rPr lang="en-US" sz="2423" spc="84" dirty="0">
                <a:solidFill>
                  <a:srgbClr val="000000">
                    <a:alpha val="60000"/>
                  </a:srgbClr>
                </a:solidFill>
                <a:latin typeface="Arimo"/>
              </a:rPr>
              <a:t>Summarize cultural perspectives on aging among Asian American communities</a:t>
            </a:r>
          </a:p>
          <a:p>
            <a:pPr marL="895753" lvl="2" indent="-219276">
              <a:lnSpc>
                <a:spcPts val="3489"/>
              </a:lnSpc>
              <a:buFont typeface="Arial"/>
              <a:buChar char="•"/>
            </a:pPr>
            <a:endParaRPr lang="en-US" sz="2423" spc="84" dirty="0">
              <a:solidFill>
                <a:srgbClr val="000000">
                  <a:alpha val="60000"/>
                </a:srgbClr>
              </a:solidFill>
              <a:latin typeface="Arimo"/>
            </a:endParaRPr>
          </a:p>
          <a:p>
            <a:pPr marL="895753" lvl="2" indent="-219276">
              <a:lnSpc>
                <a:spcPts val="3489"/>
              </a:lnSpc>
              <a:buFont typeface="Arial"/>
              <a:buChar char="•"/>
            </a:pPr>
            <a:r>
              <a:rPr lang="en-US" sz="2423" spc="84" dirty="0">
                <a:solidFill>
                  <a:srgbClr val="000000">
                    <a:alpha val="60000"/>
                  </a:srgbClr>
                </a:solidFill>
                <a:latin typeface="Arimo"/>
              </a:rPr>
              <a:t>Summarize cultural perspectives on caregiving among Asian American communities</a:t>
            </a:r>
          </a:p>
          <a:p>
            <a:pPr marL="676477" lvl="2">
              <a:lnSpc>
                <a:spcPts val="3489"/>
              </a:lnSpc>
            </a:pPr>
            <a:endParaRPr lang="en-US" sz="2423" spc="84" dirty="0">
              <a:solidFill>
                <a:srgbClr val="000000">
                  <a:alpha val="60000"/>
                </a:srgbClr>
              </a:solidFill>
              <a:latin typeface="Arimo"/>
            </a:endParaRPr>
          </a:p>
          <a:p>
            <a:pPr marL="895753" lvl="2" indent="-219276">
              <a:lnSpc>
                <a:spcPts val="3489"/>
              </a:lnSpc>
              <a:buFont typeface="Arial"/>
              <a:buChar char="•"/>
            </a:pPr>
            <a:r>
              <a:rPr lang="en-US" sz="2423" spc="84" dirty="0">
                <a:solidFill>
                  <a:srgbClr val="000000">
                    <a:alpha val="60000"/>
                  </a:srgbClr>
                </a:solidFill>
                <a:latin typeface="Arimo"/>
              </a:rPr>
              <a:t>Identify common barriers to accessing services for Asian American older adults</a:t>
            </a:r>
          </a:p>
          <a:p>
            <a:pPr marL="219277" lvl="1" algn="l">
              <a:lnSpc>
                <a:spcPts val="3489"/>
              </a:lnSpc>
            </a:pPr>
            <a:endParaRPr lang="en-US" sz="2423" spc="84" dirty="0">
              <a:solidFill>
                <a:srgbClr val="000000">
                  <a:alpha val="60000"/>
                </a:srgbClr>
              </a:solidFill>
              <a:latin typeface="Arimo"/>
            </a:endParaRPr>
          </a:p>
          <a:p>
            <a:pPr marL="438553" lvl="1" indent="-219276" algn="l">
              <a:lnSpc>
                <a:spcPts val="3489"/>
              </a:lnSpc>
            </a:pPr>
            <a:endParaRPr lang="en-US" sz="2423" spc="84" dirty="0">
              <a:solidFill>
                <a:srgbClr val="000000">
                  <a:alpha val="60000"/>
                </a:srgbClr>
              </a:solidFill>
              <a:latin typeface="Arimo"/>
            </a:endParaRPr>
          </a:p>
        </p:txBody>
      </p:sp>
      <p:sp>
        <p:nvSpPr>
          <p:cNvPr id="7" name="TextBox 7"/>
          <p:cNvSpPr txBox="1"/>
          <p:nvPr/>
        </p:nvSpPr>
        <p:spPr>
          <a:xfrm>
            <a:off x="15065640" y="9748650"/>
            <a:ext cx="2457345" cy="247650"/>
          </a:xfrm>
          <a:prstGeom prst="rect">
            <a:avLst/>
          </a:prstGeom>
        </p:spPr>
        <p:txBody>
          <a:bodyPr lIns="0" tIns="0" rIns="0" bIns="0" rtlCol="0" anchor="t">
            <a:spAutoFit/>
          </a:bodyPr>
          <a:lstStyle/>
          <a:p>
            <a:pPr algn="r">
              <a:lnSpc>
                <a:spcPts val="1800"/>
              </a:lnSpc>
            </a:pPr>
            <a:r>
              <a:rPr lang="en-US" sz="1500" spc="286">
                <a:solidFill>
                  <a:srgbClr val="000000">
                    <a:alpha val="60000"/>
                  </a:srgbClr>
                </a:solidFill>
                <a:latin typeface="Arimo"/>
              </a:rPr>
              <a:t>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AE3E3"/>
        </a:solidFill>
        <a:effectLst/>
      </p:bgPr>
    </p:bg>
    <p:spTree>
      <p:nvGrpSpPr>
        <p:cNvPr id="1" name=""/>
        <p:cNvGrpSpPr/>
        <p:nvPr/>
      </p:nvGrpSpPr>
      <p:grpSpPr>
        <a:xfrm>
          <a:off x="0" y="0"/>
          <a:ext cx="0" cy="0"/>
          <a:chOff x="0" y="0"/>
          <a:chExt cx="0" cy="0"/>
        </a:xfrm>
      </p:grpSpPr>
      <p:sp>
        <p:nvSpPr>
          <p:cNvPr id="2" name="TextBox 2"/>
          <p:cNvSpPr txBox="1"/>
          <p:nvPr/>
        </p:nvSpPr>
        <p:spPr>
          <a:xfrm>
            <a:off x="3979543" y="1377743"/>
            <a:ext cx="15136920" cy="742950"/>
          </a:xfrm>
          <a:prstGeom prst="rect">
            <a:avLst/>
          </a:prstGeom>
        </p:spPr>
        <p:txBody>
          <a:bodyPr lIns="0" tIns="0" rIns="0" bIns="0" rtlCol="0" anchor="t">
            <a:spAutoFit/>
          </a:bodyPr>
          <a:lstStyle/>
          <a:p>
            <a:pPr algn="l">
              <a:lnSpc>
                <a:spcPts val="5759"/>
              </a:lnSpc>
            </a:pPr>
            <a:r>
              <a:rPr lang="en-US" sz="4800" spc="-41" dirty="0">
                <a:solidFill>
                  <a:srgbClr val="000000"/>
                </a:solidFill>
                <a:latin typeface="Arimo Bold"/>
              </a:rPr>
              <a:t>History of Immigration Plays a Role</a:t>
            </a:r>
          </a:p>
        </p:txBody>
      </p:sp>
      <p:sp>
        <p:nvSpPr>
          <p:cNvPr id="3" name="TextBox 3"/>
          <p:cNvSpPr txBox="1"/>
          <p:nvPr/>
        </p:nvSpPr>
        <p:spPr>
          <a:xfrm>
            <a:off x="15065640" y="9748650"/>
            <a:ext cx="2457345" cy="247650"/>
          </a:xfrm>
          <a:prstGeom prst="rect">
            <a:avLst/>
          </a:prstGeom>
        </p:spPr>
        <p:txBody>
          <a:bodyPr lIns="0" tIns="0" rIns="0" bIns="0" rtlCol="0" anchor="t">
            <a:spAutoFit/>
          </a:bodyPr>
          <a:lstStyle/>
          <a:p>
            <a:pPr algn="r">
              <a:lnSpc>
                <a:spcPts val="1800"/>
              </a:lnSpc>
            </a:pPr>
            <a:r>
              <a:rPr lang="en-US" sz="1500" spc="286">
                <a:solidFill>
                  <a:srgbClr val="000000">
                    <a:alpha val="60000"/>
                  </a:srgbClr>
                </a:solidFill>
                <a:latin typeface="Arimo"/>
              </a:rPr>
              <a:t>17</a:t>
            </a:r>
          </a:p>
        </p:txBody>
      </p:sp>
      <p:grpSp>
        <p:nvGrpSpPr>
          <p:cNvPr id="4" name="Group 4"/>
          <p:cNvGrpSpPr/>
          <p:nvPr/>
        </p:nvGrpSpPr>
        <p:grpSpPr>
          <a:xfrm>
            <a:off x="1028700" y="6570446"/>
            <a:ext cx="16249778" cy="2564583"/>
            <a:chOff x="0" y="0"/>
            <a:chExt cx="21065490" cy="3324612"/>
          </a:xfrm>
        </p:grpSpPr>
        <p:sp>
          <p:nvSpPr>
            <p:cNvPr id="5" name="Freeform 5"/>
            <p:cNvSpPr/>
            <p:nvPr/>
          </p:nvSpPr>
          <p:spPr>
            <a:xfrm>
              <a:off x="17145" y="17145"/>
              <a:ext cx="21031200" cy="3290316"/>
            </a:xfrm>
            <a:custGeom>
              <a:avLst/>
              <a:gdLst/>
              <a:ahLst/>
              <a:cxnLst/>
              <a:rect l="l" t="t" r="r" b="b"/>
              <a:pathLst>
                <a:path w="21031200" h="3290316">
                  <a:moveTo>
                    <a:pt x="0" y="0"/>
                  </a:moveTo>
                  <a:lnTo>
                    <a:pt x="21031200" y="0"/>
                  </a:lnTo>
                  <a:lnTo>
                    <a:pt x="21031200" y="3290316"/>
                  </a:lnTo>
                  <a:lnTo>
                    <a:pt x="0" y="3290316"/>
                  </a:lnTo>
                  <a:close/>
                </a:path>
              </a:pathLst>
            </a:custGeom>
            <a:solidFill>
              <a:srgbClr val="24827F"/>
            </a:solidFill>
          </p:spPr>
          <p:txBody>
            <a:bodyPr/>
            <a:lstStyle/>
            <a:p>
              <a:endParaRPr lang="en-US"/>
            </a:p>
          </p:txBody>
        </p:sp>
        <p:sp>
          <p:nvSpPr>
            <p:cNvPr id="6" name="Freeform 6"/>
            <p:cNvSpPr/>
            <p:nvPr/>
          </p:nvSpPr>
          <p:spPr>
            <a:xfrm>
              <a:off x="0" y="0"/>
              <a:ext cx="21065489" cy="3324606"/>
            </a:xfrm>
            <a:custGeom>
              <a:avLst/>
              <a:gdLst/>
              <a:ahLst/>
              <a:cxnLst/>
              <a:rect l="l" t="t" r="r" b="b"/>
              <a:pathLst>
                <a:path w="21065489" h="3324606">
                  <a:moveTo>
                    <a:pt x="17145" y="0"/>
                  </a:moveTo>
                  <a:lnTo>
                    <a:pt x="21048345" y="0"/>
                  </a:lnTo>
                  <a:cubicBezTo>
                    <a:pt x="21057870" y="0"/>
                    <a:pt x="21065489" y="7620"/>
                    <a:pt x="21065489" y="17145"/>
                  </a:cubicBezTo>
                  <a:lnTo>
                    <a:pt x="21065489" y="3307461"/>
                  </a:lnTo>
                  <a:cubicBezTo>
                    <a:pt x="21065489" y="3316986"/>
                    <a:pt x="21057870" y="3324606"/>
                    <a:pt x="21048345" y="3324606"/>
                  </a:cubicBezTo>
                  <a:lnTo>
                    <a:pt x="17145" y="3324606"/>
                  </a:lnTo>
                  <a:cubicBezTo>
                    <a:pt x="7620" y="3324606"/>
                    <a:pt x="0" y="3316986"/>
                    <a:pt x="0" y="3307461"/>
                  </a:cubicBezTo>
                  <a:lnTo>
                    <a:pt x="0" y="17145"/>
                  </a:lnTo>
                  <a:cubicBezTo>
                    <a:pt x="0" y="7620"/>
                    <a:pt x="7620" y="0"/>
                    <a:pt x="17145" y="0"/>
                  </a:cubicBezTo>
                  <a:moveTo>
                    <a:pt x="17145" y="34290"/>
                  </a:moveTo>
                  <a:lnTo>
                    <a:pt x="17145" y="17145"/>
                  </a:lnTo>
                  <a:lnTo>
                    <a:pt x="34290" y="17145"/>
                  </a:lnTo>
                  <a:lnTo>
                    <a:pt x="34290" y="3307461"/>
                  </a:lnTo>
                  <a:lnTo>
                    <a:pt x="17145" y="3307461"/>
                  </a:lnTo>
                  <a:lnTo>
                    <a:pt x="17145" y="3290316"/>
                  </a:lnTo>
                  <a:lnTo>
                    <a:pt x="21048345" y="3290316"/>
                  </a:lnTo>
                  <a:lnTo>
                    <a:pt x="21048345" y="3307461"/>
                  </a:lnTo>
                  <a:lnTo>
                    <a:pt x="21031200" y="3307461"/>
                  </a:lnTo>
                  <a:lnTo>
                    <a:pt x="21031200" y="17145"/>
                  </a:lnTo>
                  <a:lnTo>
                    <a:pt x="21048345" y="17145"/>
                  </a:lnTo>
                  <a:lnTo>
                    <a:pt x="21048345" y="34290"/>
                  </a:lnTo>
                  <a:lnTo>
                    <a:pt x="17145" y="34290"/>
                  </a:lnTo>
                  <a:close/>
                </a:path>
              </a:pathLst>
            </a:custGeom>
            <a:solidFill>
              <a:srgbClr val="FFFFFF"/>
            </a:solidFill>
          </p:spPr>
          <p:txBody>
            <a:bodyPr/>
            <a:lstStyle/>
            <a:p>
              <a:endParaRPr lang="en-US"/>
            </a:p>
          </p:txBody>
        </p:sp>
      </p:grpSp>
      <p:sp>
        <p:nvSpPr>
          <p:cNvPr id="7" name="TextBox 7"/>
          <p:cNvSpPr txBox="1"/>
          <p:nvPr/>
        </p:nvSpPr>
        <p:spPr>
          <a:xfrm>
            <a:off x="1585817" y="7081482"/>
            <a:ext cx="15457742" cy="997870"/>
          </a:xfrm>
          <a:prstGeom prst="rect">
            <a:avLst/>
          </a:prstGeom>
        </p:spPr>
        <p:txBody>
          <a:bodyPr lIns="0" tIns="0" rIns="0" bIns="0" rtlCol="0" anchor="t">
            <a:spAutoFit/>
          </a:bodyPr>
          <a:lstStyle/>
          <a:p>
            <a:pPr algn="ctr">
              <a:lnSpc>
                <a:spcPts val="3888"/>
              </a:lnSpc>
            </a:pPr>
            <a:r>
              <a:rPr lang="en-US" sz="3600">
                <a:solidFill>
                  <a:srgbClr val="FFFFFF"/>
                </a:solidFill>
                <a:latin typeface="Arimo"/>
              </a:rPr>
              <a:t>Contributing factors:</a:t>
            </a:r>
          </a:p>
        </p:txBody>
      </p:sp>
      <p:grpSp>
        <p:nvGrpSpPr>
          <p:cNvPr id="8" name="Group 8"/>
          <p:cNvGrpSpPr/>
          <p:nvPr/>
        </p:nvGrpSpPr>
        <p:grpSpPr>
          <a:xfrm>
            <a:off x="1028700" y="7950835"/>
            <a:ext cx="2717901" cy="1184195"/>
            <a:chOff x="0" y="0"/>
            <a:chExt cx="3523366" cy="1535138"/>
          </a:xfrm>
        </p:grpSpPr>
        <p:sp>
          <p:nvSpPr>
            <p:cNvPr id="9" name="Freeform 9"/>
            <p:cNvSpPr/>
            <p:nvPr/>
          </p:nvSpPr>
          <p:spPr>
            <a:xfrm>
              <a:off x="10795" y="10795"/>
              <a:ext cx="3501771" cy="1513586"/>
            </a:xfrm>
            <a:custGeom>
              <a:avLst/>
              <a:gdLst/>
              <a:ahLst/>
              <a:cxnLst/>
              <a:rect l="l" t="t" r="r" b="b"/>
              <a:pathLst>
                <a:path w="3501771" h="1513586">
                  <a:moveTo>
                    <a:pt x="0" y="0"/>
                  </a:moveTo>
                  <a:lnTo>
                    <a:pt x="3501771" y="0"/>
                  </a:lnTo>
                  <a:lnTo>
                    <a:pt x="3501771" y="1513586"/>
                  </a:lnTo>
                  <a:lnTo>
                    <a:pt x="0" y="1513586"/>
                  </a:lnTo>
                  <a:close/>
                </a:path>
              </a:pathLst>
            </a:custGeom>
            <a:solidFill>
              <a:srgbClr val="D6D8CE">
                <a:alpha val="89804"/>
              </a:srgbClr>
            </a:solidFill>
          </p:spPr>
          <p:txBody>
            <a:bodyPr/>
            <a:lstStyle/>
            <a:p>
              <a:endParaRPr lang="en-US"/>
            </a:p>
          </p:txBody>
        </p:sp>
        <p:sp>
          <p:nvSpPr>
            <p:cNvPr id="10" name="Freeform 10"/>
            <p:cNvSpPr/>
            <p:nvPr/>
          </p:nvSpPr>
          <p:spPr>
            <a:xfrm>
              <a:off x="0" y="0"/>
              <a:ext cx="3523361" cy="1535176"/>
            </a:xfrm>
            <a:custGeom>
              <a:avLst/>
              <a:gdLst/>
              <a:ahLst/>
              <a:cxnLst/>
              <a:rect l="l" t="t" r="r" b="b"/>
              <a:pathLst>
                <a:path w="3523361" h="1535176">
                  <a:moveTo>
                    <a:pt x="10795" y="0"/>
                  </a:moveTo>
                  <a:lnTo>
                    <a:pt x="3512566" y="0"/>
                  </a:lnTo>
                  <a:cubicBezTo>
                    <a:pt x="3518535" y="0"/>
                    <a:pt x="3523361" y="4826"/>
                    <a:pt x="3523361" y="10795"/>
                  </a:cubicBezTo>
                  <a:lnTo>
                    <a:pt x="3523361" y="1524381"/>
                  </a:lnTo>
                  <a:cubicBezTo>
                    <a:pt x="3523361" y="1530350"/>
                    <a:pt x="3518535" y="1535176"/>
                    <a:pt x="3512566" y="1535176"/>
                  </a:cubicBezTo>
                  <a:lnTo>
                    <a:pt x="10795" y="1535176"/>
                  </a:lnTo>
                  <a:cubicBezTo>
                    <a:pt x="4826" y="1535176"/>
                    <a:pt x="0" y="1530350"/>
                    <a:pt x="0" y="1524381"/>
                  </a:cubicBezTo>
                  <a:lnTo>
                    <a:pt x="0" y="10795"/>
                  </a:lnTo>
                  <a:cubicBezTo>
                    <a:pt x="0" y="4826"/>
                    <a:pt x="4826" y="0"/>
                    <a:pt x="10795" y="0"/>
                  </a:cubicBezTo>
                  <a:moveTo>
                    <a:pt x="10795" y="21590"/>
                  </a:moveTo>
                  <a:lnTo>
                    <a:pt x="10795" y="10795"/>
                  </a:lnTo>
                  <a:lnTo>
                    <a:pt x="21590" y="10795"/>
                  </a:lnTo>
                  <a:lnTo>
                    <a:pt x="21590" y="1524381"/>
                  </a:lnTo>
                  <a:lnTo>
                    <a:pt x="10795" y="1524381"/>
                  </a:lnTo>
                  <a:lnTo>
                    <a:pt x="10795" y="1513586"/>
                  </a:lnTo>
                  <a:lnTo>
                    <a:pt x="3512566" y="1513586"/>
                  </a:lnTo>
                  <a:lnTo>
                    <a:pt x="3512566" y="1524381"/>
                  </a:lnTo>
                  <a:lnTo>
                    <a:pt x="3501771" y="1524381"/>
                  </a:lnTo>
                  <a:lnTo>
                    <a:pt x="3501771" y="10795"/>
                  </a:lnTo>
                  <a:lnTo>
                    <a:pt x="3512566" y="10795"/>
                  </a:lnTo>
                  <a:lnTo>
                    <a:pt x="3512566" y="21590"/>
                  </a:lnTo>
                  <a:lnTo>
                    <a:pt x="10795" y="21590"/>
                  </a:lnTo>
                  <a:close/>
                </a:path>
              </a:pathLst>
            </a:custGeom>
            <a:solidFill>
              <a:srgbClr val="D6D8CE">
                <a:alpha val="89804"/>
              </a:srgbClr>
            </a:solidFill>
          </p:spPr>
          <p:txBody>
            <a:bodyPr/>
            <a:lstStyle/>
            <a:p>
              <a:endParaRPr lang="en-US"/>
            </a:p>
          </p:txBody>
        </p:sp>
      </p:grpSp>
      <p:sp>
        <p:nvSpPr>
          <p:cNvPr id="11" name="TextBox 11"/>
          <p:cNvSpPr txBox="1"/>
          <p:nvPr/>
        </p:nvSpPr>
        <p:spPr>
          <a:xfrm>
            <a:off x="1109164" y="8304676"/>
            <a:ext cx="2556974" cy="476511"/>
          </a:xfrm>
          <a:prstGeom prst="rect">
            <a:avLst/>
          </a:prstGeom>
        </p:spPr>
        <p:txBody>
          <a:bodyPr lIns="0" tIns="0" rIns="0" bIns="0" rtlCol="0" anchor="t">
            <a:spAutoFit/>
          </a:bodyPr>
          <a:lstStyle/>
          <a:p>
            <a:pPr algn="ctr">
              <a:lnSpc>
                <a:spcPts val="1832"/>
              </a:lnSpc>
            </a:pPr>
            <a:r>
              <a:rPr lang="en-US" sz="1697" dirty="0">
                <a:solidFill>
                  <a:srgbClr val="000000"/>
                </a:solidFill>
                <a:latin typeface="Arimo Bold"/>
              </a:rPr>
              <a:t>Loss of pre-migration networks </a:t>
            </a:r>
          </a:p>
        </p:txBody>
      </p:sp>
      <p:grpSp>
        <p:nvGrpSpPr>
          <p:cNvPr id="12" name="Group 12"/>
          <p:cNvGrpSpPr/>
          <p:nvPr/>
        </p:nvGrpSpPr>
        <p:grpSpPr>
          <a:xfrm>
            <a:off x="3729948" y="7950835"/>
            <a:ext cx="2717901" cy="1184195"/>
            <a:chOff x="0" y="0"/>
            <a:chExt cx="3523366" cy="1535138"/>
          </a:xfrm>
        </p:grpSpPr>
        <p:sp>
          <p:nvSpPr>
            <p:cNvPr id="13" name="Freeform 13"/>
            <p:cNvSpPr/>
            <p:nvPr/>
          </p:nvSpPr>
          <p:spPr>
            <a:xfrm>
              <a:off x="10795" y="10795"/>
              <a:ext cx="3501771" cy="1513586"/>
            </a:xfrm>
            <a:custGeom>
              <a:avLst/>
              <a:gdLst/>
              <a:ahLst/>
              <a:cxnLst/>
              <a:rect l="l" t="t" r="r" b="b"/>
              <a:pathLst>
                <a:path w="3501771" h="1513586">
                  <a:moveTo>
                    <a:pt x="0" y="0"/>
                  </a:moveTo>
                  <a:lnTo>
                    <a:pt x="3501771" y="0"/>
                  </a:lnTo>
                  <a:lnTo>
                    <a:pt x="3501771" y="1513586"/>
                  </a:lnTo>
                  <a:lnTo>
                    <a:pt x="0" y="1513586"/>
                  </a:lnTo>
                  <a:close/>
                </a:path>
              </a:pathLst>
            </a:custGeom>
            <a:solidFill>
              <a:srgbClr val="D6D8CE">
                <a:alpha val="89804"/>
              </a:srgbClr>
            </a:solidFill>
          </p:spPr>
          <p:txBody>
            <a:bodyPr/>
            <a:lstStyle/>
            <a:p>
              <a:endParaRPr lang="en-US"/>
            </a:p>
          </p:txBody>
        </p:sp>
        <p:sp>
          <p:nvSpPr>
            <p:cNvPr id="14" name="Freeform 14"/>
            <p:cNvSpPr/>
            <p:nvPr/>
          </p:nvSpPr>
          <p:spPr>
            <a:xfrm>
              <a:off x="0" y="0"/>
              <a:ext cx="3523361" cy="1535176"/>
            </a:xfrm>
            <a:custGeom>
              <a:avLst/>
              <a:gdLst/>
              <a:ahLst/>
              <a:cxnLst/>
              <a:rect l="l" t="t" r="r" b="b"/>
              <a:pathLst>
                <a:path w="3523361" h="1535176">
                  <a:moveTo>
                    <a:pt x="10795" y="0"/>
                  </a:moveTo>
                  <a:lnTo>
                    <a:pt x="3512566" y="0"/>
                  </a:lnTo>
                  <a:cubicBezTo>
                    <a:pt x="3518535" y="0"/>
                    <a:pt x="3523361" y="4826"/>
                    <a:pt x="3523361" y="10795"/>
                  </a:cubicBezTo>
                  <a:lnTo>
                    <a:pt x="3523361" y="1524381"/>
                  </a:lnTo>
                  <a:cubicBezTo>
                    <a:pt x="3523361" y="1530350"/>
                    <a:pt x="3518535" y="1535176"/>
                    <a:pt x="3512566" y="1535176"/>
                  </a:cubicBezTo>
                  <a:lnTo>
                    <a:pt x="10795" y="1535176"/>
                  </a:lnTo>
                  <a:cubicBezTo>
                    <a:pt x="4826" y="1535176"/>
                    <a:pt x="0" y="1530350"/>
                    <a:pt x="0" y="1524381"/>
                  </a:cubicBezTo>
                  <a:lnTo>
                    <a:pt x="0" y="10795"/>
                  </a:lnTo>
                  <a:cubicBezTo>
                    <a:pt x="0" y="4826"/>
                    <a:pt x="4826" y="0"/>
                    <a:pt x="10795" y="0"/>
                  </a:cubicBezTo>
                  <a:moveTo>
                    <a:pt x="10795" y="21590"/>
                  </a:moveTo>
                  <a:lnTo>
                    <a:pt x="10795" y="10795"/>
                  </a:lnTo>
                  <a:lnTo>
                    <a:pt x="21590" y="10795"/>
                  </a:lnTo>
                  <a:lnTo>
                    <a:pt x="21590" y="1524381"/>
                  </a:lnTo>
                  <a:lnTo>
                    <a:pt x="10795" y="1524381"/>
                  </a:lnTo>
                  <a:lnTo>
                    <a:pt x="10795" y="1513586"/>
                  </a:lnTo>
                  <a:lnTo>
                    <a:pt x="3512566" y="1513586"/>
                  </a:lnTo>
                  <a:lnTo>
                    <a:pt x="3512566" y="1524381"/>
                  </a:lnTo>
                  <a:lnTo>
                    <a:pt x="3501771" y="1524381"/>
                  </a:lnTo>
                  <a:lnTo>
                    <a:pt x="3501771" y="10795"/>
                  </a:lnTo>
                  <a:lnTo>
                    <a:pt x="3512566" y="10795"/>
                  </a:lnTo>
                  <a:lnTo>
                    <a:pt x="3512566" y="21590"/>
                  </a:lnTo>
                  <a:lnTo>
                    <a:pt x="10795" y="21590"/>
                  </a:lnTo>
                  <a:close/>
                </a:path>
              </a:pathLst>
            </a:custGeom>
            <a:solidFill>
              <a:srgbClr val="D6D8CE">
                <a:alpha val="89804"/>
              </a:srgbClr>
            </a:solidFill>
          </p:spPr>
          <p:txBody>
            <a:bodyPr/>
            <a:lstStyle/>
            <a:p>
              <a:endParaRPr lang="en-US"/>
            </a:p>
          </p:txBody>
        </p:sp>
      </p:grpSp>
      <p:sp>
        <p:nvSpPr>
          <p:cNvPr id="15" name="TextBox 15"/>
          <p:cNvSpPr txBox="1"/>
          <p:nvPr/>
        </p:nvSpPr>
        <p:spPr>
          <a:xfrm>
            <a:off x="3810412" y="8079352"/>
            <a:ext cx="2556974" cy="927159"/>
          </a:xfrm>
          <a:prstGeom prst="rect">
            <a:avLst/>
          </a:prstGeom>
        </p:spPr>
        <p:txBody>
          <a:bodyPr lIns="0" tIns="0" rIns="0" bIns="0" rtlCol="0" anchor="t">
            <a:spAutoFit/>
          </a:bodyPr>
          <a:lstStyle/>
          <a:p>
            <a:pPr algn="ctr">
              <a:lnSpc>
                <a:spcPts val="1832"/>
              </a:lnSpc>
            </a:pPr>
            <a:r>
              <a:rPr lang="en-US" sz="1697" dirty="0">
                <a:solidFill>
                  <a:srgbClr val="000000"/>
                </a:solidFill>
                <a:latin typeface="Arimo Bold"/>
              </a:rPr>
              <a:t>Difficulty establishing new connections due to limited language and cultural proficiency </a:t>
            </a:r>
          </a:p>
        </p:txBody>
      </p:sp>
      <p:grpSp>
        <p:nvGrpSpPr>
          <p:cNvPr id="16" name="Group 16"/>
          <p:cNvGrpSpPr/>
          <p:nvPr/>
        </p:nvGrpSpPr>
        <p:grpSpPr>
          <a:xfrm>
            <a:off x="6431195" y="7950835"/>
            <a:ext cx="2717901" cy="1184195"/>
            <a:chOff x="0" y="0"/>
            <a:chExt cx="3523366" cy="1535138"/>
          </a:xfrm>
        </p:grpSpPr>
        <p:sp>
          <p:nvSpPr>
            <p:cNvPr id="17" name="Freeform 17"/>
            <p:cNvSpPr/>
            <p:nvPr/>
          </p:nvSpPr>
          <p:spPr>
            <a:xfrm>
              <a:off x="10795" y="10795"/>
              <a:ext cx="3501771" cy="1513586"/>
            </a:xfrm>
            <a:custGeom>
              <a:avLst/>
              <a:gdLst/>
              <a:ahLst/>
              <a:cxnLst/>
              <a:rect l="l" t="t" r="r" b="b"/>
              <a:pathLst>
                <a:path w="3501771" h="1513586">
                  <a:moveTo>
                    <a:pt x="0" y="0"/>
                  </a:moveTo>
                  <a:lnTo>
                    <a:pt x="3501771" y="0"/>
                  </a:lnTo>
                  <a:lnTo>
                    <a:pt x="3501771" y="1513586"/>
                  </a:lnTo>
                  <a:lnTo>
                    <a:pt x="0" y="1513586"/>
                  </a:lnTo>
                  <a:close/>
                </a:path>
              </a:pathLst>
            </a:custGeom>
            <a:solidFill>
              <a:srgbClr val="D6D8CE">
                <a:alpha val="89804"/>
              </a:srgbClr>
            </a:solidFill>
          </p:spPr>
          <p:txBody>
            <a:bodyPr/>
            <a:lstStyle/>
            <a:p>
              <a:endParaRPr lang="en-US"/>
            </a:p>
          </p:txBody>
        </p:sp>
        <p:sp>
          <p:nvSpPr>
            <p:cNvPr id="18" name="Freeform 18"/>
            <p:cNvSpPr/>
            <p:nvPr/>
          </p:nvSpPr>
          <p:spPr>
            <a:xfrm>
              <a:off x="0" y="0"/>
              <a:ext cx="3523361" cy="1535176"/>
            </a:xfrm>
            <a:custGeom>
              <a:avLst/>
              <a:gdLst/>
              <a:ahLst/>
              <a:cxnLst/>
              <a:rect l="l" t="t" r="r" b="b"/>
              <a:pathLst>
                <a:path w="3523361" h="1535176">
                  <a:moveTo>
                    <a:pt x="10795" y="0"/>
                  </a:moveTo>
                  <a:lnTo>
                    <a:pt x="3512566" y="0"/>
                  </a:lnTo>
                  <a:cubicBezTo>
                    <a:pt x="3518535" y="0"/>
                    <a:pt x="3523361" y="4826"/>
                    <a:pt x="3523361" y="10795"/>
                  </a:cubicBezTo>
                  <a:lnTo>
                    <a:pt x="3523361" y="1524381"/>
                  </a:lnTo>
                  <a:cubicBezTo>
                    <a:pt x="3523361" y="1530350"/>
                    <a:pt x="3518535" y="1535176"/>
                    <a:pt x="3512566" y="1535176"/>
                  </a:cubicBezTo>
                  <a:lnTo>
                    <a:pt x="10795" y="1535176"/>
                  </a:lnTo>
                  <a:cubicBezTo>
                    <a:pt x="4826" y="1535176"/>
                    <a:pt x="0" y="1530350"/>
                    <a:pt x="0" y="1524381"/>
                  </a:cubicBezTo>
                  <a:lnTo>
                    <a:pt x="0" y="10795"/>
                  </a:lnTo>
                  <a:cubicBezTo>
                    <a:pt x="0" y="4826"/>
                    <a:pt x="4826" y="0"/>
                    <a:pt x="10795" y="0"/>
                  </a:cubicBezTo>
                  <a:moveTo>
                    <a:pt x="10795" y="21590"/>
                  </a:moveTo>
                  <a:lnTo>
                    <a:pt x="10795" y="10795"/>
                  </a:lnTo>
                  <a:lnTo>
                    <a:pt x="21590" y="10795"/>
                  </a:lnTo>
                  <a:lnTo>
                    <a:pt x="21590" y="1524381"/>
                  </a:lnTo>
                  <a:lnTo>
                    <a:pt x="10795" y="1524381"/>
                  </a:lnTo>
                  <a:lnTo>
                    <a:pt x="10795" y="1513586"/>
                  </a:lnTo>
                  <a:lnTo>
                    <a:pt x="3512566" y="1513586"/>
                  </a:lnTo>
                  <a:lnTo>
                    <a:pt x="3512566" y="1524381"/>
                  </a:lnTo>
                  <a:lnTo>
                    <a:pt x="3501771" y="1524381"/>
                  </a:lnTo>
                  <a:lnTo>
                    <a:pt x="3501771" y="10795"/>
                  </a:lnTo>
                  <a:lnTo>
                    <a:pt x="3512566" y="10795"/>
                  </a:lnTo>
                  <a:lnTo>
                    <a:pt x="3512566" y="21590"/>
                  </a:lnTo>
                  <a:lnTo>
                    <a:pt x="10795" y="21590"/>
                  </a:lnTo>
                  <a:close/>
                </a:path>
              </a:pathLst>
            </a:custGeom>
            <a:solidFill>
              <a:srgbClr val="D6D8CE">
                <a:alpha val="89804"/>
              </a:srgbClr>
            </a:solidFill>
          </p:spPr>
          <p:txBody>
            <a:bodyPr/>
            <a:lstStyle/>
            <a:p>
              <a:endParaRPr lang="en-US"/>
            </a:p>
          </p:txBody>
        </p:sp>
      </p:grpSp>
      <p:sp>
        <p:nvSpPr>
          <p:cNvPr id="19" name="TextBox 19"/>
          <p:cNvSpPr txBox="1"/>
          <p:nvPr/>
        </p:nvSpPr>
        <p:spPr>
          <a:xfrm>
            <a:off x="6511658" y="8304676"/>
            <a:ext cx="2556974" cy="476511"/>
          </a:xfrm>
          <a:prstGeom prst="rect">
            <a:avLst/>
          </a:prstGeom>
        </p:spPr>
        <p:txBody>
          <a:bodyPr lIns="0" tIns="0" rIns="0" bIns="0" rtlCol="0" anchor="t">
            <a:spAutoFit/>
          </a:bodyPr>
          <a:lstStyle/>
          <a:p>
            <a:pPr algn="ctr">
              <a:lnSpc>
                <a:spcPts val="1832"/>
              </a:lnSpc>
            </a:pPr>
            <a:r>
              <a:rPr lang="en-US" sz="1697" dirty="0">
                <a:solidFill>
                  <a:srgbClr val="000000"/>
                </a:solidFill>
                <a:latin typeface="Arimo Bold"/>
              </a:rPr>
              <a:t>Limited financial resources</a:t>
            </a:r>
          </a:p>
        </p:txBody>
      </p:sp>
      <p:grpSp>
        <p:nvGrpSpPr>
          <p:cNvPr id="20" name="Group 20"/>
          <p:cNvGrpSpPr/>
          <p:nvPr/>
        </p:nvGrpSpPr>
        <p:grpSpPr>
          <a:xfrm>
            <a:off x="9132443" y="7950835"/>
            <a:ext cx="2717901" cy="1184195"/>
            <a:chOff x="0" y="0"/>
            <a:chExt cx="3523366" cy="1535138"/>
          </a:xfrm>
        </p:grpSpPr>
        <p:sp>
          <p:nvSpPr>
            <p:cNvPr id="21" name="Freeform 21"/>
            <p:cNvSpPr/>
            <p:nvPr/>
          </p:nvSpPr>
          <p:spPr>
            <a:xfrm>
              <a:off x="10795" y="10795"/>
              <a:ext cx="3501771" cy="1513586"/>
            </a:xfrm>
            <a:custGeom>
              <a:avLst/>
              <a:gdLst/>
              <a:ahLst/>
              <a:cxnLst/>
              <a:rect l="l" t="t" r="r" b="b"/>
              <a:pathLst>
                <a:path w="3501771" h="1513586">
                  <a:moveTo>
                    <a:pt x="0" y="0"/>
                  </a:moveTo>
                  <a:lnTo>
                    <a:pt x="3501771" y="0"/>
                  </a:lnTo>
                  <a:lnTo>
                    <a:pt x="3501771" y="1513586"/>
                  </a:lnTo>
                  <a:lnTo>
                    <a:pt x="0" y="1513586"/>
                  </a:lnTo>
                  <a:close/>
                </a:path>
              </a:pathLst>
            </a:custGeom>
            <a:solidFill>
              <a:srgbClr val="D6D8CE">
                <a:alpha val="89804"/>
              </a:srgbClr>
            </a:solidFill>
          </p:spPr>
          <p:txBody>
            <a:bodyPr/>
            <a:lstStyle/>
            <a:p>
              <a:endParaRPr lang="en-US"/>
            </a:p>
          </p:txBody>
        </p:sp>
        <p:sp>
          <p:nvSpPr>
            <p:cNvPr id="22" name="Freeform 22"/>
            <p:cNvSpPr/>
            <p:nvPr/>
          </p:nvSpPr>
          <p:spPr>
            <a:xfrm>
              <a:off x="0" y="0"/>
              <a:ext cx="3523361" cy="1535176"/>
            </a:xfrm>
            <a:custGeom>
              <a:avLst/>
              <a:gdLst/>
              <a:ahLst/>
              <a:cxnLst/>
              <a:rect l="l" t="t" r="r" b="b"/>
              <a:pathLst>
                <a:path w="3523361" h="1535176">
                  <a:moveTo>
                    <a:pt x="10795" y="0"/>
                  </a:moveTo>
                  <a:lnTo>
                    <a:pt x="3512566" y="0"/>
                  </a:lnTo>
                  <a:cubicBezTo>
                    <a:pt x="3518535" y="0"/>
                    <a:pt x="3523361" y="4826"/>
                    <a:pt x="3523361" y="10795"/>
                  </a:cubicBezTo>
                  <a:lnTo>
                    <a:pt x="3523361" y="1524381"/>
                  </a:lnTo>
                  <a:cubicBezTo>
                    <a:pt x="3523361" y="1530350"/>
                    <a:pt x="3518535" y="1535176"/>
                    <a:pt x="3512566" y="1535176"/>
                  </a:cubicBezTo>
                  <a:lnTo>
                    <a:pt x="10795" y="1535176"/>
                  </a:lnTo>
                  <a:cubicBezTo>
                    <a:pt x="4826" y="1535176"/>
                    <a:pt x="0" y="1530350"/>
                    <a:pt x="0" y="1524381"/>
                  </a:cubicBezTo>
                  <a:lnTo>
                    <a:pt x="0" y="10795"/>
                  </a:lnTo>
                  <a:cubicBezTo>
                    <a:pt x="0" y="4826"/>
                    <a:pt x="4826" y="0"/>
                    <a:pt x="10795" y="0"/>
                  </a:cubicBezTo>
                  <a:moveTo>
                    <a:pt x="10795" y="21590"/>
                  </a:moveTo>
                  <a:lnTo>
                    <a:pt x="10795" y="10795"/>
                  </a:lnTo>
                  <a:lnTo>
                    <a:pt x="21590" y="10795"/>
                  </a:lnTo>
                  <a:lnTo>
                    <a:pt x="21590" y="1524381"/>
                  </a:lnTo>
                  <a:lnTo>
                    <a:pt x="10795" y="1524381"/>
                  </a:lnTo>
                  <a:lnTo>
                    <a:pt x="10795" y="1513586"/>
                  </a:lnTo>
                  <a:lnTo>
                    <a:pt x="3512566" y="1513586"/>
                  </a:lnTo>
                  <a:lnTo>
                    <a:pt x="3512566" y="1524381"/>
                  </a:lnTo>
                  <a:lnTo>
                    <a:pt x="3501771" y="1524381"/>
                  </a:lnTo>
                  <a:lnTo>
                    <a:pt x="3501771" y="10795"/>
                  </a:lnTo>
                  <a:lnTo>
                    <a:pt x="3512566" y="10795"/>
                  </a:lnTo>
                  <a:lnTo>
                    <a:pt x="3512566" y="21590"/>
                  </a:lnTo>
                  <a:lnTo>
                    <a:pt x="10795" y="21590"/>
                  </a:lnTo>
                  <a:close/>
                </a:path>
              </a:pathLst>
            </a:custGeom>
            <a:solidFill>
              <a:srgbClr val="D6D8CE">
                <a:alpha val="89804"/>
              </a:srgbClr>
            </a:solidFill>
          </p:spPr>
          <p:txBody>
            <a:bodyPr/>
            <a:lstStyle/>
            <a:p>
              <a:endParaRPr lang="en-US"/>
            </a:p>
          </p:txBody>
        </p:sp>
      </p:grpSp>
      <p:sp>
        <p:nvSpPr>
          <p:cNvPr id="23" name="TextBox 23"/>
          <p:cNvSpPr txBox="1"/>
          <p:nvPr/>
        </p:nvSpPr>
        <p:spPr>
          <a:xfrm>
            <a:off x="9212906" y="8304676"/>
            <a:ext cx="2556974" cy="476511"/>
          </a:xfrm>
          <a:prstGeom prst="rect">
            <a:avLst/>
          </a:prstGeom>
        </p:spPr>
        <p:txBody>
          <a:bodyPr lIns="0" tIns="0" rIns="0" bIns="0" rtlCol="0" anchor="t">
            <a:spAutoFit/>
          </a:bodyPr>
          <a:lstStyle/>
          <a:p>
            <a:pPr algn="ctr">
              <a:lnSpc>
                <a:spcPts val="1832"/>
              </a:lnSpc>
            </a:pPr>
            <a:r>
              <a:rPr lang="en-US" sz="1697" dirty="0">
                <a:solidFill>
                  <a:srgbClr val="000000"/>
                </a:solidFill>
                <a:latin typeface="Arimo Bold"/>
              </a:rPr>
              <a:t>Higher dependence on children</a:t>
            </a:r>
          </a:p>
        </p:txBody>
      </p:sp>
      <p:grpSp>
        <p:nvGrpSpPr>
          <p:cNvPr id="24" name="Group 24"/>
          <p:cNvGrpSpPr/>
          <p:nvPr/>
        </p:nvGrpSpPr>
        <p:grpSpPr>
          <a:xfrm>
            <a:off x="11833689" y="7950835"/>
            <a:ext cx="2717901" cy="1184195"/>
            <a:chOff x="0" y="0"/>
            <a:chExt cx="3523366" cy="1535138"/>
          </a:xfrm>
        </p:grpSpPr>
        <p:sp>
          <p:nvSpPr>
            <p:cNvPr id="25" name="Freeform 25"/>
            <p:cNvSpPr/>
            <p:nvPr/>
          </p:nvSpPr>
          <p:spPr>
            <a:xfrm>
              <a:off x="10795" y="10795"/>
              <a:ext cx="3501771" cy="1513586"/>
            </a:xfrm>
            <a:custGeom>
              <a:avLst/>
              <a:gdLst/>
              <a:ahLst/>
              <a:cxnLst/>
              <a:rect l="l" t="t" r="r" b="b"/>
              <a:pathLst>
                <a:path w="3501771" h="1513586">
                  <a:moveTo>
                    <a:pt x="0" y="0"/>
                  </a:moveTo>
                  <a:lnTo>
                    <a:pt x="3501771" y="0"/>
                  </a:lnTo>
                  <a:lnTo>
                    <a:pt x="3501771" y="1513586"/>
                  </a:lnTo>
                  <a:lnTo>
                    <a:pt x="0" y="1513586"/>
                  </a:lnTo>
                  <a:close/>
                </a:path>
              </a:pathLst>
            </a:custGeom>
            <a:solidFill>
              <a:srgbClr val="D6D8CE">
                <a:alpha val="89804"/>
              </a:srgbClr>
            </a:solidFill>
          </p:spPr>
          <p:txBody>
            <a:bodyPr/>
            <a:lstStyle/>
            <a:p>
              <a:endParaRPr lang="en-US"/>
            </a:p>
          </p:txBody>
        </p:sp>
        <p:sp>
          <p:nvSpPr>
            <p:cNvPr id="26" name="Freeform 26"/>
            <p:cNvSpPr/>
            <p:nvPr/>
          </p:nvSpPr>
          <p:spPr>
            <a:xfrm>
              <a:off x="0" y="0"/>
              <a:ext cx="3523361" cy="1535176"/>
            </a:xfrm>
            <a:custGeom>
              <a:avLst/>
              <a:gdLst/>
              <a:ahLst/>
              <a:cxnLst/>
              <a:rect l="l" t="t" r="r" b="b"/>
              <a:pathLst>
                <a:path w="3523361" h="1535176">
                  <a:moveTo>
                    <a:pt x="10795" y="0"/>
                  </a:moveTo>
                  <a:lnTo>
                    <a:pt x="3512566" y="0"/>
                  </a:lnTo>
                  <a:cubicBezTo>
                    <a:pt x="3518535" y="0"/>
                    <a:pt x="3523361" y="4826"/>
                    <a:pt x="3523361" y="10795"/>
                  </a:cubicBezTo>
                  <a:lnTo>
                    <a:pt x="3523361" y="1524381"/>
                  </a:lnTo>
                  <a:cubicBezTo>
                    <a:pt x="3523361" y="1530350"/>
                    <a:pt x="3518535" y="1535176"/>
                    <a:pt x="3512566" y="1535176"/>
                  </a:cubicBezTo>
                  <a:lnTo>
                    <a:pt x="10795" y="1535176"/>
                  </a:lnTo>
                  <a:cubicBezTo>
                    <a:pt x="4826" y="1535176"/>
                    <a:pt x="0" y="1530350"/>
                    <a:pt x="0" y="1524381"/>
                  </a:cubicBezTo>
                  <a:lnTo>
                    <a:pt x="0" y="10795"/>
                  </a:lnTo>
                  <a:cubicBezTo>
                    <a:pt x="0" y="4826"/>
                    <a:pt x="4826" y="0"/>
                    <a:pt x="10795" y="0"/>
                  </a:cubicBezTo>
                  <a:moveTo>
                    <a:pt x="10795" y="21590"/>
                  </a:moveTo>
                  <a:lnTo>
                    <a:pt x="10795" y="10795"/>
                  </a:lnTo>
                  <a:lnTo>
                    <a:pt x="21590" y="10795"/>
                  </a:lnTo>
                  <a:lnTo>
                    <a:pt x="21590" y="1524381"/>
                  </a:lnTo>
                  <a:lnTo>
                    <a:pt x="10795" y="1524381"/>
                  </a:lnTo>
                  <a:lnTo>
                    <a:pt x="10795" y="1513586"/>
                  </a:lnTo>
                  <a:lnTo>
                    <a:pt x="3512566" y="1513586"/>
                  </a:lnTo>
                  <a:lnTo>
                    <a:pt x="3512566" y="1524381"/>
                  </a:lnTo>
                  <a:lnTo>
                    <a:pt x="3501771" y="1524381"/>
                  </a:lnTo>
                  <a:lnTo>
                    <a:pt x="3501771" y="10795"/>
                  </a:lnTo>
                  <a:lnTo>
                    <a:pt x="3512566" y="10795"/>
                  </a:lnTo>
                  <a:lnTo>
                    <a:pt x="3512566" y="21590"/>
                  </a:lnTo>
                  <a:lnTo>
                    <a:pt x="10795" y="21590"/>
                  </a:lnTo>
                  <a:close/>
                </a:path>
              </a:pathLst>
            </a:custGeom>
            <a:solidFill>
              <a:srgbClr val="D6D8CE">
                <a:alpha val="89804"/>
              </a:srgbClr>
            </a:solidFill>
          </p:spPr>
          <p:txBody>
            <a:bodyPr/>
            <a:lstStyle/>
            <a:p>
              <a:endParaRPr lang="en-US"/>
            </a:p>
          </p:txBody>
        </p:sp>
      </p:grpSp>
      <p:sp>
        <p:nvSpPr>
          <p:cNvPr id="27" name="TextBox 27"/>
          <p:cNvSpPr txBox="1"/>
          <p:nvPr/>
        </p:nvSpPr>
        <p:spPr>
          <a:xfrm>
            <a:off x="11914153" y="8304676"/>
            <a:ext cx="2556974" cy="476511"/>
          </a:xfrm>
          <a:prstGeom prst="rect">
            <a:avLst/>
          </a:prstGeom>
        </p:spPr>
        <p:txBody>
          <a:bodyPr lIns="0" tIns="0" rIns="0" bIns="0" rtlCol="0" anchor="t">
            <a:spAutoFit/>
          </a:bodyPr>
          <a:lstStyle/>
          <a:p>
            <a:pPr algn="ctr">
              <a:lnSpc>
                <a:spcPts val="1832"/>
              </a:lnSpc>
            </a:pPr>
            <a:r>
              <a:rPr lang="en-US" sz="1697" dirty="0">
                <a:solidFill>
                  <a:srgbClr val="000000"/>
                </a:solidFill>
                <a:latin typeface="Arimo Bold"/>
              </a:rPr>
              <a:t>Tenuous inter-generational dynamics</a:t>
            </a:r>
          </a:p>
        </p:txBody>
      </p:sp>
      <p:grpSp>
        <p:nvGrpSpPr>
          <p:cNvPr id="28" name="Group 28"/>
          <p:cNvGrpSpPr/>
          <p:nvPr/>
        </p:nvGrpSpPr>
        <p:grpSpPr>
          <a:xfrm>
            <a:off x="14534936" y="7950835"/>
            <a:ext cx="2717901" cy="1184195"/>
            <a:chOff x="0" y="0"/>
            <a:chExt cx="3523366" cy="1535138"/>
          </a:xfrm>
        </p:grpSpPr>
        <p:sp>
          <p:nvSpPr>
            <p:cNvPr id="29" name="Freeform 29"/>
            <p:cNvSpPr/>
            <p:nvPr/>
          </p:nvSpPr>
          <p:spPr>
            <a:xfrm>
              <a:off x="10795" y="10795"/>
              <a:ext cx="3501771" cy="1513586"/>
            </a:xfrm>
            <a:custGeom>
              <a:avLst/>
              <a:gdLst/>
              <a:ahLst/>
              <a:cxnLst/>
              <a:rect l="l" t="t" r="r" b="b"/>
              <a:pathLst>
                <a:path w="3501771" h="1513586">
                  <a:moveTo>
                    <a:pt x="0" y="0"/>
                  </a:moveTo>
                  <a:lnTo>
                    <a:pt x="3501771" y="0"/>
                  </a:lnTo>
                  <a:lnTo>
                    <a:pt x="3501771" y="1513586"/>
                  </a:lnTo>
                  <a:lnTo>
                    <a:pt x="0" y="1513586"/>
                  </a:lnTo>
                  <a:close/>
                </a:path>
              </a:pathLst>
            </a:custGeom>
            <a:solidFill>
              <a:srgbClr val="D6D8CE">
                <a:alpha val="89804"/>
              </a:srgbClr>
            </a:solidFill>
          </p:spPr>
          <p:txBody>
            <a:bodyPr/>
            <a:lstStyle/>
            <a:p>
              <a:endParaRPr lang="en-US"/>
            </a:p>
          </p:txBody>
        </p:sp>
        <p:sp>
          <p:nvSpPr>
            <p:cNvPr id="30" name="Freeform 30"/>
            <p:cNvSpPr/>
            <p:nvPr/>
          </p:nvSpPr>
          <p:spPr>
            <a:xfrm>
              <a:off x="0" y="0"/>
              <a:ext cx="3523361" cy="1535176"/>
            </a:xfrm>
            <a:custGeom>
              <a:avLst/>
              <a:gdLst/>
              <a:ahLst/>
              <a:cxnLst/>
              <a:rect l="l" t="t" r="r" b="b"/>
              <a:pathLst>
                <a:path w="3523361" h="1535176">
                  <a:moveTo>
                    <a:pt x="10795" y="0"/>
                  </a:moveTo>
                  <a:lnTo>
                    <a:pt x="3512566" y="0"/>
                  </a:lnTo>
                  <a:cubicBezTo>
                    <a:pt x="3518535" y="0"/>
                    <a:pt x="3523361" y="4826"/>
                    <a:pt x="3523361" y="10795"/>
                  </a:cubicBezTo>
                  <a:lnTo>
                    <a:pt x="3523361" y="1524381"/>
                  </a:lnTo>
                  <a:cubicBezTo>
                    <a:pt x="3523361" y="1530350"/>
                    <a:pt x="3518535" y="1535176"/>
                    <a:pt x="3512566" y="1535176"/>
                  </a:cubicBezTo>
                  <a:lnTo>
                    <a:pt x="10795" y="1535176"/>
                  </a:lnTo>
                  <a:cubicBezTo>
                    <a:pt x="4826" y="1535176"/>
                    <a:pt x="0" y="1530350"/>
                    <a:pt x="0" y="1524381"/>
                  </a:cubicBezTo>
                  <a:lnTo>
                    <a:pt x="0" y="10795"/>
                  </a:lnTo>
                  <a:cubicBezTo>
                    <a:pt x="0" y="4826"/>
                    <a:pt x="4826" y="0"/>
                    <a:pt x="10795" y="0"/>
                  </a:cubicBezTo>
                  <a:moveTo>
                    <a:pt x="10795" y="21590"/>
                  </a:moveTo>
                  <a:lnTo>
                    <a:pt x="10795" y="10795"/>
                  </a:lnTo>
                  <a:lnTo>
                    <a:pt x="21590" y="10795"/>
                  </a:lnTo>
                  <a:lnTo>
                    <a:pt x="21590" y="1524381"/>
                  </a:lnTo>
                  <a:lnTo>
                    <a:pt x="10795" y="1524381"/>
                  </a:lnTo>
                  <a:lnTo>
                    <a:pt x="10795" y="1513586"/>
                  </a:lnTo>
                  <a:lnTo>
                    <a:pt x="3512566" y="1513586"/>
                  </a:lnTo>
                  <a:lnTo>
                    <a:pt x="3512566" y="1524381"/>
                  </a:lnTo>
                  <a:lnTo>
                    <a:pt x="3501771" y="1524381"/>
                  </a:lnTo>
                  <a:lnTo>
                    <a:pt x="3501771" y="10795"/>
                  </a:lnTo>
                  <a:lnTo>
                    <a:pt x="3512566" y="10795"/>
                  </a:lnTo>
                  <a:lnTo>
                    <a:pt x="3512566" y="21590"/>
                  </a:lnTo>
                  <a:lnTo>
                    <a:pt x="10795" y="21590"/>
                  </a:lnTo>
                  <a:close/>
                </a:path>
              </a:pathLst>
            </a:custGeom>
            <a:solidFill>
              <a:srgbClr val="D6D8CE">
                <a:alpha val="89804"/>
              </a:srgbClr>
            </a:solidFill>
          </p:spPr>
          <p:txBody>
            <a:bodyPr/>
            <a:lstStyle/>
            <a:p>
              <a:endParaRPr lang="en-US"/>
            </a:p>
          </p:txBody>
        </p:sp>
      </p:grpSp>
      <p:sp>
        <p:nvSpPr>
          <p:cNvPr id="31" name="TextBox 31"/>
          <p:cNvSpPr txBox="1"/>
          <p:nvPr/>
        </p:nvSpPr>
        <p:spPr>
          <a:xfrm>
            <a:off x="14615399" y="8417338"/>
            <a:ext cx="2556974" cy="251187"/>
          </a:xfrm>
          <a:prstGeom prst="rect">
            <a:avLst/>
          </a:prstGeom>
        </p:spPr>
        <p:txBody>
          <a:bodyPr lIns="0" tIns="0" rIns="0" bIns="0" rtlCol="0" anchor="t">
            <a:spAutoFit/>
          </a:bodyPr>
          <a:lstStyle/>
          <a:p>
            <a:pPr algn="ctr">
              <a:lnSpc>
                <a:spcPts val="1832"/>
              </a:lnSpc>
            </a:pPr>
            <a:r>
              <a:rPr lang="en-US" sz="1697" dirty="0">
                <a:solidFill>
                  <a:srgbClr val="000000"/>
                </a:solidFill>
                <a:latin typeface="Arimo Bold"/>
              </a:rPr>
              <a:t>More life stresses</a:t>
            </a:r>
          </a:p>
        </p:txBody>
      </p:sp>
      <p:grpSp>
        <p:nvGrpSpPr>
          <p:cNvPr id="32" name="Group 32"/>
          <p:cNvGrpSpPr/>
          <p:nvPr/>
        </p:nvGrpSpPr>
        <p:grpSpPr>
          <a:xfrm rot="-10800000">
            <a:off x="1244441" y="2749343"/>
            <a:ext cx="15799118" cy="3821103"/>
            <a:chOff x="0" y="0"/>
            <a:chExt cx="21065490" cy="5094804"/>
          </a:xfrm>
        </p:grpSpPr>
        <p:sp>
          <p:nvSpPr>
            <p:cNvPr id="33" name="Freeform 33"/>
            <p:cNvSpPr/>
            <p:nvPr/>
          </p:nvSpPr>
          <p:spPr>
            <a:xfrm>
              <a:off x="17145" y="17145"/>
              <a:ext cx="21031200" cy="5060569"/>
            </a:xfrm>
            <a:custGeom>
              <a:avLst/>
              <a:gdLst/>
              <a:ahLst/>
              <a:cxnLst/>
              <a:rect l="l" t="t" r="r" b="b"/>
              <a:pathLst>
                <a:path w="21031200" h="5060569">
                  <a:moveTo>
                    <a:pt x="0" y="1772285"/>
                  </a:moveTo>
                  <a:lnTo>
                    <a:pt x="9879838" y="1772285"/>
                  </a:lnTo>
                  <a:lnTo>
                    <a:pt x="9879838" y="1265174"/>
                  </a:lnTo>
                  <a:lnTo>
                    <a:pt x="9243949" y="1265174"/>
                  </a:lnTo>
                  <a:lnTo>
                    <a:pt x="10515600" y="0"/>
                  </a:lnTo>
                  <a:lnTo>
                    <a:pt x="11787251" y="1265174"/>
                  </a:lnTo>
                  <a:lnTo>
                    <a:pt x="11151362" y="1265174"/>
                  </a:lnTo>
                  <a:lnTo>
                    <a:pt x="11151362" y="1772285"/>
                  </a:lnTo>
                  <a:lnTo>
                    <a:pt x="21031200" y="1772285"/>
                  </a:lnTo>
                  <a:lnTo>
                    <a:pt x="21031200" y="5060569"/>
                  </a:lnTo>
                  <a:lnTo>
                    <a:pt x="0" y="5060569"/>
                  </a:lnTo>
                  <a:close/>
                </a:path>
              </a:pathLst>
            </a:custGeom>
            <a:solidFill>
              <a:srgbClr val="24827F"/>
            </a:solidFill>
          </p:spPr>
          <p:txBody>
            <a:bodyPr/>
            <a:lstStyle/>
            <a:p>
              <a:endParaRPr lang="en-US"/>
            </a:p>
          </p:txBody>
        </p:sp>
        <p:sp>
          <p:nvSpPr>
            <p:cNvPr id="34" name="Freeform 34"/>
            <p:cNvSpPr/>
            <p:nvPr/>
          </p:nvSpPr>
          <p:spPr>
            <a:xfrm>
              <a:off x="0" y="-1651"/>
              <a:ext cx="21065489" cy="5096510"/>
            </a:xfrm>
            <a:custGeom>
              <a:avLst/>
              <a:gdLst/>
              <a:ahLst/>
              <a:cxnLst/>
              <a:rect l="l" t="t" r="r" b="b"/>
              <a:pathLst>
                <a:path w="21065489" h="5096510">
                  <a:moveTo>
                    <a:pt x="17145" y="1773936"/>
                  </a:moveTo>
                  <a:lnTo>
                    <a:pt x="9896983" y="1773936"/>
                  </a:lnTo>
                  <a:lnTo>
                    <a:pt x="9896983" y="1791081"/>
                  </a:lnTo>
                  <a:lnTo>
                    <a:pt x="9879838" y="1791081"/>
                  </a:lnTo>
                  <a:lnTo>
                    <a:pt x="9879838" y="1283970"/>
                  </a:lnTo>
                  <a:lnTo>
                    <a:pt x="9896983" y="1283970"/>
                  </a:lnTo>
                  <a:lnTo>
                    <a:pt x="9896983" y="1301115"/>
                  </a:lnTo>
                  <a:lnTo>
                    <a:pt x="9261094" y="1301115"/>
                  </a:lnTo>
                  <a:cubicBezTo>
                    <a:pt x="9254109" y="1301115"/>
                    <a:pt x="9247886" y="1296924"/>
                    <a:pt x="9245219" y="1290574"/>
                  </a:cubicBezTo>
                  <a:cubicBezTo>
                    <a:pt x="9242551" y="1284224"/>
                    <a:pt x="9244075" y="1276731"/>
                    <a:pt x="9249028" y="1271905"/>
                  </a:cubicBezTo>
                  <a:lnTo>
                    <a:pt x="10520680" y="6604"/>
                  </a:lnTo>
                  <a:cubicBezTo>
                    <a:pt x="10527412" y="0"/>
                    <a:pt x="10538206" y="0"/>
                    <a:pt x="10544811" y="6604"/>
                  </a:cubicBezTo>
                  <a:lnTo>
                    <a:pt x="11816461" y="1271778"/>
                  </a:lnTo>
                  <a:cubicBezTo>
                    <a:pt x="11821414" y="1276731"/>
                    <a:pt x="11822811" y="1284097"/>
                    <a:pt x="11820272" y="1290447"/>
                  </a:cubicBezTo>
                  <a:cubicBezTo>
                    <a:pt x="11817731" y="1296797"/>
                    <a:pt x="11811381" y="1300988"/>
                    <a:pt x="11804397" y="1300988"/>
                  </a:cubicBezTo>
                  <a:lnTo>
                    <a:pt x="11168507" y="1300988"/>
                  </a:lnTo>
                  <a:lnTo>
                    <a:pt x="11168507" y="1283843"/>
                  </a:lnTo>
                  <a:lnTo>
                    <a:pt x="11185651" y="1283843"/>
                  </a:lnTo>
                  <a:lnTo>
                    <a:pt x="11185651" y="1791081"/>
                  </a:lnTo>
                  <a:lnTo>
                    <a:pt x="11168507" y="1791081"/>
                  </a:lnTo>
                  <a:lnTo>
                    <a:pt x="11168507" y="1773936"/>
                  </a:lnTo>
                  <a:lnTo>
                    <a:pt x="21048345" y="1773936"/>
                  </a:lnTo>
                  <a:cubicBezTo>
                    <a:pt x="21057870" y="1773936"/>
                    <a:pt x="21065489" y="1781556"/>
                    <a:pt x="21065489" y="1791081"/>
                  </a:cubicBezTo>
                  <a:lnTo>
                    <a:pt x="21065489" y="5079365"/>
                  </a:lnTo>
                  <a:cubicBezTo>
                    <a:pt x="21065489" y="5088890"/>
                    <a:pt x="21057870" y="5096510"/>
                    <a:pt x="21048345" y="5096510"/>
                  </a:cubicBezTo>
                  <a:lnTo>
                    <a:pt x="17145" y="5096510"/>
                  </a:lnTo>
                  <a:cubicBezTo>
                    <a:pt x="7620" y="5096510"/>
                    <a:pt x="0" y="5088890"/>
                    <a:pt x="0" y="5079365"/>
                  </a:cubicBezTo>
                  <a:lnTo>
                    <a:pt x="0" y="1791081"/>
                  </a:lnTo>
                  <a:cubicBezTo>
                    <a:pt x="0" y="1781556"/>
                    <a:pt x="7620" y="1773936"/>
                    <a:pt x="17145" y="1773936"/>
                  </a:cubicBezTo>
                  <a:moveTo>
                    <a:pt x="17145" y="1808226"/>
                  </a:moveTo>
                  <a:lnTo>
                    <a:pt x="17145" y="1791081"/>
                  </a:lnTo>
                  <a:lnTo>
                    <a:pt x="34290" y="1791081"/>
                  </a:lnTo>
                  <a:lnTo>
                    <a:pt x="34290" y="5079365"/>
                  </a:lnTo>
                  <a:lnTo>
                    <a:pt x="17145" y="5079365"/>
                  </a:lnTo>
                  <a:lnTo>
                    <a:pt x="17145" y="5062220"/>
                  </a:lnTo>
                  <a:lnTo>
                    <a:pt x="21048345" y="5062220"/>
                  </a:lnTo>
                  <a:lnTo>
                    <a:pt x="21048345" y="5079365"/>
                  </a:lnTo>
                  <a:lnTo>
                    <a:pt x="21031200" y="5079365"/>
                  </a:lnTo>
                  <a:lnTo>
                    <a:pt x="21031200" y="1791081"/>
                  </a:lnTo>
                  <a:lnTo>
                    <a:pt x="21048345" y="1791081"/>
                  </a:lnTo>
                  <a:lnTo>
                    <a:pt x="21048345" y="1808226"/>
                  </a:lnTo>
                  <a:lnTo>
                    <a:pt x="11168507" y="1808226"/>
                  </a:lnTo>
                  <a:cubicBezTo>
                    <a:pt x="11158982" y="1808226"/>
                    <a:pt x="11151362" y="1800606"/>
                    <a:pt x="11151362" y="1791081"/>
                  </a:cubicBezTo>
                  <a:lnTo>
                    <a:pt x="11151362" y="1283970"/>
                  </a:lnTo>
                  <a:cubicBezTo>
                    <a:pt x="11151362" y="1274445"/>
                    <a:pt x="11158982" y="1266825"/>
                    <a:pt x="11168507" y="1266825"/>
                  </a:cubicBezTo>
                  <a:lnTo>
                    <a:pt x="11804269" y="1266825"/>
                  </a:lnTo>
                  <a:lnTo>
                    <a:pt x="11804269" y="1283970"/>
                  </a:lnTo>
                  <a:lnTo>
                    <a:pt x="11792203" y="1296162"/>
                  </a:lnTo>
                  <a:lnTo>
                    <a:pt x="10520680" y="30988"/>
                  </a:lnTo>
                  <a:lnTo>
                    <a:pt x="10532745" y="18796"/>
                  </a:lnTo>
                  <a:lnTo>
                    <a:pt x="10544811" y="30988"/>
                  </a:lnTo>
                  <a:lnTo>
                    <a:pt x="9273160" y="1296162"/>
                  </a:lnTo>
                  <a:lnTo>
                    <a:pt x="9261094" y="1283970"/>
                  </a:lnTo>
                  <a:lnTo>
                    <a:pt x="9261094" y="1266825"/>
                  </a:lnTo>
                  <a:lnTo>
                    <a:pt x="9896856" y="1266825"/>
                  </a:lnTo>
                  <a:cubicBezTo>
                    <a:pt x="9906381" y="1266825"/>
                    <a:pt x="9914001" y="1274445"/>
                    <a:pt x="9914001" y="1283970"/>
                  </a:cubicBezTo>
                  <a:lnTo>
                    <a:pt x="9914001" y="1791081"/>
                  </a:lnTo>
                  <a:cubicBezTo>
                    <a:pt x="9914001" y="1800606"/>
                    <a:pt x="9906381" y="1808226"/>
                    <a:pt x="9896856" y="1808226"/>
                  </a:cubicBezTo>
                  <a:lnTo>
                    <a:pt x="17145" y="1808226"/>
                  </a:lnTo>
                  <a:close/>
                </a:path>
              </a:pathLst>
            </a:custGeom>
            <a:solidFill>
              <a:srgbClr val="FFFFFF"/>
            </a:solidFill>
          </p:spPr>
          <p:txBody>
            <a:bodyPr/>
            <a:lstStyle/>
            <a:p>
              <a:endParaRPr lang="en-US"/>
            </a:p>
          </p:txBody>
        </p:sp>
      </p:grpSp>
      <p:sp>
        <p:nvSpPr>
          <p:cNvPr id="35" name="TextBox 35"/>
          <p:cNvSpPr txBox="1"/>
          <p:nvPr/>
        </p:nvSpPr>
        <p:spPr>
          <a:xfrm>
            <a:off x="1713997" y="3092570"/>
            <a:ext cx="14879183" cy="2050930"/>
          </a:xfrm>
          <a:prstGeom prst="rect">
            <a:avLst/>
          </a:prstGeom>
        </p:spPr>
        <p:txBody>
          <a:bodyPr lIns="0" tIns="0" rIns="0" bIns="0" rtlCol="0" anchor="t">
            <a:spAutoFit/>
          </a:bodyPr>
          <a:lstStyle/>
          <a:p>
            <a:pPr algn="ctr">
              <a:lnSpc>
                <a:spcPts val="3742"/>
              </a:lnSpc>
            </a:pPr>
            <a:r>
              <a:rPr lang="en-US" sz="3465" dirty="0">
                <a:solidFill>
                  <a:srgbClr val="FFFFFF"/>
                </a:solidFill>
                <a:latin typeface="Arimo"/>
              </a:rPr>
              <a:t>Asian American older adults with more recent immigrant history are at higher risk of generalized anxiety, depression, loneliness and isolation (Casado &amp; Leung, 2002; Jimenez et al., 2010; </a:t>
            </a:r>
            <a:r>
              <a:rPr lang="en-US" sz="3465" dirty="0" err="1">
                <a:solidFill>
                  <a:srgbClr val="FFFFFF"/>
                </a:solidFill>
                <a:latin typeface="Arimo"/>
              </a:rPr>
              <a:t>Tummala-Narra</a:t>
            </a:r>
            <a:r>
              <a:rPr lang="en-US" sz="3465" dirty="0">
                <a:solidFill>
                  <a:srgbClr val="FFFFFF"/>
                </a:solidFill>
                <a:latin typeface="Arimo"/>
              </a:rPr>
              <a:t> et al.,2013)</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AE3E3"/>
        </a:solidFill>
        <a:effectLst/>
      </p:bgPr>
    </p:bg>
    <p:spTree>
      <p:nvGrpSpPr>
        <p:cNvPr id="1" name=""/>
        <p:cNvGrpSpPr/>
        <p:nvPr/>
      </p:nvGrpSpPr>
      <p:grpSpPr>
        <a:xfrm>
          <a:off x="0" y="0"/>
          <a:ext cx="0" cy="0"/>
          <a:chOff x="0" y="0"/>
          <a:chExt cx="0" cy="0"/>
        </a:xfrm>
      </p:grpSpPr>
      <p:sp>
        <p:nvSpPr>
          <p:cNvPr id="2" name="TextBox 2"/>
          <p:cNvSpPr txBox="1"/>
          <p:nvPr/>
        </p:nvSpPr>
        <p:spPr>
          <a:xfrm>
            <a:off x="15065640" y="9748650"/>
            <a:ext cx="2457345" cy="247650"/>
          </a:xfrm>
          <a:prstGeom prst="rect">
            <a:avLst/>
          </a:prstGeom>
        </p:spPr>
        <p:txBody>
          <a:bodyPr lIns="0" tIns="0" rIns="0" bIns="0" rtlCol="0" anchor="t">
            <a:spAutoFit/>
          </a:bodyPr>
          <a:lstStyle/>
          <a:p>
            <a:pPr algn="r">
              <a:lnSpc>
                <a:spcPts val="1800"/>
              </a:lnSpc>
            </a:pPr>
            <a:r>
              <a:rPr lang="en-US" sz="1500" spc="286">
                <a:solidFill>
                  <a:srgbClr val="000000">
                    <a:alpha val="60000"/>
                  </a:srgbClr>
                </a:solidFill>
                <a:latin typeface="Arimo"/>
              </a:rPr>
              <a:t>18</a:t>
            </a:r>
          </a:p>
        </p:txBody>
      </p:sp>
      <p:sp>
        <p:nvSpPr>
          <p:cNvPr id="3" name="TextBox 3"/>
          <p:cNvSpPr txBox="1"/>
          <p:nvPr/>
        </p:nvSpPr>
        <p:spPr>
          <a:xfrm>
            <a:off x="0" y="3787448"/>
            <a:ext cx="7196610" cy="1600200"/>
          </a:xfrm>
          <a:prstGeom prst="rect">
            <a:avLst/>
          </a:prstGeom>
        </p:spPr>
        <p:txBody>
          <a:bodyPr lIns="0" tIns="0" rIns="0" bIns="0" rtlCol="0" anchor="t">
            <a:spAutoFit/>
          </a:bodyPr>
          <a:lstStyle/>
          <a:p>
            <a:pPr algn="ctr">
              <a:lnSpc>
                <a:spcPts val="6233"/>
              </a:lnSpc>
            </a:pPr>
            <a:r>
              <a:rPr lang="en-US" sz="5194" spc="-45" dirty="0">
                <a:solidFill>
                  <a:srgbClr val="000000"/>
                </a:solidFill>
                <a:latin typeface="Arimo Bold"/>
              </a:rPr>
              <a:t>Caregiving Perspectives</a:t>
            </a:r>
          </a:p>
        </p:txBody>
      </p:sp>
      <p:grpSp>
        <p:nvGrpSpPr>
          <p:cNvPr id="4" name="Group 4"/>
          <p:cNvGrpSpPr/>
          <p:nvPr/>
        </p:nvGrpSpPr>
        <p:grpSpPr>
          <a:xfrm>
            <a:off x="8986735" y="2688495"/>
            <a:ext cx="5415791" cy="4765422"/>
            <a:chOff x="0" y="0"/>
            <a:chExt cx="6615092" cy="5820702"/>
          </a:xfrm>
        </p:grpSpPr>
        <p:sp>
          <p:nvSpPr>
            <p:cNvPr id="5" name="Freeform 5"/>
            <p:cNvSpPr/>
            <p:nvPr/>
          </p:nvSpPr>
          <p:spPr>
            <a:xfrm>
              <a:off x="10795" y="10795"/>
              <a:ext cx="6593459" cy="5799074"/>
            </a:xfrm>
            <a:custGeom>
              <a:avLst/>
              <a:gdLst/>
              <a:ahLst/>
              <a:cxnLst/>
              <a:rect l="l" t="t" r="r" b="b"/>
              <a:pathLst>
                <a:path w="6593459" h="5799074">
                  <a:moveTo>
                    <a:pt x="0" y="2899537"/>
                  </a:moveTo>
                  <a:cubicBezTo>
                    <a:pt x="0" y="1298194"/>
                    <a:pt x="1475994" y="0"/>
                    <a:pt x="3296793" y="0"/>
                  </a:cubicBezTo>
                  <a:cubicBezTo>
                    <a:pt x="5117592" y="0"/>
                    <a:pt x="6593459" y="1298194"/>
                    <a:pt x="6593459" y="2899537"/>
                  </a:cubicBezTo>
                  <a:cubicBezTo>
                    <a:pt x="6593459" y="4500880"/>
                    <a:pt x="5117465" y="5799074"/>
                    <a:pt x="3296793" y="5799074"/>
                  </a:cubicBezTo>
                  <a:cubicBezTo>
                    <a:pt x="1476121" y="5799074"/>
                    <a:pt x="0" y="4500880"/>
                    <a:pt x="0" y="2899537"/>
                  </a:cubicBezTo>
                  <a:close/>
                </a:path>
              </a:pathLst>
            </a:custGeom>
            <a:solidFill>
              <a:srgbClr val="24827F">
                <a:alpha val="49804"/>
              </a:srgbClr>
            </a:solidFill>
          </p:spPr>
          <p:txBody>
            <a:bodyPr/>
            <a:lstStyle/>
            <a:p>
              <a:endParaRPr lang="en-US"/>
            </a:p>
          </p:txBody>
        </p:sp>
        <p:sp>
          <p:nvSpPr>
            <p:cNvPr id="6" name="Freeform 6"/>
            <p:cNvSpPr/>
            <p:nvPr/>
          </p:nvSpPr>
          <p:spPr>
            <a:xfrm>
              <a:off x="0" y="0"/>
              <a:ext cx="6615049" cy="5820664"/>
            </a:xfrm>
            <a:custGeom>
              <a:avLst/>
              <a:gdLst/>
              <a:ahLst/>
              <a:cxnLst/>
              <a:rect l="l" t="t" r="r" b="b"/>
              <a:pathLst>
                <a:path w="6615049" h="5820664">
                  <a:moveTo>
                    <a:pt x="0" y="2910332"/>
                  </a:moveTo>
                  <a:cubicBezTo>
                    <a:pt x="0" y="1301750"/>
                    <a:pt x="1482217" y="0"/>
                    <a:pt x="3307588" y="0"/>
                  </a:cubicBezTo>
                  <a:cubicBezTo>
                    <a:pt x="5132959" y="0"/>
                    <a:pt x="6615049" y="1301750"/>
                    <a:pt x="6615049" y="2910332"/>
                  </a:cubicBezTo>
                  <a:lnTo>
                    <a:pt x="6604254" y="2910332"/>
                  </a:lnTo>
                  <a:lnTo>
                    <a:pt x="6615049" y="2910332"/>
                  </a:lnTo>
                  <a:cubicBezTo>
                    <a:pt x="6615049" y="4518914"/>
                    <a:pt x="5132832" y="5820664"/>
                    <a:pt x="3307461" y="5820664"/>
                  </a:cubicBezTo>
                  <a:lnTo>
                    <a:pt x="3307461" y="5809869"/>
                  </a:lnTo>
                  <a:lnTo>
                    <a:pt x="3307461" y="5820664"/>
                  </a:lnTo>
                  <a:cubicBezTo>
                    <a:pt x="1482217" y="5820664"/>
                    <a:pt x="0" y="4518914"/>
                    <a:pt x="0" y="2910332"/>
                  </a:cubicBezTo>
                  <a:lnTo>
                    <a:pt x="10795" y="2910332"/>
                  </a:lnTo>
                  <a:lnTo>
                    <a:pt x="21590" y="2910332"/>
                  </a:lnTo>
                  <a:lnTo>
                    <a:pt x="10795" y="2910332"/>
                  </a:lnTo>
                  <a:lnTo>
                    <a:pt x="0" y="2910332"/>
                  </a:lnTo>
                  <a:moveTo>
                    <a:pt x="21590" y="2910332"/>
                  </a:moveTo>
                  <a:cubicBezTo>
                    <a:pt x="21590" y="2916301"/>
                    <a:pt x="16764" y="2921127"/>
                    <a:pt x="10795" y="2921127"/>
                  </a:cubicBezTo>
                  <a:cubicBezTo>
                    <a:pt x="4826" y="2921127"/>
                    <a:pt x="0" y="2916301"/>
                    <a:pt x="0" y="2910332"/>
                  </a:cubicBezTo>
                  <a:cubicBezTo>
                    <a:pt x="0" y="2904363"/>
                    <a:pt x="4826" y="2899537"/>
                    <a:pt x="10795" y="2899537"/>
                  </a:cubicBezTo>
                  <a:cubicBezTo>
                    <a:pt x="16764" y="2899537"/>
                    <a:pt x="21590" y="2904363"/>
                    <a:pt x="21590" y="2910332"/>
                  </a:cubicBezTo>
                  <a:cubicBezTo>
                    <a:pt x="21590" y="4504436"/>
                    <a:pt x="1491361" y="5799074"/>
                    <a:pt x="3307588" y="5799074"/>
                  </a:cubicBezTo>
                  <a:cubicBezTo>
                    <a:pt x="5123815" y="5799074"/>
                    <a:pt x="6593459" y="4504563"/>
                    <a:pt x="6593459" y="2910332"/>
                  </a:cubicBezTo>
                  <a:cubicBezTo>
                    <a:pt x="6593459" y="1316101"/>
                    <a:pt x="5123688" y="21590"/>
                    <a:pt x="3307588" y="21590"/>
                  </a:cubicBezTo>
                  <a:lnTo>
                    <a:pt x="3307588" y="10795"/>
                  </a:lnTo>
                  <a:lnTo>
                    <a:pt x="3307588" y="21590"/>
                  </a:lnTo>
                  <a:cubicBezTo>
                    <a:pt x="1491361" y="21590"/>
                    <a:pt x="21590" y="1316228"/>
                    <a:pt x="21590" y="2910332"/>
                  </a:cubicBezTo>
                  <a:close/>
                </a:path>
              </a:pathLst>
            </a:custGeom>
            <a:solidFill>
              <a:srgbClr val="FFFFFF"/>
            </a:solidFill>
          </p:spPr>
          <p:txBody>
            <a:bodyPr/>
            <a:lstStyle/>
            <a:p>
              <a:endParaRPr lang="en-US"/>
            </a:p>
          </p:txBody>
        </p:sp>
      </p:grpSp>
      <p:sp>
        <p:nvSpPr>
          <p:cNvPr id="7" name="TextBox 7"/>
          <p:cNvSpPr txBox="1"/>
          <p:nvPr/>
        </p:nvSpPr>
        <p:spPr>
          <a:xfrm>
            <a:off x="9488069" y="4633015"/>
            <a:ext cx="4122551" cy="868633"/>
          </a:xfrm>
          <a:prstGeom prst="rect">
            <a:avLst/>
          </a:prstGeom>
        </p:spPr>
        <p:txBody>
          <a:bodyPr lIns="0" tIns="0" rIns="0" bIns="0" rtlCol="0" anchor="t">
            <a:spAutoFit/>
          </a:bodyPr>
          <a:lstStyle/>
          <a:p>
            <a:pPr algn="ctr">
              <a:lnSpc>
                <a:spcPts val="2301"/>
              </a:lnSpc>
            </a:pPr>
            <a:r>
              <a:rPr lang="en-US" sz="2130">
                <a:solidFill>
                  <a:srgbClr val="000000"/>
                </a:solidFill>
                <a:latin typeface="Arimo"/>
              </a:rPr>
              <a:t>Collectivism</a:t>
            </a:r>
          </a:p>
          <a:p>
            <a:pPr algn="ctr">
              <a:lnSpc>
                <a:spcPts val="2301"/>
              </a:lnSpc>
            </a:pPr>
            <a:r>
              <a:rPr lang="en-US" sz="2130">
                <a:solidFill>
                  <a:srgbClr val="000000"/>
                </a:solidFill>
                <a:latin typeface="Arimo"/>
              </a:rPr>
              <a:t>Filial Peity</a:t>
            </a:r>
          </a:p>
          <a:p>
            <a:pPr algn="ctr">
              <a:lnSpc>
                <a:spcPts val="2301"/>
              </a:lnSpc>
            </a:pPr>
            <a:r>
              <a:rPr lang="en-US" sz="2130">
                <a:solidFill>
                  <a:srgbClr val="000000"/>
                </a:solidFill>
                <a:latin typeface="Arimo"/>
              </a:rPr>
              <a:t>Family Hierarchy</a:t>
            </a:r>
          </a:p>
        </p:txBody>
      </p:sp>
      <p:grpSp>
        <p:nvGrpSpPr>
          <p:cNvPr id="8" name="Group 8"/>
          <p:cNvGrpSpPr/>
          <p:nvPr/>
        </p:nvGrpSpPr>
        <p:grpSpPr>
          <a:xfrm>
            <a:off x="10393940" y="167958"/>
            <a:ext cx="2878452" cy="2878452"/>
            <a:chOff x="0" y="0"/>
            <a:chExt cx="3515872" cy="3515872"/>
          </a:xfrm>
        </p:grpSpPr>
        <p:sp>
          <p:nvSpPr>
            <p:cNvPr id="9" name="Freeform 9"/>
            <p:cNvSpPr/>
            <p:nvPr/>
          </p:nvSpPr>
          <p:spPr>
            <a:xfrm>
              <a:off x="10795" y="10795"/>
              <a:ext cx="3494278" cy="3494278"/>
            </a:xfrm>
            <a:custGeom>
              <a:avLst/>
              <a:gdLst/>
              <a:ahLst/>
              <a:cxnLst/>
              <a:rect l="l" t="t" r="r" b="b"/>
              <a:pathLst>
                <a:path w="3494278" h="3494278">
                  <a:moveTo>
                    <a:pt x="0" y="1747139"/>
                  </a:moveTo>
                  <a:cubicBezTo>
                    <a:pt x="0" y="782193"/>
                    <a:pt x="782193" y="0"/>
                    <a:pt x="1747139" y="0"/>
                  </a:cubicBezTo>
                  <a:cubicBezTo>
                    <a:pt x="2712085" y="0"/>
                    <a:pt x="3494278" y="782193"/>
                    <a:pt x="3494278" y="1747139"/>
                  </a:cubicBezTo>
                  <a:cubicBezTo>
                    <a:pt x="3494278" y="2712085"/>
                    <a:pt x="2712085" y="3494278"/>
                    <a:pt x="1747139" y="3494278"/>
                  </a:cubicBezTo>
                  <a:cubicBezTo>
                    <a:pt x="782193" y="3494278"/>
                    <a:pt x="0" y="2712085"/>
                    <a:pt x="0" y="1747139"/>
                  </a:cubicBezTo>
                  <a:close/>
                </a:path>
              </a:pathLst>
            </a:custGeom>
            <a:solidFill>
              <a:srgbClr val="24827F">
                <a:alpha val="49804"/>
              </a:srgbClr>
            </a:solidFill>
          </p:spPr>
          <p:txBody>
            <a:bodyPr/>
            <a:lstStyle/>
            <a:p>
              <a:endParaRPr lang="en-US"/>
            </a:p>
          </p:txBody>
        </p:sp>
        <p:sp>
          <p:nvSpPr>
            <p:cNvPr id="10" name="Freeform 10"/>
            <p:cNvSpPr/>
            <p:nvPr/>
          </p:nvSpPr>
          <p:spPr>
            <a:xfrm>
              <a:off x="0" y="0"/>
              <a:ext cx="3515868" cy="3515868"/>
            </a:xfrm>
            <a:custGeom>
              <a:avLst/>
              <a:gdLst/>
              <a:ahLst/>
              <a:cxnLst/>
              <a:rect l="l" t="t" r="r" b="b"/>
              <a:pathLst>
                <a:path w="3515868" h="3515868">
                  <a:moveTo>
                    <a:pt x="0" y="1757934"/>
                  </a:moveTo>
                  <a:cubicBezTo>
                    <a:pt x="0" y="787019"/>
                    <a:pt x="787019" y="0"/>
                    <a:pt x="1757934" y="0"/>
                  </a:cubicBezTo>
                  <a:lnTo>
                    <a:pt x="1757934" y="10795"/>
                  </a:lnTo>
                  <a:lnTo>
                    <a:pt x="1757934" y="0"/>
                  </a:lnTo>
                  <a:cubicBezTo>
                    <a:pt x="2728849" y="0"/>
                    <a:pt x="3515868" y="787019"/>
                    <a:pt x="3515868" y="1757934"/>
                  </a:cubicBezTo>
                  <a:cubicBezTo>
                    <a:pt x="3515868" y="2728849"/>
                    <a:pt x="2728849" y="3515868"/>
                    <a:pt x="1757934" y="3515868"/>
                  </a:cubicBezTo>
                  <a:lnTo>
                    <a:pt x="1757934" y="3505073"/>
                  </a:lnTo>
                  <a:lnTo>
                    <a:pt x="1757934" y="3515868"/>
                  </a:lnTo>
                  <a:cubicBezTo>
                    <a:pt x="787019" y="3515868"/>
                    <a:pt x="0" y="2728849"/>
                    <a:pt x="0" y="1757934"/>
                  </a:cubicBezTo>
                  <a:lnTo>
                    <a:pt x="10795" y="1757934"/>
                  </a:lnTo>
                  <a:lnTo>
                    <a:pt x="19939" y="1763776"/>
                  </a:lnTo>
                  <a:cubicBezTo>
                    <a:pt x="17399" y="1767840"/>
                    <a:pt x="12446" y="1769618"/>
                    <a:pt x="7874" y="1768348"/>
                  </a:cubicBezTo>
                  <a:cubicBezTo>
                    <a:pt x="3302" y="1767078"/>
                    <a:pt x="0" y="1762760"/>
                    <a:pt x="0" y="1757934"/>
                  </a:cubicBezTo>
                  <a:moveTo>
                    <a:pt x="21590" y="1757934"/>
                  </a:moveTo>
                  <a:lnTo>
                    <a:pt x="10795" y="1757934"/>
                  </a:lnTo>
                  <a:lnTo>
                    <a:pt x="1651" y="1752092"/>
                  </a:lnTo>
                  <a:cubicBezTo>
                    <a:pt x="4191" y="1748028"/>
                    <a:pt x="9144" y="1746250"/>
                    <a:pt x="13716" y="1747520"/>
                  </a:cubicBezTo>
                  <a:cubicBezTo>
                    <a:pt x="18288" y="1748790"/>
                    <a:pt x="21463" y="1753108"/>
                    <a:pt x="21463" y="1757934"/>
                  </a:cubicBezTo>
                  <a:cubicBezTo>
                    <a:pt x="21463" y="2716911"/>
                    <a:pt x="798830" y="3494278"/>
                    <a:pt x="1757807" y="3494278"/>
                  </a:cubicBezTo>
                  <a:cubicBezTo>
                    <a:pt x="2716784" y="3494278"/>
                    <a:pt x="3494151" y="2716911"/>
                    <a:pt x="3494151" y="1757934"/>
                  </a:cubicBezTo>
                  <a:lnTo>
                    <a:pt x="3504946" y="1757934"/>
                  </a:lnTo>
                  <a:lnTo>
                    <a:pt x="3494151" y="1757934"/>
                  </a:lnTo>
                  <a:cubicBezTo>
                    <a:pt x="3494278" y="798957"/>
                    <a:pt x="2716911" y="21590"/>
                    <a:pt x="1757934" y="21590"/>
                  </a:cubicBezTo>
                  <a:lnTo>
                    <a:pt x="1757934" y="10795"/>
                  </a:lnTo>
                  <a:lnTo>
                    <a:pt x="1757934" y="21590"/>
                  </a:lnTo>
                  <a:cubicBezTo>
                    <a:pt x="798957" y="21590"/>
                    <a:pt x="21590" y="798957"/>
                    <a:pt x="21590" y="1757934"/>
                  </a:cubicBezTo>
                  <a:close/>
                </a:path>
              </a:pathLst>
            </a:custGeom>
            <a:solidFill>
              <a:srgbClr val="FFFFFF"/>
            </a:solidFill>
          </p:spPr>
          <p:txBody>
            <a:bodyPr/>
            <a:lstStyle/>
            <a:p>
              <a:endParaRPr lang="en-US"/>
            </a:p>
          </p:txBody>
        </p:sp>
      </p:grpSp>
      <p:sp>
        <p:nvSpPr>
          <p:cNvPr id="11" name="TextBox 11"/>
          <p:cNvSpPr txBox="1"/>
          <p:nvPr/>
        </p:nvSpPr>
        <p:spPr>
          <a:xfrm>
            <a:off x="10828141" y="995602"/>
            <a:ext cx="2010050" cy="1223164"/>
          </a:xfrm>
          <a:prstGeom prst="rect">
            <a:avLst/>
          </a:prstGeom>
        </p:spPr>
        <p:txBody>
          <a:bodyPr lIns="0" tIns="0" rIns="0" bIns="0" rtlCol="0" anchor="t">
            <a:spAutoFit/>
          </a:bodyPr>
          <a:lstStyle/>
          <a:p>
            <a:pPr algn="ctr">
              <a:lnSpc>
                <a:spcPts val="1945"/>
              </a:lnSpc>
            </a:pPr>
            <a:r>
              <a:rPr lang="en-US" sz="1801" dirty="0">
                <a:solidFill>
                  <a:srgbClr val="000000"/>
                </a:solidFill>
                <a:latin typeface="Arimo"/>
              </a:rPr>
              <a:t>Strong sense of obligation and anticipation of caregiving role (Chinese)</a:t>
            </a:r>
          </a:p>
        </p:txBody>
      </p:sp>
      <p:grpSp>
        <p:nvGrpSpPr>
          <p:cNvPr id="12" name="Group 12"/>
          <p:cNvGrpSpPr/>
          <p:nvPr/>
        </p:nvGrpSpPr>
        <p:grpSpPr>
          <a:xfrm>
            <a:off x="13610620" y="1863793"/>
            <a:ext cx="2878452" cy="2878452"/>
            <a:chOff x="0" y="0"/>
            <a:chExt cx="3515872" cy="3515872"/>
          </a:xfrm>
        </p:grpSpPr>
        <p:sp>
          <p:nvSpPr>
            <p:cNvPr id="13" name="Freeform 13"/>
            <p:cNvSpPr/>
            <p:nvPr/>
          </p:nvSpPr>
          <p:spPr>
            <a:xfrm>
              <a:off x="10795" y="10795"/>
              <a:ext cx="3494278" cy="3494278"/>
            </a:xfrm>
            <a:custGeom>
              <a:avLst/>
              <a:gdLst/>
              <a:ahLst/>
              <a:cxnLst/>
              <a:rect l="l" t="t" r="r" b="b"/>
              <a:pathLst>
                <a:path w="3494278" h="3494278">
                  <a:moveTo>
                    <a:pt x="0" y="1747139"/>
                  </a:moveTo>
                  <a:cubicBezTo>
                    <a:pt x="0" y="782193"/>
                    <a:pt x="782193" y="0"/>
                    <a:pt x="1747139" y="0"/>
                  </a:cubicBezTo>
                  <a:cubicBezTo>
                    <a:pt x="2712085" y="0"/>
                    <a:pt x="3494278" y="782193"/>
                    <a:pt x="3494278" y="1747139"/>
                  </a:cubicBezTo>
                  <a:cubicBezTo>
                    <a:pt x="3494278" y="2712085"/>
                    <a:pt x="2712085" y="3494278"/>
                    <a:pt x="1747139" y="3494278"/>
                  </a:cubicBezTo>
                  <a:cubicBezTo>
                    <a:pt x="782193" y="3494278"/>
                    <a:pt x="0" y="2712085"/>
                    <a:pt x="0" y="1747139"/>
                  </a:cubicBezTo>
                  <a:close/>
                </a:path>
              </a:pathLst>
            </a:custGeom>
            <a:solidFill>
              <a:srgbClr val="24827F">
                <a:alpha val="49804"/>
              </a:srgbClr>
            </a:solidFill>
          </p:spPr>
          <p:txBody>
            <a:bodyPr/>
            <a:lstStyle/>
            <a:p>
              <a:endParaRPr lang="en-US"/>
            </a:p>
          </p:txBody>
        </p:sp>
        <p:sp>
          <p:nvSpPr>
            <p:cNvPr id="14" name="Freeform 14"/>
            <p:cNvSpPr/>
            <p:nvPr/>
          </p:nvSpPr>
          <p:spPr>
            <a:xfrm>
              <a:off x="0" y="0"/>
              <a:ext cx="3515868" cy="3515868"/>
            </a:xfrm>
            <a:custGeom>
              <a:avLst/>
              <a:gdLst/>
              <a:ahLst/>
              <a:cxnLst/>
              <a:rect l="l" t="t" r="r" b="b"/>
              <a:pathLst>
                <a:path w="3515868" h="3515868">
                  <a:moveTo>
                    <a:pt x="0" y="1757934"/>
                  </a:moveTo>
                  <a:cubicBezTo>
                    <a:pt x="0" y="787019"/>
                    <a:pt x="787019" y="0"/>
                    <a:pt x="1757934" y="0"/>
                  </a:cubicBezTo>
                  <a:lnTo>
                    <a:pt x="1757934" y="10795"/>
                  </a:lnTo>
                  <a:lnTo>
                    <a:pt x="1757934" y="0"/>
                  </a:lnTo>
                  <a:cubicBezTo>
                    <a:pt x="2728849" y="0"/>
                    <a:pt x="3515868" y="787019"/>
                    <a:pt x="3515868" y="1757934"/>
                  </a:cubicBezTo>
                  <a:cubicBezTo>
                    <a:pt x="3515868" y="2728849"/>
                    <a:pt x="2728849" y="3515868"/>
                    <a:pt x="1757934" y="3515868"/>
                  </a:cubicBezTo>
                  <a:lnTo>
                    <a:pt x="1757934" y="3505073"/>
                  </a:lnTo>
                  <a:lnTo>
                    <a:pt x="1757934" y="3515868"/>
                  </a:lnTo>
                  <a:cubicBezTo>
                    <a:pt x="787019" y="3515868"/>
                    <a:pt x="0" y="2728849"/>
                    <a:pt x="0" y="1757934"/>
                  </a:cubicBezTo>
                  <a:lnTo>
                    <a:pt x="10795" y="1757934"/>
                  </a:lnTo>
                  <a:lnTo>
                    <a:pt x="19939" y="1763776"/>
                  </a:lnTo>
                  <a:cubicBezTo>
                    <a:pt x="17399" y="1767840"/>
                    <a:pt x="12446" y="1769618"/>
                    <a:pt x="7874" y="1768348"/>
                  </a:cubicBezTo>
                  <a:cubicBezTo>
                    <a:pt x="3302" y="1767078"/>
                    <a:pt x="0" y="1762760"/>
                    <a:pt x="0" y="1757934"/>
                  </a:cubicBezTo>
                  <a:moveTo>
                    <a:pt x="21590" y="1757934"/>
                  </a:moveTo>
                  <a:lnTo>
                    <a:pt x="10795" y="1757934"/>
                  </a:lnTo>
                  <a:lnTo>
                    <a:pt x="1651" y="1752092"/>
                  </a:lnTo>
                  <a:cubicBezTo>
                    <a:pt x="4191" y="1748028"/>
                    <a:pt x="9144" y="1746250"/>
                    <a:pt x="13716" y="1747520"/>
                  </a:cubicBezTo>
                  <a:cubicBezTo>
                    <a:pt x="18288" y="1748790"/>
                    <a:pt x="21463" y="1753108"/>
                    <a:pt x="21463" y="1757934"/>
                  </a:cubicBezTo>
                  <a:cubicBezTo>
                    <a:pt x="21463" y="2716911"/>
                    <a:pt x="798830" y="3494278"/>
                    <a:pt x="1757807" y="3494278"/>
                  </a:cubicBezTo>
                  <a:cubicBezTo>
                    <a:pt x="2716784" y="3494278"/>
                    <a:pt x="3494151" y="2716911"/>
                    <a:pt x="3494151" y="1757934"/>
                  </a:cubicBezTo>
                  <a:lnTo>
                    <a:pt x="3504946" y="1757934"/>
                  </a:lnTo>
                  <a:lnTo>
                    <a:pt x="3494151" y="1757934"/>
                  </a:lnTo>
                  <a:cubicBezTo>
                    <a:pt x="3494278" y="798957"/>
                    <a:pt x="2716911" y="21590"/>
                    <a:pt x="1757934" y="21590"/>
                  </a:cubicBezTo>
                  <a:lnTo>
                    <a:pt x="1757934" y="10795"/>
                  </a:lnTo>
                  <a:lnTo>
                    <a:pt x="1757934" y="21590"/>
                  </a:lnTo>
                  <a:cubicBezTo>
                    <a:pt x="798957" y="21590"/>
                    <a:pt x="21590" y="798957"/>
                    <a:pt x="21590" y="1757934"/>
                  </a:cubicBezTo>
                  <a:close/>
                </a:path>
              </a:pathLst>
            </a:custGeom>
            <a:solidFill>
              <a:srgbClr val="FFFFFF"/>
            </a:solidFill>
          </p:spPr>
          <p:txBody>
            <a:bodyPr/>
            <a:lstStyle/>
            <a:p>
              <a:endParaRPr lang="en-US"/>
            </a:p>
          </p:txBody>
        </p:sp>
      </p:grpSp>
      <p:sp>
        <p:nvSpPr>
          <p:cNvPr id="15" name="TextBox 15"/>
          <p:cNvSpPr txBox="1"/>
          <p:nvPr/>
        </p:nvSpPr>
        <p:spPr>
          <a:xfrm>
            <a:off x="13916458" y="2716170"/>
            <a:ext cx="2010050" cy="984021"/>
          </a:xfrm>
          <a:prstGeom prst="rect">
            <a:avLst/>
          </a:prstGeom>
        </p:spPr>
        <p:txBody>
          <a:bodyPr lIns="0" tIns="0" rIns="0" bIns="0" rtlCol="0" anchor="t">
            <a:spAutoFit/>
          </a:bodyPr>
          <a:lstStyle/>
          <a:p>
            <a:pPr algn="ctr">
              <a:lnSpc>
                <a:spcPts val="1945"/>
              </a:lnSpc>
            </a:pPr>
            <a:r>
              <a:rPr lang="en-US" sz="1801" dirty="0">
                <a:solidFill>
                  <a:srgbClr val="000000"/>
                </a:solidFill>
                <a:latin typeface="Arimo"/>
              </a:rPr>
              <a:t>Expectation of being cared for by eldest son and wife (South Asian)</a:t>
            </a:r>
          </a:p>
        </p:txBody>
      </p:sp>
      <p:grpSp>
        <p:nvGrpSpPr>
          <p:cNvPr id="16" name="Group 16"/>
          <p:cNvGrpSpPr/>
          <p:nvPr/>
        </p:nvGrpSpPr>
        <p:grpSpPr>
          <a:xfrm>
            <a:off x="13473384" y="5435464"/>
            <a:ext cx="2878452" cy="2878452"/>
            <a:chOff x="0" y="0"/>
            <a:chExt cx="3515872" cy="3515872"/>
          </a:xfrm>
        </p:grpSpPr>
        <p:sp>
          <p:nvSpPr>
            <p:cNvPr id="17" name="Freeform 17"/>
            <p:cNvSpPr/>
            <p:nvPr/>
          </p:nvSpPr>
          <p:spPr>
            <a:xfrm>
              <a:off x="10795" y="10795"/>
              <a:ext cx="3494278" cy="3494278"/>
            </a:xfrm>
            <a:custGeom>
              <a:avLst/>
              <a:gdLst/>
              <a:ahLst/>
              <a:cxnLst/>
              <a:rect l="l" t="t" r="r" b="b"/>
              <a:pathLst>
                <a:path w="3494278" h="3494278">
                  <a:moveTo>
                    <a:pt x="0" y="1747139"/>
                  </a:moveTo>
                  <a:cubicBezTo>
                    <a:pt x="0" y="782193"/>
                    <a:pt x="782193" y="0"/>
                    <a:pt x="1747139" y="0"/>
                  </a:cubicBezTo>
                  <a:cubicBezTo>
                    <a:pt x="2712085" y="0"/>
                    <a:pt x="3494278" y="782193"/>
                    <a:pt x="3494278" y="1747139"/>
                  </a:cubicBezTo>
                  <a:cubicBezTo>
                    <a:pt x="3494278" y="2712085"/>
                    <a:pt x="2712085" y="3494278"/>
                    <a:pt x="1747139" y="3494278"/>
                  </a:cubicBezTo>
                  <a:cubicBezTo>
                    <a:pt x="782193" y="3494278"/>
                    <a:pt x="0" y="2712085"/>
                    <a:pt x="0" y="1747139"/>
                  </a:cubicBezTo>
                  <a:close/>
                </a:path>
              </a:pathLst>
            </a:custGeom>
            <a:solidFill>
              <a:srgbClr val="24827F">
                <a:alpha val="49804"/>
              </a:srgbClr>
            </a:solidFill>
          </p:spPr>
          <p:txBody>
            <a:bodyPr/>
            <a:lstStyle/>
            <a:p>
              <a:endParaRPr lang="en-US"/>
            </a:p>
          </p:txBody>
        </p:sp>
        <p:sp>
          <p:nvSpPr>
            <p:cNvPr id="18" name="Freeform 18"/>
            <p:cNvSpPr/>
            <p:nvPr/>
          </p:nvSpPr>
          <p:spPr>
            <a:xfrm>
              <a:off x="0" y="0"/>
              <a:ext cx="3515868" cy="3515868"/>
            </a:xfrm>
            <a:custGeom>
              <a:avLst/>
              <a:gdLst/>
              <a:ahLst/>
              <a:cxnLst/>
              <a:rect l="l" t="t" r="r" b="b"/>
              <a:pathLst>
                <a:path w="3515868" h="3515868">
                  <a:moveTo>
                    <a:pt x="0" y="1757934"/>
                  </a:moveTo>
                  <a:cubicBezTo>
                    <a:pt x="0" y="787019"/>
                    <a:pt x="787019" y="0"/>
                    <a:pt x="1757934" y="0"/>
                  </a:cubicBezTo>
                  <a:lnTo>
                    <a:pt x="1757934" y="10795"/>
                  </a:lnTo>
                  <a:lnTo>
                    <a:pt x="1757934" y="0"/>
                  </a:lnTo>
                  <a:cubicBezTo>
                    <a:pt x="2728849" y="0"/>
                    <a:pt x="3515868" y="787019"/>
                    <a:pt x="3515868" y="1757934"/>
                  </a:cubicBezTo>
                  <a:cubicBezTo>
                    <a:pt x="3515868" y="2728849"/>
                    <a:pt x="2728849" y="3515868"/>
                    <a:pt x="1757934" y="3515868"/>
                  </a:cubicBezTo>
                  <a:lnTo>
                    <a:pt x="1757934" y="3505073"/>
                  </a:lnTo>
                  <a:lnTo>
                    <a:pt x="1757934" y="3515868"/>
                  </a:lnTo>
                  <a:cubicBezTo>
                    <a:pt x="787019" y="3515868"/>
                    <a:pt x="0" y="2728849"/>
                    <a:pt x="0" y="1757934"/>
                  </a:cubicBezTo>
                  <a:lnTo>
                    <a:pt x="10795" y="1757934"/>
                  </a:lnTo>
                  <a:lnTo>
                    <a:pt x="19939" y="1763776"/>
                  </a:lnTo>
                  <a:cubicBezTo>
                    <a:pt x="17399" y="1767840"/>
                    <a:pt x="12446" y="1769618"/>
                    <a:pt x="7874" y="1768348"/>
                  </a:cubicBezTo>
                  <a:cubicBezTo>
                    <a:pt x="3302" y="1767078"/>
                    <a:pt x="0" y="1762760"/>
                    <a:pt x="0" y="1757934"/>
                  </a:cubicBezTo>
                  <a:moveTo>
                    <a:pt x="21590" y="1757934"/>
                  </a:moveTo>
                  <a:lnTo>
                    <a:pt x="10795" y="1757934"/>
                  </a:lnTo>
                  <a:lnTo>
                    <a:pt x="1651" y="1752092"/>
                  </a:lnTo>
                  <a:cubicBezTo>
                    <a:pt x="4191" y="1748028"/>
                    <a:pt x="9144" y="1746250"/>
                    <a:pt x="13716" y="1747520"/>
                  </a:cubicBezTo>
                  <a:cubicBezTo>
                    <a:pt x="18288" y="1748790"/>
                    <a:pt x="21463" y="1753108"/>
                    <a:pt x="21463" y="1757934"/>
                  </a:cubicBezTo>
                  <a:cubicBezTo>
                    <a:pt x="21463" y="2716911"/>
                    <a:pt x="798830" y="3494278"/>
                    <a:pt x="1757807" y="3494278"/>
                  </a:cubicBezTo>
                  <a:cubicBezTo>
                    <a:pt x="2716784" y="3494278"/>
                    <a:pt x="3494151" y="2716911"/>
                    <a:pt x="3494151" y="1757934"/>
                  </a:cubicBezTo>
                  <a:lnTo>
                    <a:pt x="3504946" y="1757934"/>
                  </a:lnTo>
                  <a:lnTo>
                    <a:pt x="3494151" y="1757934"/>
                  </a:lnTo>
                  <a:cubicBezTo>
                    <a:pt x="3494278" y="798957"/>
                    <a:pt x="2716911" y="21590"/>
                    <a:pt x="1757934" y="21590"/>
                  </a:cubicBezTo>
                  <a:lnTo>
                    <a:pt x="1757934" y="10795"/>
                  </a:lnTo>
                  <a:lnTo>
                    <a:pt x="1757934" y="21590"/>
                  </a:lnTo>
                  <a:cubicBezTo>
                    <a:pt x="798957" y="21590"/>
                    <a:pt x="21590" y="798957"/>
                    <a:pt x="21590" y="1757934"/>
                  </a:cubicBezTo>
                  <a:close/>
                </a:path>
              </a:pathLst>
            </a:custGeom>
            <a:solidFill>
              <a:srgbClr val="FFFFFF"/>
            </a:solidFill>
          </p:spPr>
          <p:txBody>
            <a:bodyPr/>
            <a:lstStyle/>
            <a:p>
              <a:endParaRPr lang="en-US"/>
            </a:p>
          </p:txBody>
        </p:sp>
      </p:grpSp>
      <p:sp>
        <p:nvSpPr>
          <p:cNvPr id="19" name="TextBox 19"/>
          <p:cNvSpPr txBox="1"/>
          <p:nvPr/>
        </p:nvSpPr>
        <p:spPr>
          <a:xfrm>
            <a:off x="13916375" y="6127537"/>
            <a:ext cx="2010050" cy="1461939"/>
          </a:xfrm>
          <a:prstGeom prst="rect">
            <a:avLst/>
          </a:prstGeom>
        </p:spPr>
        <p:txBody>
          <a:bodyPr lIns="0" tIns="0" rIns="0" bIns="0" rtlCol="0" anchor="t">
            <a:spAutoFit/>
          </a:bodyPr>
          <a:lstStyle/>
          <a:p>
            <a:pPr algn="ctr">
              <a:lnSpc>
                <a:spcPts val="1856"/>
              </a:lnSpc>
            </a:pPr>
            <a:r>
              <a:rPr lang="en-US" sz="1719" dirty="0">
                <a:solidFill>
                  <a:srgbClr val="000000"/>
                </a:solidFill>
                <a:latin typeface="Arimo"/>
              </a:rPr>
              <a:t>Family and community play an important role in caregiving; family cohesion is important (Korean)</a:t>
            </a:r>
          </a:p>
        </p:txBody>
      </p:sp>
      <p:grpSp>
        <p:nvGrpSpPr>
          <p:cNvPr id="20" name="Group 20"/>
          <p:cNvGrpSpPr/>
          <p:nvPr/>
        </p:nvGrpSpPr>
        <p:grpSpPr>
          <a:xfrm>
            <a:off x="10192863" y="7117848"/>
            <a:ext cx="2878452" cy="2878452"/>
            <a:chOff x="0" y="0"/>
            <a:chExt cx="3515872" cy="3515872"/>
          </a:xfrm>
        </p:grpSpPr>
        <p:sp>
          <p:nvSpPr>
            <p:cNvPr id="21" name="Freeform 21"/>
            <p:cNvSpPr/>
            <p:nvPr/>
          </p:nvSpPr>
          <p:spPr>
            <a:xfrm>
              <a:off x="10795" y="10795"/>
              <a:ext cx="3494278" cy="3494278"/>
            </a:xfrm>
            <a:custGeom>
              <a:avLst/>
              <a:gdLst/>
              <a:ahLst/>
              <a:cxnLst/>
              <a:rect l="l" t="t" r="r" b="b"/>
              <a:pathLst>
                <a:path w="3494278" h="3494278">
                  <a:moveTo>
                    <a:pt x="0" y="1747139"/>
                  </a:moveTo>
                  <a:cubicBezTo>
                    <a:pt x="0" y="782193"/>
                    <a:pt x="782193" y="0"/>
                    <a:pt x="1747139" y="0"/>
                  </a:cubicBezTo>
                  <a:cubicBezTo>
                    <a:pt x="2712085" y="0"/>
                    <a:pt x="3494278" y="782193"/>
                    <a:pt x="3494278" y="1747139"/>
                  </a:cubicBezTo>
                  <a:cubicBezTo>
                    <a:pt x="3494278" y="2712085"/>
                    <a:pt x="2712085" y="3494278"/>
                    <a:pt x="1747139" y="3494278"/>
                  </a:cubicBezTo>
                  <a:cubicBezTo>
                    <a:pt x="782193" y="3494278"/>
                    <a:pt x="0" y="2712085"/>
                    <a:pt x="0" y="1747139"/>
                  </a:cubicBezTo>
                  <a:close/>
                </a:path>
              </a:pathLst>
            </a:custGeom>
            <a:solidFill>
              <a:srgbClr val="24827F">
                <a:alpha val="49804"/>
              </a:srgbClr>
            </a:solidFill>
          </p:spPr>
          <p:txBody>
            <a:bodyPr/>
            <a:lstStyle/>
            <a:p>
              <a:endParaRPr lang="en-US"/>
            </a:p>
          </p:txBody>
        </p:sp>
        <p:sp>
          <p:nvSpPr>
            <p:cNvPr id="22" name="Freeform 22"/>
            <p:cNvSpPr/>
            <p:nvPr/>
          </p:nvSpPr>
          <p:spPr>
            <a:xfrm>
              <a:off x="0" y="0"/>
              <a:ext cx="3515868" cy="3515868"/>
            </a:xfrm>
            <a:custGeom>
              <a:avLst/>
              <a:gdLst/>
              <a:ahLst/>
              <a:cxnLst/>
              <a:rect l="l" t="t" r="r" b="b"/>
              <a:pathLst>
                <a:path w="3515868" h="3515868">
                  <a:moveTo>
                    <a:pt x="0" y="1757934"/>
                  </a:moveTo>
                  <a:cubicBezTo>
                    <a:pt x="0" y="787019"/>
                    <a:pt x="787019" y="0"/>
                    <a:pt x="1757934" y="0"/>
                  </a:cubicBezTo>
                  <a:lnTo>
                    <a:pt x="1757934" y="10795"/>
                  </a:lnTo>
                  <a:lnTo>
                    <a:pt x="1757934" y="0"/>
                  </a:lnTo>
                  <a:cubicBezTo>
                    <a:pt x="2728849" y="0"/>
                    <a:pt x="3515868" y="787019"/>
                    <a:pt x="3515868" y="1757934"/>
                  </a:cubicBezTo>
                  <a:cubicBezTo>
                    <a:pt x="3515868" y="2728849"/>
                    <a:pt x="2728849" y="3515868"/>
                    <a:pt x="1757934" y="3515868"/>
                  </a:cubicBezTo>
                  <a:lnTo>
                    <a:pt x="1757934" y="3505073"/>
                  </a:lnTo>
                  <a:lnTo>
                    <a:pt x="1757934" y="3515868"/>
                  </a:lnTo>
                  <a:cubicBezTo>
                    <a:pt x="787019" y="3515868"/>
                    <a:pt x="0" y="2728849"/>
                    <a:pt x="0" y="1757934"/>
                  </a:cubicBezTo>
                  <a:lnTo>
                    <a:pt x="10795" y="1757934"/>
                  </a:lnTo>
                  <a:lnTo>
                    <a:pt x="19939" y="1763776"/>
                  </a:lnTo>
                  <a:cubicBezTo>
                    <a:pt x="17399" y="1767840"/>
                    <a:pt x="12446" y="1769618"/>
                    <a:pt x="7874" y="1768348"/>
                  </a:cubicBezTo>
                  <a:cubicBezTo>
                    <a:pt x="3302" y="1767078"/>
                    <a:pt x="0" y="1762760"/>
                    <a:pt x="0" y="1757934"/>
                  </a:cubicBezTo>
                  <a:moveTo>
                    <a:pt x="21590" y="1757934"/>
                  </a:moveTo>
                  <a:lnTo>
                    <a:pt x="10795" y="1757934"/>
                  </a:lnTo>
                  <a:lnTo>
                    <a:pt x="1651" y="1752092"/>
                  </a:lnTo>
                  <a:cubicBezTo>
                    <a:pt x="4191" y="1748028"/>
                    <a:pt x="9144" y="1746250"/>
                    <a:pt x="13716" y="1747520"/>
                  </a:cubicBezTo>
                  <a:cubicBezTo>
                    <a:pt x="18288" y="1748790"/>
                    <a:pt x="21463" y="1753108"/>
                    <a:pt x="21463" y="1757934"/>
                  </a:cubicBezTo>
                  <a:cubicBezTo>
                    <a:pt x="21463" y="2716911"/>
                    <a:pt x="798830" y="3494278"/>
                    <a:pt x="1757807" y="3494278"/>
                  </a:cubicBezTo>
                  <a:cubicBezTo>
                    <a:pt x="2716784" y="3494278"/>
                    <a:pt x="3494151" y="2716911"/>
                    <a:pt x="3494151" y="1757934"/>
                  </a:cubicBezTo>
                  <a:lnTo>
                    <a:pt x="3504946" y="1757934"/>
                  </a:lnTo>
                  <a:lnTo>
                    <a:pt x="3494151" y="1757934"/>
                  </a:lnTo>
                  <a:cubicBezTo>
                    <a:pt x="3494278" y="798957"/>
                    <a:pt x="2716911" y="21590"/>
                    <a:pt x="1757934" y="21590"/>
                  </a:cubicBezTo>
                  <a:lnTo>
                    <a:pt x="1757934" y="10795"/>
                  </a:lnTo>
                  <a:lnTo>
                    <a:pt x="1757934" y="21590"/>
                  </a:lnTo>
                  <a:cubicBezTo>
                    <a:pt x="798957" y="21590"/>
                    <a:pt x="21590" y="798957"/>
                    <a:pt x="21590" y="1757934"/>
                  </a:cubicBezTo>
                  <a:close/>
                </a:path>
              </a:pathLst>
            </a:custGeom>
            <a:solidFill>
              <a:srgbClr val="FFFFFF"/>
            </a:solidFill>
          </p:spPr>
          <p:txBody>
            <a:bodyPr/>
            <a:lstStyle/>
            <a:p>
              <a:endParaRPr lang="en-US"/>
            </a:p>
          </p:txBody>
        </p:sp>
      </p:grpSp>
      <p:sp>
        <p:nvSpPr>
          <p:cNvPr id="23" name="TextBox 23"/>
          <p:cNvSpPr txBox="1"/>
          <p:nvPr/>
        </p:nvSpPr>
        <p:spPr>
          <a:xfrm>
            <a:off x="10697196" y="7706349"/>
            <a:ext cx="2010050" cy="1701450"/>
          </a:xfrm>
          <a:prstGeom prst="rect">
            <a:avLst/>
          </a:prstGeom>
        </p:spPr>
        <p:txBody>
          <a:bodyPr lIns="0" tIns="0" rIns="0" bIns="0" rtlCol="0" anchor="t">
            <a:spAutoFit/>
          </a:bodyPr>
          <a:lstStyle/>
          <a:p>
            <a:pPr algn="ctr">
              <a:lnSpc>
                <a:spcPts val="1945"/>
              </a:lnSpc>
            </a:pPr>
            <a:r>
              <a:rPr lang="en-US" sz="1801" dirty="0">
                <a:solidFill>
                  <a:srgbClr val="000000"/>
                </a:solidFill>
                <a:latin typeface="Arimo"/>
              </a:rPr>
              <a:t>If children care for parents, both parents and children will reincarnate at a higher level in the future (Vietnamese) </a:t>
            </a:r>
          </a:p>
        </p:txBody>
      </p:sp>
      <p:grpSp>
        <p:nvGrpSpPr>
          <p:cNvPr id="24" name="Group 24"/>
          <p:cNvGrpSpPr/>
          <p:nvPr/>
        </p:nvGrpSpPr>
        <p:grpSpPr>
          <a:xfrm>
            <a:off x="6978281" y="5298486"/>
            <a:ext cx="2878452" cy="2878452"/>
            <a:chOff x="0" y="0"/>
            <a:chExt cx="3515872" cy="3515872"/>
          </a:xfrm>
        </p:grpSpPr>
        <p:sp>
          <p:nvSpPr>
            <p:cNvPr id="25" name="Freeform 25"/>
            <p:cNvSpPr/>
            <p:nvPr/>
          </p:nvSpPr>
          <p:spPr>
            <a:xfrm>
              <a:off x="10795" y="10795"/>
              <a:ext cx="3494278" cy="3494278"/>
            </a:xfrm>
            <a:custGeom>
              <a:avLst/>
              <a:gdLst/>
              <a:ahLst/>
              <a:cxnLst/>
              <a:rect l="l" t="t" r="r" b="b"/>
              <a:pathLst>
                <a:path w="3494278" h="3494278">
                  <a:moveTo>
                    <a:pt x="0" y="1747139"/>
                  </a:moveTo>
                  <a:cubicBezTo>
                    <a:pt x="0" y="782193"/>
                    <a:pt x="782193" y="0"/>
                    <a:pt x="1747139" y="0"/>
                  </a:cubicBezTo>
                  <a:cubicBezTo>
                    <a:pt x="2712085" y="0"/>
                    <a:pt x="3494278" y="782193"/>
                    <a:pt x="3494278" y="1747139"/>
                  </a:cubicBezTo>
                  <a:cubicBezTo>
                    <a:pt x="3494278" y="2712085"/>
                    <a:pt x="2712085" y="3494278"/>
                    <a:pt x="1747139" y="3494278"/>
                  </a:cubicBezTo>
                  <a:cubicBezTo>
                    <a:pt x="782193" y="3494278"/>
                    <a:pt x="0" y="2712085"/>
                    <a:pt x="0" y="1747139"/>
                  </a:cubicBezTo>
                  <a:close/>
                </a:path>
              </a:pathLst>
            </a:custGeom>
            <a:solidFill>
              <a:srgbClr val="24827F">
                <a:alpha val="49804"/>
              </a:srgbClr>
            </a:solidFill>
          </p:spPr>
          <p:txBody>
            <a:bodyPr/>
            <a:lstStyle/>
            <a:p>
              <a:endParaRPr lang="en-US"/>
            </a:p>
          </p:txBody>
        </p:sp>
        <p:sp>
          <p:nvSpPr>
            <p:cNvPr id="26" name="Freeform 26"/>
            <p:cNvSpPr/>
            <p:nvPr/>
          </p:nvSpPr>
          <p:spPr>
            <a:xfrm>
              <a:off x="0" y="0"/>
              <a:ext cx="3515868" cy="3515868"/>
            </a:xfrm>
            <a:custGeom>
              <a:avLst/>
              <a:gdLst/>
              <a:ahLst/>
              <a:cxnLst/>
              <a:rect l="l" t="t" r="r" b="b"/>
              <a:pathLst>
                <a:path w="3515868" h="3515868">
                  <a:moveTo>
                    <a:pt x="0" y="1757934"/>
                  </a:moveTo>
                  <a:cubicBezTo>
                    <a:pt x="0" y="787019"/>
                    <a:pt x="787019" y="0"/>
                    <a:pt x="1757934" y="0"/>
                  </a:cubicBezTo>
                  <a:lnTo>
                    <a:pt x="1757934" y="10795"/>
                  </a:lnTo>
                  <a:lnTo>
                    <a:pt x="1757934" y="0"/>
                  </a:lnTo>
                  <a:cubicBezTo>
                    <a:pt x="2728849" y="0"/>
                    <a:pt x="3515868" y="787019"/>
                    <a:pt x="3515868" y="1757934"/>
                  </a:cubicBezTo>
                  <a:cubicBezTo>
                    <a:pt x="3515868" y="2728849"/>
                    <a:pt x="2728849" y="3515868"/>
                    <a:pt x="1757934" y="3515868"/>
                  </a:cubicBezTo>
                  <a:lnTo>
                    <a:pt x="1757934" y="3505073"/>
                  </a:lnTo>
                  <a:lnTo>
                    <a:pt x="1757934" y="3515868"/>
                  </a:lnTo>
                  <a:cubicBezTo>
                    <a:pt x="787019" y="3515868"/>
                    <a:pt x="0" y="2728849"/>
                    <a:pt x="0" y="1757934"/>
                  </a:cubicBezTo>
                  <a:lnTo>
                    <a:pt x="10795" y="1757934"/>
                  </a:lnTo>
                  <a:lnTo>
                    <a:pt x="19939" y="1763776"/>
                  </a:lnTo>
                  <a:cubicBezTo>
                    <a:pt x="17399" y="1767840"/>
                    <a:pt x="12446" y="1769618"/>
                    <a:pt x="7874" y="1768348"/>
                  </a:cubicBezTo>
                  <a:cubicBezTo>
                    <a:pt x="3302" y="1767078"/>
                    <a:pt x="0" y="1762760"/>
                    <a:pt x="0" y="1757934"/>
                  </a:cubicBezTo>
                  <a:moveTo>
                    <a:pt x="21590" y="1757934"/>
                  </a:moveTo>
                  <a:lnTo>
                    <a:pt x="10795" y="1757934"/>
                  </a:lnTo>
                  <a:lnTo>
                    <a:pt x="1651" y="1752092"/>
                  </a:lnTo>
                  <a:cubicBezTo>
                    <a:pt x="4191" y="1748028"/>
                    <a:pt x="9144" y="1746250"/>
                    <a:pt x="13716" y="1747520"/>
                  </a:cubicBezTo>
                  <a:cubicBezTo>
                    <a:pt x="18288" y="1748790"/>
                    <a:pt x="21463" y="1753108"/>
                    <a:pt x="21463" y="1757934"/>
                  </a:cubicBezTo>
                  <a:cubicBezTo>
                    <a:pt x="21463" y="2716911"/>
                    <a:pt x="798830" y="3494278"/>
                    <a:pt x="1757807" y="3494278"/>
                  </a:cubicBezTo>
                  <a:cubicBezTo>
                    <a:pt x="2716784" y="3494278"/>
                    <a:pt x="3494151" y="2716911"/>
                    <a:pt x="3494151" y="1757934"/>
                  </a:cubicBezTo>
                  <a:lnTo>
                    <a:pt x="3504946" y="1757934"/>
                  </a:lnTo>
                  <a:lnTo>
                    <a:pt x="3494151" y="1757934"/>
                  </a:lnTo>
                  <a:cubicBezTo>
                    <a:pt x="3494278" y="798957"/>
                    <a:pt x="2716911" y="21590"/>
                    <a:pt x="1757934" y="21590"/>
                  </a:cubicBezTo>
                  <a:lnTo>
                    <a:pt x="1757934" y="10795"/>
                  </a:lnTo>
                  <a:lnTo>
                    <a:pt x="1757934" y="21590"/>
                  </a:lnTo>
                  <a:cubicBezTo>
                    <a:pt x="798957" y="21590"/>
                    <a:pt x="21590" y="798957"/>
                    <a:pt x="21590" y="1757934"/>
                  </a:cubicBezTo>
                  <a:close/>
                </a:path>
              </a:pathLst>
            </a:custGeom>
            <a:solidFill>
              <a:srgbClr val="FFFFFF"/>
            </a:solidFill>
          </p:spPr>
          <p:txBody>
            <a:bodyPr/>
            <a:lstStyle/>
            <a:p>
              <a:endParaRPr lang="en-US"/>
            </a:p>
          </p:txBody>
        </p:sp>
      </p:grpSp>
      <p:sp>
        <p:nvSpPr>
          <p:cNvPr id="27" name="TextBox 27"/>
          <p:cNvSpPr txBox="1"/>
          <p:nvPr/>
        </p:nvSpPr>
        <p:spPr>
          <a:xfrm>
            <a:off x="7478018" y="6329292"/>
            <a:ext cx="2010050" cy="1223164"/>
          </a:xfrm>
          <a:prstGeom prst="rect">
            <a:avLst/>
          </a:prstGeom>
        </p:spPr>
        <p:txBody>
          <a:bodyPr lIns="0" tIns="0" rIns="0" bIns="0" rtlCol="0" anchor="t">
            <a:spAutoFit/>
          </a:bodyPr>
          <a:lstStyle/>
          <a:p>
            <a:pPr algn="ctr">
              <a:lnSpc>
                <a:spcPts val="1945"/>
              </a:lnSpc>
            </a:pPr>
            <a:r>
              <a:rPr lang="en-US" sz="1801" dirty="0">
                <a:solidFill>
                  <a:srgbClr val="000000"/>
                </a:solidFill>
                <a:latin typeface="Arimo"/>
              </a:rPr>
              <a:t>Reciprocity i.e. you receive care in the future due to present care for the elderly (Japanese) </a:t>
            </a:r>
          </a:p>
        </p:txBody>
      </p:sp>
      <p:grpSp>
        <p:nvGrpSpPr>
          <p:cNvPr id="28" name="Group 28"/>
          <p:cNvGrpSpPr/>
          <p:nvPr/>
        </p:nvGrpSpPr>
        <p:grpSpPr>
          <a:xfrm>
            <a:off x="7028552" y="1768955"/>
            <a:ext cx="2878452" cy="2878452"/>
            <a:chOff x="0" y="0"/>
            <a:chExt cx="3515872" cy="3515872"/>
          </a:xfrm>
        </p:grpSpPr>
        <p:sp>
          <p:nvSpPr>
            <p:cNvPr id="29" name="Freeform 29"/>
            <p:cNvSpPr/>
            <p:nvPr/>
          </p:nvSpPr>
          <p:spPr>
            <a:xfrm>
              <a:off x="10795" y="10795"/>
              <a:ext cx="3494278" cy="3494278"/>
            </a:xfrm>
            <a:custGeom>
              <a:avLst/>
              <a:gdLst/>
              <a:ahLst/>
              <a:cxnLst/>
              <a:rect l="l" t="t" r="r" b="b"/>
              <a:pathLst>
                <a:path w="3494278" h="3494278">
                  <a:moveTo>
                    <a:pt x="0" y="1747139"/>
                  </a:moveTo>
                  <a:cubicBezTo>
                    <a:pt x="0" y="782193"/>
                    <a:pt x="782193" y="0"/>
                    <a:pt x="1747139" y="0"/>
                  </a:cubicBezTo>
                  <a:cubicBezTo>
                    <a:pt x="2712085" y="0"/>
                    <a:pt x="3494278" y="782193"/>
                    <a:pt x="3494278" y="1747139"/>
                  </a:cubicBezTo>
                  <a:cubicBezTo>
                    <a:pt x="3494278" y="2712085"/>
                    <a:pt x="2712085" y="3494278"/>
                    <a:pt x="1747139" y="3494278"/>
                  </a:cubicBezTo>
                  <a:cubicBezTo>
                    <a:pt x="782193" y="3494278"/>
                    <a:pt x="0" y="2712085"/>
                    <a:pt x="0" y="1747139"/>
                  </a:cubicBezTo>
                  <a:close/>
                </a:path>
              </a:pathLst>
            </a:custGeom>
            <a:solidFill>
              <a:srgbClr val="24827F">
                <a:alpha val="49804"/>
              </a:srgbClr>
            </a:solidFill>
          </p:spPr>
          <p:txBody>
            <a:bodyPr/>
            <a:lstStyle/>
            <a:p>
              <a:endParaRPr lang="en-US"/>
            </a:p>
          </p:txBody>
        </p:sp>
        <p:sp>
          <p:nvSpPr>
            <p:cNvPr id="30" name="Freeform 30"/>
            <p:cNvSpPr/>
            <p:nvPr/>
          </p:nvSpPr>
          <p:spPr>
            <a:xfrm>
              <a:off x="0" y="0"/>
              <a:ext cx="3515868" cy="3515868"/>
            </a:xfrm>
            <a:custGeom>
              <a:avLst/>
              <a:gdLst/>
              <a:ahLst/>
              <a:cxnLst/>
              <a:rect l="l" t="t" r="r" b="b"/>
              <a:pathLst>
                <a:path w="3515868" h="3515868">
                  <a:moveTo>
                    <a:pt x="0" y="1757934"/>
                  </a:moveTo>
                  <a:cubicBezTo>
                    <a:pt x="0" y="787019"/>
                    <a:pt x="787019" y="0"/>
                    <a:pt x="1757934" y="0"/>
                  </a:cubicBezTo>
                  <a:lnTo>
                    <a:pt x="1757934" y="10795"/>
                  </a:lnTo>
                  <a:lnTo>
                    <a:pt x="1757934" y="0"/>
                  </a:lnTo>
                  <a:cubicBezTo>
                    <a:pt x="2728849" y="0"/>
                    <a:pt x="3515868" y="787019"/>
                    <a:pt x="3515868" y="1757934"/>
                  </a:cubicBezTo>
                  <a:cubicBezTo>
                    <a:pt x="3515868" y="2728849"/>
                    <a:pt x="2728849" y="3515868"/>
                    <a:pt x="1757934" y="3515868"/>
                  </a:cubicBezTo>
                  <a:lnTo>
                    <a:pt x="1757934" y="3505073"/>
                  </a:lnTo>
                  <a:lnTo>
                    <a:pt x="1757934" y="3515868"/>
                  </a:lnTo>
                  <a:cubicBezTo>
                    <a:pt x="787019" y="3515868"/>
                    <a:pt x="0" y="2728849"/>
                    <a:pt x="0" y="1757934"/>
                  </a:cubicBezTo>
                  <a:lnTo>
                    <a:pt x="10795" y="1757934"/>
                  </a:lnTo>
                  <a:lnTo>
                    <a:pt x="19939" y="1763776"/>
                  </a:lnTo>
                  <a:cubicBezTo>
                    <a:pt x="17399" y="1767840"/>
                    <a:pt x="12446" y="1769618"/>
                    <a:pt x="7874" y="1768348"/>
                  </a:cubicBezTo>
                  <a:cubicBezTo>
                    <a:pt x="3302" y="1767078"/>
                    <a:pt x="0" y="1762760"/>
                    <a:pt x="0" y="1757934"/>
                  </a:cubicBezTo>
                  <a:moveTo>
                    <a:pt x="21590" y="1757934"/>
                  </a:moveTo>
                  <a:lnTo>
                    <a:pt x="10795" y="1757934"/>
                  </a:lnTo>
                  <a:lnTo>
                    <a:pt x="1651" y="1752092"/>
                  </a:lnTo>
                  <a:cubicBezTo>
                    <a:pt x="4191" y="1748028"/>
                    <a:pt x="9144" y="1746250"/>
                    <a:pt x="13716" y="1747520"/>
                  </a:cubicBezTo>
                  <a:cubicBezTo>
                    <a:pt x="18288" y="1748790"/>
                    <a:pt x="21463" y="1753108"/>
                    <a:pt x="21463" y="1757934"/>
                  </a:cubicBezTo>
                  <a:cubicBezTo>
                    <a:pt x="21463" y="2716911"/>
                    <a:pt x="798830" y="3494278"/>
                    <a:pt x="1757807" y="3494278"/>
                  </a:cubicBezTo>
                  <a:cubicBezTo>
                    <a:pt x="2716784" y="3494278"/>
                    <a:pt x="3494151" y="2716911"/>
                    <a:pt x="3494151" y="1757934"/>
                  </a:cubicBezTo>
                  <a:lnTo>
                    <a:pt x="3504946" y="1757934"/>
                  </a:lnTo>
                  <a:lnTo>
                    <a:pt x="3494151" y="1757934"/>
                  </a:lnTo>
                  <a:cubicBezTo>
                    <a:pt x="3494278" y="798957"/>
                    <a:pt x="2716911" y="21590"/>
                    <a:pt x="1757934" y="21590"/>
                  </a:cubicBezTo>
                  <a:lnTo>
                    <a:pt x="1757934" y="10795"/>
                  </a:lnTo>
                  <a:lnTo>
                    <a:pt x="1757934" y="21590"/>
                  </a:lnTo>
                  <a:cubicBezTo>
                    <a:pt x="798957" y="21590"/>
                    <a:pt x="21590" y="798957"/>
                    <a:pt x="21590" y="1757934"/>
                  </a:cubicBezTo>
                  <a:close/>
                </a:path>
              </a:pathLst>
            </a:custGeom>
            <a:solidFill>
              <a:srgbClr val="FFFFFF"/>
            </a:solidFill>
          </p:spPr>
          <p:txBody>
            <a:bodyPr/>
            <a:lstStyle/>
            <a:p>
              <a:endParaRPr lang="en-US"/>
            </a:p>
          </p:txBody>
        </p:sp>
      </p:grpSp>
      <p:sp>
        <p:nvSpPr>
          <p:cNvPr id="31" name="TextBox 31"/>
          <p:cNvSpPr txBox="1"/>
          <p:nvPr/>
        </p:nvSpPr>
        <p:spPr>
          <a:xfrm>
            <a:off x="7462753" y="2716170"/>
            <a:ext cx="2010050" cy="984021"/>
          </a:xfrm>
          <a:prstGeom prst="rect">
            <a:avLst/>
          </a:prstGeom>
        </p:spPr>
        <p:txBody>
          <a:bodyPr lIns="0" tIns="0" rIns="0" bIns="0" rtlCol="0" anchor="t">
            <a:spAutoFit/>
          </a:bodyPr>
          <a:lstStyle/>
          <a:p>
            <a:pPr algn="ctr">
              <a:lnSpc>
                <a:spcPts val="1945"/>
              </a:lnSpc>
            </a:pPr>
            <a:r>
              <a:rPr lang="en-US" sz="1801" dirty="0">
                <a:solidFill>
                  <a:srgbClr val="000000"/>
                </a:solidFill>
                <a:latin typeface="Arimo"/>
              </a:rPr>
              <a:t>'utang </a:t>
            </a:r>
            <a:r>
              <a:rPr lang="en-US" sz="1801" dirty="0" err="1">
                <a:solidFill>
                  <a:srgbClr val="000000"/>
                </a:solidFill>
                <a:latin typeface="Arimo"/>
              </a:rPr>
              <a:t>na</a:t>
            </a:r>
            <a:r>
              <a:rPr lang="en-US" sz="1801" dirty="0">
                <a:solidFill>
                  <a:srgbClr val="000000"/>
                </a:solidFill>
                <a:latin typeface="Arimo"/>
              </a:rPr>
              <a:t> </a:t>
            </a:r>
            <a:r>
              <a:rPr lang="en-US" sz="1801" dirty="0" err="1">
                <a:solidFill>
                  <a:srgbClr val="000000"/>
                </a:solidFill>
                <a:latin typeface="Arimo"/>
              </a:rPr>
              <a:t>loob</a:t>
            </a:r>
            <a:r>
              <a:rPr lang="en-US" sz="1801" dirty="0">
                <a:solidFill>
                  <a:srgbClr val="000000"/>
                </a:solidFill>
                <a:latin typeface="Arimo"/>
              </a:rPr>
              <a:t>', a debt of gratitude from children to parents (Filipino)</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AE3E3"/>
        </a:solidFill>
        <a:effectLst/>
      </p:bgPr>
    </p:bg>
    <p:spTree>
      <p:nvGrpSpPr>
        <p:cNvPr id="1" name=""/>
        <p:cNvGrpSpPr/>
        <p:nvPr/>
      </p:nvGrpSpPr>
      <p:grpSpPr>
        <a:xfrm>
          <a:off x="0" y="0"/>
          <a:ext cx="0" cy="0"/>
          <a:chOff x="0" y="0"/>
          <a:chExt cx="0" cy="0"/>
        </a:xfrm>
      </p:grpSpPr>
      <p:sp>
        <p:nvSpPr>
          <p:cNvPr id="2" name="TextBox 2"/>
          <p:cNvSpPr txBox="1"/>
          <p:nvPr/>
        </p:nvSpPr>
        <p:spPr>
          <a:xfrm>
            <a:off x="15065640" y="9748650"/>
            <a:ext cx="2457345" cy="247650"/>
          </a:xfrm>
          <a:prstGeom prst="rect">
            <a:avLst/>
          </a:prstGeom>
        </p:spPr>
        <p:txBody>
          <a:bodyPr lIns="0" tIns="0" rIns="0" bIns="0" rtlCol="0" anchor="t">
            <a:spAutoFit/>
          </a:bodyPr>
          <a:lstStyle/>
          <a:p>
            <a:pPr algn="r">
              <a:lnSpc>
                <a:spcPts val="1800"/>
              </a:lnSpc>
            </a:pPr>
            <a:r>
              <a:rPr lang="en-US" sz="1500" spc="286">
                <a:solidFill>
                  <a:srgbClr val="000000">
                    <a:alpha val="60000"/>
                  </a:srgbClr>
                </a:solidFill>
                <a:latin typeface="Arimo"/>
              </a:rPr>
              <a:t>19</a:t>
            </a:r>
          </a:p>
        </p:txBody>
      </p:sp>
      <p:grpSp>
        <p:nvGrpSpPr>
          <p:cNvPr id="3" name="Group 3"/>
          <p:cNvGrpSpPr/>
          <p:nvPr/>
        </p:nvGrpSpPr>
        <p:grpSpPr>
          <a:xfrm>
            <a:off x="6749266" y="6225583"/>
            <a:ext cx="4388962" cy="2202578"/>
            <a:chOff x="0" y="0"/>
            <a:chExt cx="5851950" cy="2936770"/>
          </a:xfrm>
        </p:grpSpPr>
        <p:sp>
          <p:nvSpPr>
            <p:cNvPr id="4" name="Freeform 4"/>
            <p:cNvSpPr/>
            <p:nvPr/>
          </p:nvSpPr>
          <p:spPr>
            <a:xfrm>
              <a:off x="10795" y="10795"/>
              <a:ext cx="5830316" cy="2915158"/>
            </a:xfrm>
            <a:custGeom>
              <a:avLst/>
              <a:gdLst/>
              <a:ahLst/>
              <a:cxnLst/>
              <a:rect l="l" t="t" r="r" b="b"/>
              <a:pathLst>
                <a:path w="5830316" h="2915158">
                  <a:moveTo>
                    <a:pt x="0" y="291465"/>
                  </a:moveTo>
                  <a:cubicBezTo>
                    <a:pt x="0" y="130556"/>
                    <a:pt x="130937" y="0"/>
                    <a:pt x="292608" y="0"/>
                  </a:cubicBezTo>
                  <a:lnTo>
                    <a:pt x="5537708" y="0"/>
                  </a:lnTo>
                  <a:cubicBezTo>
                    <a:pt x="5699252" y="0"/>
                    <a:pt x="5830316" y="130556"/>
                    <a:pt x="5830316" y="291465"/>
                  </a:cubicBezTo>
                  <a:lnTo>
                    <a:pt x="5830316" y="2623693"/>
                  </a:lnTo>
                  <a:cubicBezTo>
                    <a:pt x="5830316" y="2784729"/>
                    <a:pt x="5699379" y="2915158"/>
                    <a:pt x="5537708" y="2915158"/>
                  </a:cubicBezTo>
                  <a:lnTo>
                    <a:pt x="292608" y="2915158"/>
                  </a:lnTo>
                  <a:cubicBezTo>
                    <a:pt x="130937" y="2915158"/>
                    <a:pt x="0" y="2784602"/>
                    <a:pt x="0" y="2623693"/>
                  </a:cubicBezTo>
                  <a:close/>
                </a:path>
              </a:pathLst>
            </a:custGeom>
            <a:solidFill>
              <a:srgbClr val="24827F"/>
            </a:solidFill>
          </p:spPr>
          <p:txBody>
            <a:bodyPr/>
            <a:lstStyle/>
            <a:p>
              <a:endParaRPr lang="en-US"/>
            </a:p>
          </p:txBody>
        </p:sp>
        <p:sp>
          <p:nvSpPr>
            <p:cNvPr id="5" name="Freeform 5"/>
            <p:cNvSpPr/>
            <p:nvPr/>
          </p:nvSpPr>
          <p:spPr>
            <a:xfrm>
              <a:off x="0" y="0"/>
              <a:ext cx="5851906" cy="2936748"/>
            </a:xfrm>
            <a:custGeom>
              <a:avLst/>
              <a:gdLst/>
              <a:ahLst/>
              <a:cxnLst/>
              <a:rect l="l" t="t" r="r" b="b"/>
              <a:pathLst>
                <a:path w="5851906" h="2936748">
                  <a:moveTo>
                    <a:pt x="0" y="302260"/>
                  </a:moveTo>
                  <a:cubicBezTo>
                    <a:pt x="0" y="135255"/>
                    <a:pt x="135890" y="0"/>
                    <a:pt x="303403" y="0"/>
                  </a:cubicBezTo>
                  <a:lnTo>
                    <a:pt x="5548503" y="0"/>
                  </a:lnTo>
                  <a:lnTo>
                    <a:pt x="5548503" y="10795"/>
                  </a:lnTo>
                  <a:lnTo>
                    <a:pt x="5548503" y="0"/>
                  </a:lnTo>
                  <a:cubicBezTo>
                    <a:pt x="5716016" y="0"/>
                    <a:pt x="5851906" y="135255"/>
                    <a:pt x="5851906" y="302260"/>
                  </a:cubicBezTo>
                  <a:lnTo>
                    <a:pt x="5841111" y="302260"/>
                  </a:lnTo>
                  <a:lnTo>
                    <a:pt x="5851906" y="302260"/>
                  </a:lnTo>
                  <a:lnTo>
                    <a:pt x="5851906" y="2634488"/>
                  </a:lnTo>
                  <a:lnTo>
                    <a:pt x="5841111" y="2634488"/>
                  </a:lnTo>
                  <a:lnTo>
                    <a:pt x="5851906" y="2634488"/>
                  </a:lnTo>
                  <a:cubicBezTo>
                    <a:pt x="5851906" y="2801493"/>
                    <a:pt x="5716016" y="2936748"/>
                    <a:pt x="5548503" y="2936748"/>
                  </a:cubicBezTo>
                  <a:lnTo>
                    <a:pt x="5548503" y="2925953"/>
                  </a:lnTo>
                  <a:lnTo>
                    <a:pt x="5548503" y="2936748"/>
                  </a:lnTo>
                  <a:lnTo>
                    <a:pt x="303403" y="2936748"/>
                  </a:lnTo>
                  <a:lnTo>
                    <a:pt x="303403" y="2925953"/>
                  </a:lnTo>
                  <a:lnTo>
                    <a:pt x="303403" y="2936748"/>
                  </a:lnTo>
                  <a:cubicBezTo>
                    <a:pt x="135890" y="2936748"/>
                    <a:pt x="0" y="2801493"/>
                    <a:pt x="0" y="2634488"/>
                  </a:cubicBezTo>
                  <a:lnTo>
                    <a:pt x="0" y="302260"/>
                  </a:lnTo>
                  <a:lnTo>
                    <a:pt x="10795" y="302260"/>
                  </a:lnTo>
                  <a:lnTo>
                    <a:pt x="0" y="302260"/>
                  </a:lnTo>
                  <a:moveTo>
                    <a:pt x="21590" y="302260"/>
                  </a:moveTo>
                  <a:lnTo>
                    <a:pt x="21590" y="2634488"/>
                  </a:lnTo>
                  <a:lnTo>
                    <a:pt x="10795" y="2634488"/>
                  </a:lnTo>
                  <a:lnTo>
                    <a:pt x="21590" y="2634488"/>
                  </a:lnTo>
                  <a:cubicBezTo>
                    <a:pt x="21590" y="2789428"/>
                    <a:pt x="147701" y="2915158"/>
                    <a:pt x="303403" y="2915158"/>
                  </a:cubicBezTo>
                  <a:lnTo>
                    <a:pt x="5548503" y="2915158"/>
                  </a:lnTo>
                  <a:cubicBezTo>
                    <a:pt x="5704205" y="2915158"/>
                    <a:pt x="5830316" y="2789428"/>
                    <a:pt x="5830316" y="2634488"/>
                  </a:cubicBezTo>
                  <a:lnTo>
                    <a:pt x="5830316" y="302260"/>
                  </a:lnTo>
                  <a:cubicBezTo>
                    <a:pt x="5830316" y="147320"/>
                    <a:pt x="5704205" y="21590"/>
                    <a:pt x="5548503" y="21590"/>
                  </a:cubicBezTo>
                  <a:lnTo>
                    <a:pt x="303403" y="21590"/>
                  </a:lnTo>
                  <a:lnTo>
                    <a:pt x="303403" y="10795"/>
                  </a:lnTo>
                  <a:lnTo>
                    <a:pt x="303403" y="21590"/>
                  </a:lnTo>
                  <a:cubicBezTo>
                    <a:pt x="147701" y="21590"/>
                    <a:pt x="21590" y="147320"/>
                    <a:pt x="21590" y="302260"/>
                  </a:cubicBezTo>
                  <a:close/>
                </a:path>
              </a:pathLst>
            </a:custGeom>
            <a:solidFill>
              <a:srgbClr val="FFFFFF"/>
            </a:solidFill>
          </p:spPr>
          <p:txBody>
            <a:bodyPr/>
            <a:lstStyle/>
            <a:p>
              <a:endParaRPr lang="en-US"/>
            </a:p>
          </p:txBody>
        </p:sp>
      </p:grpSp>
      <p:sp>
        <p:nvSpPr>
          <p:cNvPr id="6" name="TextBox 6"/>
          <p:cNvSpPr txBox="1"/>
          <p:nvPr/>
        </p:nvSpPr>
        <p:spPr>
          <a:xfrm>
            <a:off x="6855213" y="6722034"/>
            <a:ext cx="4177070" cy="1200150"/>
          </a:xfrm>
          <a:prstGeom prst="rect">
            <a:avLst/>
          </a:prstGeom>
        </p:spPr>
        <p:txBody>
          <a:bodyPr lIns="0" tIns="0" rIns="0" bIns="0" rtlCol="0" anchor="t">
            <a:spAutoFit/>
          </a:bodyPr>
          <a:lstStyle/>
          <a:p>
            <a:pPr algn="ctr">
              <a:lnSpc>
                <a:spcPts val="1889"/>
              </a:lnSpc>
            </a:pPr>
            <a:r>
              <a:rPr lang="en-US" sz="1575" dirty="0">
                <a:solidFill>
                  <a:srgbClr val="FFFFFF"/>
                </a:solidFill>
                <a:latin typeface="Arimo"/>
              </a:rPr>
              <a:t>Careful process of negotiation among family members</a:t>
            </a:r>
          </a:p>
          <a:p>
            <a:pPr algn="ctr">
              <a:lnSpc>
                <a:spcPts val="1889"/>
              </a:lnSpc>
            </a:pPr>
            <a:r>
              <a:rPr lang="en-US" sz="1575" dirty="0">
                <a:solidFill>
                  <a:srgbClr val="FFFFFF"/>
                </a:solidFill>
                <a:latin typeface="Arimo"/>
              </a:rPr>
              <a:t>-Resources available</a:t>
            </a:r>
          </a:p>
          <a:p>
            <a:pPr algn="ctr">
              <a:lnSpc>
                <a:spcPts val="1889"/>
              </a:lnSpc>
            </a:pPr>
            <a:r>
              <a:rPr lang="en-US" sz="1575" dirty="0">
                <a:solidFill>
                  <a:srgbClr val="FFFFFF"/>
                </a:solidFill>
                <a:latin typeface="Arimo"/>
              </a:rPr>
              <a:t>-Family hierarchy</a:t>
            </a:r>
          </a:p>
          <a:p>
            <a:pPr algn="ctr">
              <a:lnSpc>
                <a:spcPts val="1889"/>
              </a:lnSpc>
            </a:pPr>
            <a:r>
              <a:rPr lang="en-US" sz="1575" dirty="0">
                <a:solidFill>
                  <a:srgbClr val="FFFFFF"/>
                </a:solidFill>
                <a:latin typeface="Arimo"/>
              </a:rPr>
              <a:t>-Endorsement by family members</a:t>
            </a:r>
          </a:p>
        </p:txBody>
      </p:sp>
      <p:grpSp>
        <p:nvGrpSpPr>
          <p:cNvPr id="7" name="Group 7"/>
          <p:cNvGrpSpPr/>
          <p:nvPr/>
        </p:nvGrpSpPr>
        <p:grpSpPr>
          <a:xfrm rot="-3049668">
            <a:off x="9489560" y="4262807"/>
            <a:ext cx="3277917" cy="765234"/>
            <a:chOff x="0" y="0"/>
            <a:chExt cx="4370556" cy="1020312"/>
          </a:xfrm>
        </p:grpSpPr>
        <p:sp>
          <p:nvSpPr>
            <p:cNvPr id="8" name="Freeform 8"/>
            <p:cNvSpPr/>
            <p:nvPr/>
          </p:nvSpPr>
          <p:spPr>
            <a:xfrm>
              <a:off x="0" y="0"/>
              <a:ext cx="4370578" cy="1020318"/>
            </a:xfrm>
            <a:custGeom>
              <a:avLst/>
              <a:gdLst/>
              <a:ahLst/>
              <a:cxnLst/>
              <a:rect l="l" t="t" r="r" b="b"/>
              <a:pathLst>
                <a:path w="4370578" h="1020318">
                  <a:moveTo>
                    <a:pt x="0" y="510159"/>
                  </a:moveTo>
                  <a:lnTo>
                    <a:pt x="510159" y="0"/>
                  </a:lnTo>
                  <a:lnTo>
                    <a:pt x="510159" y="204089"/>
                  </a:lnTo>
                  <a:lnTo>
                    <a:pt x="3860419" y="204089"/>
                  </a:lnTo>
                  <a:lnTo>
                    <a:pt x="3860419" y="0"/>
                  </a:lnTo>
                  <a:lnTo>
                    <a:pt x="4370578" y="510159"/>
                  </a:lnTo>
                  <a:lnTo>
                    <a:pt x="3860419" y="1020318"/>
                  </a:lnTo>
                  <a:lnTo>
                    <a:pt x="3860419" y="816229"/>
                  </a:lnTo>
                  <a:lnTo>
                    <a:pt x="510159" y="816229"/>
                  </a:lnTo>
                  <a:lnTo>
                    <a:pt x="510159" y="1020318"/>
                  </a:lnTo>
                  <a:close/>
                </a:path>
              </a:pathLst>
            </a:custGeom>
            <a:solidFill>
              <a:srgbClr val="B495C2"/>
            </a:solidFill>
          </p:spPr>
          <p:txBody>
            <a:bodyPr/>
            <a:lstStyle/>
            <a:p>
              <a:endParaRPr lang="en-US"/>
            </a:p>
          </p:txBody>
        </p:sp>
      </p:grpSp>
      <p:grpSp>
        <p:nvGrpSpPr>
          <p:cNvPr id="9" name="Group 9"/>
          <p:cNvGrpSpPr/>
          <p:nvPr/>
        </p:nvGrpSpPr>
        <p:grpSpPr>
          <a:xfrm>
            <a:off x="11372233" y="737032"/>
            <a:ext cx="4388962" cy="2202578"/>
            <a:chOff x="0" y="0"/>
            <a:chExt cx="5851950" cy="2936770"/>
          </a:xfrm>
        </p:grpSpPr>
        <p:sp>
          <p:nvSpPr>
            <p:cNvPr id="10" name="Freeform 10"/>
            <p:cNvSpPr/>
            <p:nvPr/>
          </p:nvSpPr>
          <p:spPr>
            <a:xfrm>
              <a:off x="10795" y="10795"/>
              <a:ext cx="5830316" cy="2915158"/>
            </a:xfrm>
            <a:custGeom>
              <a:avLst/>
              <a:gdLst/>
              <a:ahLst/>
              <a:cxnLst/>
              <a:rect l="l" t="t" r="r" b="b"/>
              <a:pathLst>
                <a:path w="5830316" h="2915158">
                  <a:moveTo>
                    <a:pt x="0" y="291465"/>
                  </a:moveTo>
                  <a:cubicBezTo>
                    <a:pt x="0" y="130556"/>
                    <a:pt x="130937" y="0"/>
                    <a:pt x="292608" y="0"/>
                  </a:cubicBezTo>
                  <a:lnTo>
                    <a:pt x="5537708" y="0"/>
                  </a:lnTo>
                  <a:cubicBezTo>
                    <a:pt x="5699252" y="0"/>
                    <a:pt x="5830316" y="130556"/>
                    <a:pt x="5830316" y="291465"/>
                  </a:cubicBezTo>
                  <a:lnTo>
                    <a:pt x="5830316" y="2623693"/>
                  </a:lnTo>
                  <a:cubicBezTo>
                    <a:pt x="5830316" y="2784729"/>
                    <a:pt x="5699379" y="2915158"/>
                    <a:pt x="5537708" y="2915158"/>
                  </a:cubicBezTo>
                  <a:lnTo>
                    <a:pt x="292608" y="2915158"/>
                  </a:lnTo>
                  <a:cubicBezTo>
                    <a:pt x="130937" y="2915158"/>
                    <a:pt x="0" y="2784602"/>
                    <a:pt x="0" y="2623693"/>
                  </a:cubicBezTo>
                  <a:close/>
                </a:path>
              </a:pathLst>
            </a:custGeom>
            <a:solidFill>
              <a:srgbClr val="24827F"/>
            </a:solidFill>
          </p:spPr>
          <p:txBody>
            <a:bodyPr/>
            <a:lstStyle/>
            <a:p>
              <a:endParaRPr lang="en-US"/>
            </a:p>
          </p:txBody>
        </p:sp>
        <p:sp>
          <p:nvSpPr>
            <p:cNvPr id="11" name="Freeform 11"/>
            <p:cNvSpPr/>
            <p:nvPr/>
          </p:nvSpPr>
          <p:spPr>
            <a:xfrm>
              <a:off x="0" y="0"/>
              <a:ext cx="5851906" cy="2936748"/>
            </a:xfrm>
            <a:custGeom>
              <a:avLst/>
              <a:gdLst/>
              <a:ahLst/>
              <a:cxnLst/>
              <a:rect l="l" t="t" r="r" b="b"/>
              <a:pathLst>
                <a:path w="5851906" h="2936748">
                  <a:moveTo>
                    <a:pt x="0" y="302260"/>
                  </a:moveTo>
                  <a:cubicBezTo>
                    <a:pt x="0" y="135255"/>
                    <a:pt x="135890" y="0"/>
                    <a:pt x="303403" y="0"/>
                  </a:cubicBezTo>
                  <a:lnTo>
                    <a:pt x="5548503" y="0"/>
                  </a:lnTo>
                  <a:lnTo>
                    <a:pt x="5548503" y="10795"/>
                  </a:lnTo>
                  <a:lnTo>
                    <a:pt x="5548503" y="0"/>
                  </a:lnTo>
                  <a:cubicBezTo>
                    <a:pt x="5716016" y="0"/>
                    <a:pt x="5851906" y="135255"/>
                    <a:pt x="5851906" y="302260"/>
                  </a:cubicBezTo>
                  <a:lnTo>
                    <a:pt x="5841111" y="302260"/>
                  </a:lnTo>
                  <a:lnTo>
                    <a:pt x="5851906" y="302260"/>
                  </a:lnTo>
                  <a:lnTo>
                    <a:pt x="5851906" y="2634488"/>
                  </a:lnTo>
                  <a:lnTo>
                    <a:pt x="5841111" y="2634488"/>
                  </a:lnTo>
                  <a:lnTo>
                    <a:pt x="5851906" y="2634488"/>
                  </a:lnTo>
                  <a:cubicBezTo>
                    <a:pt x="5851906" y="2801493"/>
                    <a:pt x="5716016" y="2936748"/>
                    <a:pt x="5548503" y="2936748"/>
                  </a:cubicBezTo>
                  <a:lnTo>
                    <a:pt x="5548503" y="2925953"/>
                  </a:lnTo>
                  <a:lnTo>
                    <a:pt x="5548503" y="2936748"/>
                  </a:lnTo>
                  <a:lnTo>
                    <a:pt x="303403" y="2936748"/>
                  </a:lnTo>
                  <a:lnTo>
                    <a:pt x="303403" y="2925953"/>
                  </a:lnTo>
                  <a:lnTo>
                    <a:pt x="303403" y="2936748"/>
                  </a:lnTo>
                  <a:cubicBezTo>
                    <a:pt x="135890" y="2936748"/>
                    <a:pt x="0" y="2801493"/>
                    <a:pt x="0" y="2634488"/>
                  </a:cubicBezTo>
                  <a:lnTo>
                    <a:pt x="0" y="302260"/>
                  </a:lnTo>
                  <a:lnTo>
                    <a:pt x="10795" y="302260"/>
                  </a:lnTo>
                  <a:lnTo>
                    <a:pt x="0" y="302260"/>
                  </a:lnTo>
                  <a:moveTo>
                    <a:pt x="21590" y="302260"/>
                  </a:moveTo>
                  <a:lnTo>
                    <a:pt x="21590" y="2634488"/>
                  </a:lnTo>
                  <a:lnTo>
                    <a:pt x="10795" y="2634488"/>
                  </a:lnTo>
                  <a:lnTo>
                    <a:pt x="21590" y="2634488"/>
                  </a:lnTo>
                  <a:cubicBezTo>
                    <a:pt x="21590" y="2789428"/>
                    <a:pt x="147701" y="2915158"/>
                    <a:pt x="303403" y="2915158"/>
                  </a:cubicBezTo>
                  <a:lnTo>
                    <a:pt x="5548503" y="2915158"/>
                  </a:lnTo>
                  <a:cubicBezTo>
                    <a:pt x="5704205" y="2915158"/>
                    <a:pt x="5830316" y="2789428"/>
                    <a:pt x="5830316" y="2634488"/>
                  </a:cubicBezTo>
                  <a:lnTo>
                    <a:pt x="5830316" y="302260"/>
                  </a:lnTo>
                  <a:cubicBezTo>
                    <a:pt x="5830316" y="147320"/>
                    <a:pt x="5704205" y="21590"/>
                    <a:pt x="5548503" y="21590"/>
                  </a:cubicBezTo>
                  <a:lnTo>
                    <a:pt x="303403" y="21590"/>
                  </a:lnTo>
                  <a:lnTo>
                    <a:pt x="303403" y="10795"/>
                  </a:lnTo>
                  <a:lnTo>
                    <a:pt x="303403" y="21590"/>
                  </a:lnTo>
                  <a:cubicBezTo>
                    <a:pt x="147701" y="21590"/>
                    <a:pt x="21590" y="147320"/>
                    <a:pt x="21590" y="302260"/>
                  </a:cubicBezTo>
                  <a:close/>
                </a:path>
              </a:pathLst>
            </a:custGeom>
            <a:solidFill>
              <a:srgbClr val="FFFFFF"/>
            </a:solidFill>
          </p:spPr>
          <p:txBody>
            <a:bodyPr/>
            <a:lstStyle/>
            <a:p>
              <a:endParaRPr lang="en-US"/>
            </a:p>
          </p:txBody>
        </p:sp>
      </p:grpSp>
      <p:sp>
        <p:nvSpPr>
          <p:cNvPr id="12" name="TextBox 12"/>
          <p:cNvSpPr txBox="1"/>
          <p:nvPr/>
        </p:nvSpPr>
        <p:spPr>
          <a:xfrm>
            <a:off x="11478180" y="1352395"/>
            <a:ext cx="4177070" cy="1090042"/>
          </a:xfrm>
          <a:prstGeom prst="rect">
            <a:avLst/>
          </a:prstGeom>
        </p:spPr>
        <p:txBody>
          <a:bodyPr lIns="0" tIns="0" rIns="0" bIns="0" rtlCol="0" anchor="t">
            <a:spAutoFit/>
          </a:bodyPr>
          <a:lstStyle/>
          <a:p>
            <a:pPr algn="ctr">
              <a:lnSpc>
                <a:spcPts val="1701"/>
              </a:lnSpc>
            </a:pPr>
            <a:r>
              <a:rPr lang="en-US" sz="1575" dirty="0">
                <a:solidFill>
                  <a:srgbClr val="FFFFFF"/>
                </a:solidFill>
                <a:latin typeface="Arimo"/>
              </a:rPr>
              <a:t>Other life demands limit caregiving capacity</a:t>
            </a:r>
          </a:p>
          <a:p>
            <a:pPr algn="ctr">
              <a:lnSpc>
                <a:spcPts val="1701"/>
              </a:lnSpc>
            </a:pPr>
            <a:r>
              <a:rPr lang="en-US" sz="1575" dirty="0">
                <a:solidFill>
                  <a:srgbClr val="FFFFFF"/>
                </a:solidFill>
                <a:latin typeface="Arimo"/>
              </a:rPr>
              <a:t>Worry about 'losing face' by using formal services</a:t>
            </a:r>
          </a:p>
          <a:p>
            <a:pPr algn="ctr">
              <a:lnSpc>
                <a:spcPts val="1701"/>
              </a:lnSpc>
            </a:pPr>
            <a:r>
              <a:rPr lang="en-US" sz="1575" dirty="0">
                <a:solidFill>
                  <a:srgbClr val="FFFFFF"/>
                </a:solidFill>
                <a:latin typeface="Arimo"/>
              </a:rPr>
              <a:t>Risk of strain and stress</a:t>
            </a:r>
          </a:p>
          <a:p>
            <a:pPr algn="ctr">
              <a:lnSpc>
                <a:spcPts val="1701"/>
              </a:lnSpc>
            </a:pPr>
            <a:endParaRPr lang="en-US" sz="1575" dirty="0">
              <a:solidFill>
                <a:srgbClr val="FFFFFF"/>
              </a:solidFill>
              <a:latin typeface="Arimo"/>
            </a:endParaRPr>
          </a:p>
        </p:txBody>
      </p:sp>
      <p:grpSp>
        <p:nvGrpSpPr>
          <p:cNvPr id="13" name="Group 13"/>
          <p:cNvGrpSpPr/>
          <p:nvPr/>
        </p:nvGrpSpPr>
        <p:grpSpPr>
          <a:xfrm rot="-10748473">
            <a:off x="7304789" y="1505655"/>
            <a:ext cx="3277917" cy="765234"/>
            <a:chOff x="0" y="0"/>
            <a:chExt cx="4370556" cy="1020312"/>
          </a:xfrm>
        </p:grpSpPr>
        <p:sp>
          <p:nvSpPr>
            <p:cNvPr id="14" name="Freeform 14"/>
            <p:cNvSpPr/>
            <p:nvPr/>
          </p:nvSpPr>
          <p:spPr>
            <a:xfrm>
              <a:off x="0" y="0"/>
              <a:ext cx="4370578" cy="1020318"/>
            </a:xfrm>
            <a:custGeom>
              <a:avLst/>
              <a:gdLst/>
              <a:ahLst/>
              <a:cxnLst/>
              <a:rect l="l" t="t" r="r" b="b"/>
              <a:pathLst>
                <a:path w="4370578" h="1020318">
                  <a:moveTo>
                    <a:pt x="0" y="510159"/>
                  </a:moveTo>
                  <a:lnTo>
                    <a:pt x="510159" y="0"/>
                  </a:lnTo>
                  <a:lnTo>
                    <a:pt x="510159" y="204089"/>
                  </a:lnTo>
                  <a:lnTo>
                    <a:pt x="3860419" y="204089"/>
                  </a:lnTo>
                  <a:lnTo>
                    <a:pt x="3860419" y="0"/>
                  </a:lnTo>
                  <a:lnTo>
                    <a:pt x="4370578" y="510159"/>
                  </a:lnTo>
                  <a:lnTo>
                    <a:pt x="3860419" y="1020318"/>
                  </a:lnTo>
                  <a:lnTo>
                    <a:pt x="3860419" y="816229"/>
                  </a:lnTo>
                  <a:lnTo>
                    <a:pt x="510159" y="816229"/>
                  </a:lnTo>
                  <a:lnTo>
                    <a:pt x="510159" y="1020318"/>
                  </a:lnTo>
                  <a:close/>
                </a:path>
              </a:pathLst>
            </a:custGeom>
            <a:solidFill>
              <a:srgbClr val="B495C2"/>
            </a:solidFill>
          </p:spPr>
          <p:txBody>
            <a:bodyPr/>
            <a:lstStyle/>
            <a:p>
              <a:endParaRPr lang="en-US"/>
            </a:p>
          </p:txBody>
        </p:sp>
      </p:grpSp>
      <p:grpSp>
        <p:nvGrpSpPr>
          <p:cNvPr id="15" name="Group 15"/>
          <p:cNvGrpSpPr/>
          <p:nvPr/>
        </p:nvGrpSpPr>
        <p:grpSpPr>
          <a:xfrm>
            <a:off x="2567464" y="737032"/>
            <a:ext cx="4388962" cy="2202578"/>
            <a:chOff x="0" y="0"/>
            <a:chExt cx="5851950" cy="2936770"/>
          </a:xfrm>
        </p:grpSpPr>
        <p:sp>
          <p:nvSpPr>
            <p:cNvPr id="16" name="Freeform 16"/>
            <p:cNvSpPr/>
            <p:nvPr/>
          </p:nvSpPr>
          <p:spPr>
            <a:xfrm>
              <a:off x="10795" y="10795"/>
              <a:ext cx="5830316" cy="2915158"/>
            </a:xfrm>
            <a:custGeom>
              <a:avLst/>
              <a:gdLst/>
              <a:ahLst/>
              <a:cxnLst/>
              <a:rect l="l" t="t" r="r" b="b"/>
              <a:pathLst>
                <a:path w="5830316" h="2915158">
                  <a:moveTo>
                    <a:pt x="0" y="291465"/>
                  </a:moveTo>
                  <a:cubicBezTo>
                    <a:pt x="0" y="130556"/>
                    <a:pt x="130937" y="0"/>
                    <a:pt x="292608" y="0"/>
                  </a:cubicBezTo>
                  <a:lnTo>
                    <a:pt x="5537708" y="0"/>
                  </a:lnTo>
                  <a:cubicBezTo>
                    <a:pt x="5699252" y="0"/>
                    <a:pt x="5830316" y="130556"/>
                    <a:pt x="5830316" y="291465"/>
                  </a:cubicBezTo>
                  <a:lnTo>
                    <a:pt x="5830316" y="2623693"/>
                  </a:lnTo>
                  <a:cubicBezTo>
                    <a:pt x="5830316" y="2784729"/>
                    <a:pt x="5699379" y="2915158"/>
                    <a:pt x="5537708" y="2915158"/>
                  </a:cubicBezTo>
                  <a:lnTo>
                    <a:pt x="292608" y="2915158"/>
                  </a:lnTo>
                  <a:cubicBezTo>
                    <a:pt x="130937" y="2915158"/>
                    <a:pt x="0" y="2784602"/>
                    <a:pt x="0" y="2623693"/>
                  </a:cubicBezTo>
                  <a:close/>
                </a:path>
              </a:pathLst>
            </a:custGeom>
            <a:solidFill>
              <a:srgbClr val="24827F"/>
            </a:solidFill>
          </p:spPr>
          <p:txBody>
            <a:bodyPr/>
            <a:lstStyle/>
            <a:p>
              <a:endParaRPr lang="en-US"/>
            </a:p>
          </p:txBody>
        </p:sp>
        <p:sp>
          <p:nvSpPr>
            <p:cNvPr id="17" name="Freeform 17"/>
            <p:cNvSpPr/>
            <p:nvPr/>
          </p:nvSpPr>
          <p:spPr>
            <a:xfrm>
              <a:off x="0" y="0"/>
              <a:ext cx="5851906" cy="2936748"/>
            </a:xfrm>
            <a:custGeom>
              <a:avLst/>
              <a:gdLst/>
              <a:ahLst/>
              <a:cxnLst/>
              <a:rect l="l" t="t" r="r" b="b"/>
              <a:pathLst>
                <a:path w="5851906" h="2936748">
                  <a:moveTo>
                    <a:pt x="0" y="302260"/>
                  </a:moveTo>
                  <a:cubicBezTo>
                    <a:pt x="0" y="135255"/>
                    <a:pt x="135890" y="0"/>
                    <a:pt x="303403" y="0"/>
                  </a:cubicBezTo>
                  <a:lnTo>
                    <a:pt x="5548503" y="0"/>
                  </a:lnTo>
                  <a:lnTo>
                    <a:pt x="5548503" y="10795"/>
                  </a:lnTo>
                  <a:lnTo>
                    <a:pt x="5548503" y="0"/>
                  </a:lnTo>
                  <a:cubicBezTo>
                    <a:pt x="5716016" y="0"/>
                    <a:pt x="5851906" y="135255"/>
                    <a:pt x="5851906" y="302260"/>
                  </a:cubicBezTo>
                  <a:lnTo>
                    <a:pt x="5841111" y="302260"/>
                  </a:lnTo>
                  <a:lnTo>
                    <a:pt x="5851906" y="302260"/>
                  </a:lnTo>
                  <a:lnTo>
                    <a:pt x="5851906" y="2634488"/>
                  </a:lnTo>
                  <a:lnTo>
                    <a:pt x="5841111" y="2634488"/>
                  </a:lnTo>
                  <a:lnTo>
                    <a:pt x="5851906" y="2634488"/>
                  </a:lnTo>
                  <a:cubicBezTo>
                    <a:pt x="5851906" y="2801493"/>
                    <a:pt x="5716016" y="2936748"/>
                    <a:pt x="5548503" y="2936748"/>
                  </a:cubicBezTo>
                  <a:lnTo>
                    <a:pt x="5548503" y="2925953"/>
                  </a:lnTo>
                  <a:lnTo>
                    <a:pt x="5548503" y="2936748"/>
                  </a:lnTo>
                  <a:lnTo>
                    <a:pt x="303403" y="2936748"/>
                  </a:lnTo>
                  <a:lnTo>
                    <a:pt x="303403" y="2925953"/>
                  </a:lnTo>
                  <a:lnTo>
                    <a:pt x="303403" y="2936748"/>
                  </a:lnTo>
                  <a:cubicBezTo>
                    <a:pt x="135890" y="2936748"/>
                    <a:pt x="0" y="2801493"/>
                    <a:pt x="0" y="2634488"/>
                  </a:cubicBezTo>
                  <a:lnTo>
                    <a:pt x="0" y="302260"/>
                  </a:lnTo>
                  <a:lnTo>
                    <a:pt x="10795" y="302260"/>
                  </a:lnTo>
                  <a:lnTo>
                    <a:pt x="0" y="302260"/>
                  </a:lnTo>
                  <a:moveTo>
                    <a:pt x="21590" y="302260"/>
                  </a:moveTo>
                  <a:lnTo>
                    <a:pt x="21590" y="2634488"/>
                  </a:lnTo>
                  <a:lnTo>
                    <a:pt x="10795" y="2634488"/>
                  </a:lnTo>
                  <a:lnTo>
                    <a:pt x="21590" y="2634488"/>
                  </a:lnTo>
                  <a:cubicBezTo>
                    <a:pt x="21590" y="2789428"/>
                    <a:pt x="147701" y="2915158"/>
                    <a:pt x="303403" y="2915158"/>
                  </a:cubicBezTo>
                  <a:lnTo>
                    <a:pt x="5548503" y="2915158"/>
                  </a:lnTo>
                  <a:cubicBezTo>
                    <a:pt x="5704205" y="2915158"/>
                    <a:pt x="5830316" y="2789428"/>
                    <a:pt x="5830316" y="2634488"/>
                  </a:cubicBezTo>
                  <a:lnTo>
                    <a:pt x="5830316" y="302260"/>
                  </a:lnTo>
                  <a:cubicBezTo>
                    <a:pt x="5830316" y="147320"/>
                    <a:pt x="5704205" y="21590"/>
                    <a:pt x="5548503" y="21590"/>
                  </a:cubicBezTo>
                  <a:lnTo>
                    <a:pt x="303403" y="21590"/>
                  </a:lnTo>
                  <a:lnTo>
                    <a:pt x="303403" y="10795"/>
                  </a:lnTo>
                  <a:lnTo>
                    <a:pt x="303403" y="21590"/>
                  </a:lnTo>
                  <a:cubicBezTo>
                    <a:pt x="147701" y="21590"/>
                    <a:pt x="21590" y="147320"/>
                    <a:pt x="21590" y="302260"/>
                  </a:cubicBezTo>
                  <a:close/>
                </a:path>
              </a:pathLst>
            </a:custGeom>
            <a:solidFill>
              <a:srgbClr val="FFFFFF"/>
            </a:solidFill>
          </p:spPr>
          <p:txBody>
            <a:bodyPr/>
            <a:lstStyle/>
            <a:p>
              <a:endParaRPr lang="en-US"/>
            </a:p>
          </p:txBody>
        </p:sp>
      </p:grpSp>
      <p:sp>
        <p:nvSpPr>
          <p:cNvPr id="18" name="TextBox 18"/>
          <p:cNvSpPr txBox="1"/>
          <p:nvPr/>
        </p:nvSpPr>
        <p:spPr>
          <a:xfrm>
            <a:off x="2673410" y="1471608"/>
            <a:ext cx="4177070" cy="723900"/>
          </a:xfrm>
          <a:prstGeom prst="rect">
            <a:avLst/>
          </a:prstGeom>
        </p:spPr>
        <p:txBody>
          <a:bodyPr lIns="0" tIns="0" rIns="0" bIns="0" rtlCol="0" anchor="t">
            <a:spAutoFit/>
          </a:bodyPr>
          <a:lstStyle/>
          <a:p>
            <a:pPr algn="ctr">
              <a:lnSpc>
                <a:spcPts val="1889"/>
              </a:lnSpc>
            </a:pPr>
            <a:r>
              <a:rPr lang="en-US" sz="1575">
                <a:solidFill>
                  <a:srgbClr val="FFFFFF"/>
                </a:solidFill>
                <a:latin typeface="Arimo"/>
              </a:rPr>
              <a:t>Prefer family care</a:t>
            </a:r>
          </a:p>
          <a:p>
            <a:pPr algn="ctr">
              <a:lnSpc>
                <a:spcPts val="1889"/>
              </a:lnSpc>
            </a:pPr>
            <a:r>
              <a:rPr lang="en-US" sz="1575">
                <a:solidFill>
                  <a:srgbClr val="FFFFFF"/>
                </a:solidFill>
                <a:latin typeface="Arimo"/>
              </a:rPr>
              <a:t>Fear being alone</a:t>
            </a:r>
          </a:p>
          <a:p>
            <a:pPr algn="ctr">
              <a:lnSpc>
                <a:spcPts val="1889"/>
              </a:lnSpc>
            </a:pPr>
            <a:r>
              <a:rPr lang="en-US" sz="1575">
                <a:solidFill>
                  <a:srgbClr val="FFFFFF"/>
                </a:solidFill>
                <a:latin typeface="Arimo"/>
              </a:rPr>
              <a:t>Fear becoming a burden</a:t>
            </a:r>
          </a:p>
        </p:txBody>
      </p:sp>
      <p:grpSp>
        <p:nvGrpSpPr>
          <p:cNvPr id="19" name="Group 19"/>
          <p:cNvGrpSpPr/>
          <p:nvPr/>
        </p:nvGrpSpPr>
        <p:grpSpPr>
          <a:xfrm rot="3015083">
            <a:off x="5019032" y="4195794"/>
            <a:ext cx="3277917" cy="765234"/>
            <a:chOff x="0" y="0"/>
            <a:chExt cx="4370556" cy="1020312"/>
          </a:xfrm>
        </p:grpSpPr>
        <p:sp>
          <p:nvSpPr>
            <p:cNvPr id="20" name="Freeform 20"/>
            <p:cNvSpPr/>
            <p:nvPr/>
          </p:nvSpPr>
          <p:spPr>
            <a:xfrm>
              <a:off x="0" y="0"/>
              <a:ext cx="4370578" cy="1020318"/>
            </a:xfrm>
            <a:custGeom>
              <a:avLst/>
              <a:gdLst/>
              <a:ahLst/>
              <a:cxnLst/>
              <a:rect l="l" t="t" r="r" b="b"/>
              <a:pathLst>
                <a:path w="4370578" h="1020318">
                  <a:moveTo>
                    <a:pt x="0" y="510159"/>
                  </a:moveTo>
                  <a:lnTo>
                    <a:pt x="510159" y="0"/>
                  </a:lnTo>
                  <a:lnTo>
                    <a:pt x="510159" y="204089"/>
                  </a:lnTo>
                  <a:lnTo>
                    <a:pt x="3860419" y="204089"/>
                  </a:lnTo>
                  <a:lnTo>
                    <a:pt x="3860419" y="0"/>
                  </a:lnTo>
                  <a:lnTo>
                    <a:pt x="4370578" y="510159"/>
                  </a:lnTo>
                  <a:lnTo>
                    <a:pt x="3860419" y="1020318"/>
                  </a:lnTo>
                  <a:lnTo>
                    <a:pt x="3860419" y="816229"/>
                  </a:lnTo>
                  <a:lnTo>
                    <a:pt x="510159" y="816229"/>
                  </a:lnTo>
                  <a:lnTo>
                    <a:pt x="510159" y="1020318"/>
                  </a:lnTo>
                  <a:close/>
                </a:path>
              </a:pathLst>
            </a:custGeom>
            <a:solidFill>
              <a:srgbClr val="B495C2"/>
            </a:solidFill>
          </p:spPr>
          <p:txBody>
            <a:bodyPr/>
            <a:lstStyle/>
            <a:p>
              <a:endParaRPr lang="en-US"/>
            </a:p>
          </p:txBody>
        </p:sp>
      </p:grpSp>
      <p:grpSp>
        <p:nvGrpSpPr>
          <p:cNvPr id="21" name="Group 21"/>
          <p:cNvGrpSpPr/>
          <p:nvPr/>
        </p:nvGrpSpPr>
        <p:grpSpPr>
          <a:xfrm>
            <a:off x="4095133" y="5724860"/>
            <a:ext cx="2187892" cy="1702117"/>
            <a:chOff x="0" y="0"/>
            <a:chExt cx="2917190" cy="2269490"/>
          </a:xfrm>
        </p:grpSpPr>
        <p:sp>
          <p:nvSpPr>
            <p:cNvPr id="22" name="Freeform 22"/>
            <p:cNvSpPr/>
            <p:nvPr/>
          </p:nvSpPr>
          <p:spPr>
            <a:xfrm>
              <a:off x="10795" y="10795"/>
              <a:ext cx="2895600" cy="2247900"/>
            </a:xfrm>
            <a:custGeom>
              <a:avLst/>
              <a:gdLst/>
              <a:ahLst/>
              <a:cxnLst/>
              <a:rect l="l" t="t" r="r" b="b"/>
              <a:pathLst>
                <a:path w="2895600" h="2247900">
                  <a:moveTo>
                    <a:pt x="0" y="1123950"/>
                  </a:moveTo>
                  <a:cubicBezTo>
                    <a:pt x="0" y="503174"/>
                    <a:pt x="648208" y="0"/>
                    <a:pt x="1447800" y="0"/>
                  </a:cubicBezTo>
                  <a:cubicBezTo>
                    <a:pt x="2247392" y="0"/>
                    <a:pt x="2895600" y="503174"/>
                    <a:pt x="2895600" y="1123950"/>
                  </a:cubicBezTo>
                  <a:cubicBezTo>
                    <a:pt x="2895600" y="1744726"/>
                    <a:pt x="2247392" y="2247900"/>
                    <a:pt x="1447800" y="2247900"/>
                  </a:cubicBezTo>
                  <a:cubicBezTo>
                    <a:pt x="648208" y="2247900"/>
                    <a:pt x="0" y="1744726"/>
                    <a:pt x="0" y="1123950"/>
                  </a:cubicBezTo>
                  <a:close/>
                </a:path>
              </a:pathLst>
            </a:custGeom>
            <a:solidFill>
              <a:srgbClr val="F0EAF3"/>
            </a:solidFill>
          </p:spPr>
          <p:txBody>
            <a:bodyPr/>
            <a:lstStyle/>
            <a:p>
              <a:endParaRPr lang="en-US"/>
            </a:p>
          </p:txBody>
        </p:sp>
        <p:sp>
          <p:nvSpPr>
            <p:cNvPr id="23" name="Freeform 23"/>
            <p:cNvSpPr/>
            <p:nvPr/>
          </p:nvSpPr>
          <p:spPr>
            <a:xfrm>
              <a:off x="0" y="0"/>
              <a:ext cx="2917190" cy="2269490"/>
            </a:xfrm>
            <a:custGeom>
              <a:avLst/>
              <a:gdLst/>
              <a:ahLst/>
              <a:cxnLst/>
              <a:rect l="l" t="t" r="r" b="b"/>
              <a:pathLst>
                <a:path w="2917190" h="2269490">
                  <a:moveTo>
                    <a:pt x="0" y="1134745"/>
                  </a:moveTo>
                  <a:cubicBezTo>
                    <a:pt x="0" y="505714"/>
                    <a:pt x="655701" y="0"/>
                    <a:pt x="1458595" y="0"/>
                  </a:cubicBezTo>
                  <a:cubicBezTo>
                    <a:pt x="2261489" y="0"/>
                    <a:pt x="2917190" y="505714"/>
                    <a:pt x="2917190" y="1134745"/>
                  </a:cubicBezTo>
                  <a:lnTo>
                    <a:pt x="2906395" y="1134745"/>
                  </a:lnTo>
                  <a:lnTo>
                    <a:pt x="2917190" y="1134745"/>
                  </a:lnTo>
                  <a:cubicBezTo>
                    <a:pt x="2917190" y="1763776"/>
                    <a:pt x="2261489" y="2269490"/>
                    <a:pt x="1458595" y="2269490"/>
                  </a:cubicBezTo>
                  <a:lnTo>
                    <a:pt x="1458595" y="2258695"/>
                  </a:lnTo>
                  <a:lnTo>
                    <a:pt x="1458595" y="2269490"/>
                  </a:lnTo>
                  <a:cubicBezTo>
                    <a:pt x="655701" y="2269490"/>
                    <a:pt x="0" y="1763776"/>
                    <a:pt x="0" y="1134745"/>
                  </a:cubicBezTo>
                  <a:lnTo>
                    <a:pt x="10795" y="1134745"/>
                  </a:lnTo>
                  <a:lnTo>
                    <a:pt x="21590" y="1134745"/>
                  </a:lnTo>
                  <a:lnTo>
                    <a:pt x="10795" y="1134745"/>
                  </a:lnTo>
                  <a:lnTo>
                    <a:pt x="0" y="1134745"/>
                  </a:lnTo>
                  <a:moveTo>
                    <a:pt x="21590" y="1134745"/>
                  </a:moveTo>
                  <a:cubicBezTo>
                    <a:pt x="21590" y="1140714"/>
                    <a:pt x="16764" y="1145540"/>
                    <a:pt x="10795" y="1145540"/>
                  </a:cubicBezTo>
                  <a:cubicBezTo>
                    <a:pt x="4826" y="1145540"/>
                    <a:pt x="0" y="1140714"/>
                    <a:pt x="0" y="1134745"/>
                  </a:cubicBezTo>
                  <a:cubicBezTo>
                    <a:pt x="0" y="1128776"/>
                    <a:pt x="4826" y="1123950"/>
                    <a:pt x="10795" y="1123950"/>
                  </a:cubicBezTo>
                  <a:cubicBezTo>
                    <a:pt x="16764" y="1123950"/>
                    <a:pt x="21590" y="1128776"/>
                    <a:pt x="21590" y="1134745"/>
                  </a:cubicBezTo>
                  <a:cubicBezTo>
                    <a:pt x="21590" y="1747139"/>
                    <a:pt x="662305" y="2247900"/>
                    <a:pt x="1458595" y="2247900"/>
                  </a:cubicBezTo>
                  <a:cubicBezTo>
                    <a:pt x="2254885" y="2247900"/>
                    <a:pt x="2895600" y="1747139"/>
                    <a:pt x="2895600" y="1134745"/>
                  </a:cubicBezTo>
                  <a:cubicBezTo>
                    <a:pt x="2895600" y="522351"/>
                    <a:pt x="2254885" y="21590"/>
                    <a:pt x="1458595" y="21590"/>
                  </a:cubicBezTo>
                  <a:lnTo>
                    <a:pt x="1458595" y="10795"/>
                  </a:lnTo>
                  <a:lnTo>
                    <a:pt x="1458595" y="21590"/>
                  </a:lnTo>
                  <a:cubicBezTo>
                    <a:pt x="662305" y="21590"/>
                    <a:pt x="21590" y="522351"/>
                    <a:pt x="21590" y="1134745"/>
                  </a:cubicBezTo>
                  <a:close/>
                </a:path>
              </a:pathLst>
            </a:custGeom>
            <a:solidFill>
              <a:srgbClr val="2E3111"/>
            </a:solidFill>
          </p:spPr>
          <p:txBody>
            <a:bodyPr/>
            <a:lstStyle/>
            <a:p>
              <a:endParaRPr lang="en-US"/>
            </a:p>
          </p:txBody>
        </p:sp>
        <p:sp>
          <p:nvSpPr>
            <p:cNvPr id="24" name="TextBox 24"/>
            <p:cNvSpPr txBox="1"/>
            <p:nvPr/>
          </p:nvSpPr>
          <p:spPr>
            <a:xfrm>
              <a:off x="0" y="-28575"/>
              <a:ext cx="2917190" cy="2298065"/>
            </a:xfrm>
            <a:prstGeom prst="rect">
              <a:avLst/>
            </a:prstGeom>
          </p:spPr>
          <p:txBody>
            <a:bodyPr lIns="50800" tIns="50800" rIns="50800" bIns="50800" rtlCol="0" anchor="ctr"/>
            <a:lstStyle/>
            <a:p>
              <a:pPr algn="ctr">
                <a:lnSpc>
                  <a:spcPts val="1926"/>
                </a:lnSpc>
              </a:pPr>
              <a:r>
                <a:rPr lang="en-US" sz="1500">
                  <a:solidFill>
                    <a:srgbClr val="000000"/>
                  </a:solidFill>
                  <a:latin typeface="Arimo"/>
                </a:rPr>
                <a:t>Generational differences in expectations</a:t>
              </a:r>
            </a:p>
          </p:txBody>
        </p:sp>
      </p:grpSp>
      <p:grpSp>
        <p:nvGrpSpPr>
          <p:cNvPr id="25" name="Group 25"/>
          <p:cNvGrpSpPr/>
          <p:nvPr/>
        </p:nvGrpSpPr>
        <p:grpSpPr>
          <a:xfrm>
            <a:off x="11372233" y="5696285"/>
            <a:ext cx="2330768" cy="1702117"/>
            <a:chOff x="0" y="0"/>
            <a:chExt cx="3107690" cy="2269490"/>
          </a:xfrm>
        </p:grpSpPr>
        <p:sp>
          <p:nvSpPr>
            <p:cNvPr id="26" name="Freeform 26"/>
            <p:cNvSpPr/>
            <p:nvPr/>
          </p:nvSpPr>
          <p:spPr>
            <a:xfrm>
              <a:off x="10795" y="10795"/>
              <a:ext cx="3086100" cy="2247900"/>
            </a:xfrm>
            <a:custGeom>
              <a:avLst/>
              <a:gdLst/>
              <a:ahLst/>
              <a:cxnLst/>
              <a:rect l="l" t="t" r="r" b="b"/>
              <a:pathLst>
                <a:path w="3086100" h="2247900">
                  <a:moveTo>
                    <a:pt x="0" y="1123950"/>
                  </a:moveTo>
                  <a:cubicBezTo>
                    <a:pt x="0" y="503174"/>
                    <a:pt x="690880" y="0"/>
                    <a:pt x="1543050" y="0"/>
                  </a:cubicBezTo>
                  <a:cubicBezTo>
                    <a:pt x="2395220" y="0"/>
                    <a:pt x="3086100" y="503174"/>
                    <a:pt x="3086100" y="1123950"/>
                  </a:cubicBezTo>
                  <a:cubicBezTo>
                    <a:pt x="3086100" y="1744726"/>
                    <a:pt x="2395220" y="2247900"/>
                    <a:pt x="1543050" y="2247900"/>
                  </a:cubicBezTo>
                  <a:cubicBezTo>
                    <a:pt x="690880" y="2247900"/>
                    <a:pt x="0" y="1744726"/>
                    <a:pt x="0" y="1123950"/>
                  </a:cubicBezTo>
                  <a:close/>
                </a:path>
              </a:pathLst>
            </a:custGeom>
            <a:solidFill>
              <a:srgbClr val="F0EAF3"/>
            </a:solidFill>
          </p:spPr>
          <p:txBody>
            <a:bodyPr/>
            <a:lstStyle/>
            <a:p>
              <a:endParaRPr lang="en-US"/>
            </a:p>
          </p:txBody>
        </p:sp>
        <p:sp>
          <p:nvSpPr>
            <p:cNvPr id="27" name="Freeform 27"/>
            <p:cNvSpPr/>
            <p:nvPr/>
          </p:nvSpPr>
          <p:spPr>
            <a:xfrm>
              <a:off x="0" y="0"/>
              <a:ext cx="3107690" cy="2269490"/>
            </a:xfrm>
            <a:custGeom>
              <a:avLst/>
              <a:gdLst/>
              <a:ahLst/>
              <a:cxnLst/>
              <a:rect l="l" t="t" r="r" b="b"/>
              <a:pathLst>
                <a:path w="3107690" h="2269490">
                  <a:moveTo>
                    <a:pt x="0" y="1134745"/>
                  </a:moveTo>
                  <a:cubicBezTo>
                    <a:pt x="0" y="505079"/>
                    <a:pt x="699135" y="0"/>
                    <a:pt x="1553845" y="0"/>
                  </a:cubicBezTo>
                  <a:cubicBezTo>
                    <a:pt x="2408555" y="0"/>
                    <a:pt x="3107690" y="505079"/>
                    <a:pt x="3107690" y="1134745"/>
                  </a:cubicBezTo>
                  <a:lnTo>
                    <a:pt x="3096895" y="1134745"/>
                  </a:lnTo>
                  <a:lnTo>
                    <a:pt x="3107690" y="1134745"/>
                  </a:lnTo>
                  <a:cubicBezTo>
                    <a:pt x="3107690" y="1764411"/>
                    <a:pt x="2408555" y="2269490"/>
                    <a:pt x="1553845" y="2269490"/>
                  </a:cubicBezTo>
                  <a:lnTo>
                    <a:pt x="1553845" y="2258695"/>
                  </a:lnTo>
                  <a:lnTo>
                    <a:pt x="1553845" y="2269490"/>
                  </a:lnTo>
                  <a:cubicBezTo>
                    <a:pt x="699135" y="2269490"/>
                    <a:pt x="0" y="1764411"/>
                    <a:pt x="0" y="1134745"/>
                  </a:cubicBezTo>
                  <a:lnTo>
                    <a:pt x="10795" y="1134745"/>
                  </a:lnTo>
                  <a:lnTo>
                    <a:pt x="21590" y="1134745"/>
                  </a:lnTo>
                  <a:lnTo>
                    <a:pt x="10795" y="1134745"/>
                  </a:lnTo>
                  <a:lnTo>
                    <a:pt x="0" y="1134745"/>
                  </a:lnTo>
                  <a:moveTo>
                    <a:pt x="21590" y="1134745"/>
                  </a:moveTo>
                  <a:cubicBezTo>
                    <a:pt x="21590" y="1140714"/>
                    <a:pt x="16764" y="1145540"/>
                    <a:pt x="10795" y="1145540"/>
                  </a:cubicBezTo>
                  <a:cubicBezTo>
                    <a:pt x="4826" y="1145540"/>
                    <a:pt x="0" y="1140714"/>
                    <a:pt x="0" y="1134745"/>
                  </a:cubicBezTo>
                  <a:cubicBezTo>
                    <a:pt x="0" y="1128776"/>
                    <a:pt x="4826" y="1123950"/>
                    <a:pt x="10795" y="1123950"/>
                  </a:cubicBezTo>
                  <a:cubicBezTo>
                    <a:pt x="16764" y="1123950"/>
                    <a:pt x="21590" y="1128776"/>
                    <a:pt x="21590" y="1134745"/>
                  </a:cubicBezTo>
                  <a:cubicBezTo>
                    <a:pt x="21590" y="1746631"/>
                    <a:pt x="704215" y="2247900"/>
                    <a:pt x="1553845" y="2247900"/>
                  </a:cubicBezTo>
                  <a:cubicBezTo>
                    <a:pt x="2403475" y="2247900"/>
                    <a:pt x="3086100" y="1746631"/>
                    <a:pt x="3086100" y="1134745"/>
                  </a:cubicBezTo>
                  <a:cubicBezTo>
                    <a:pt x="3086100" y="522859"/>
                    <a:pt x="2403475" y="21590"/>
                    <a:pt x="1553845" y="21590"/>
                  </a:cubicBezTo>
                  <a:lnTo>
                    <a:pt x="1553845" y="10795"/>
                  </a:lnTo>
                  <a:lnTo>
                    <a:pt x="1553845" y="21590"/>
                  </a:lnTo>
                  <a:cubicBezTo>
                    <a:pt x="704215" y="21590"/>
                    <a:pt x="21590" y="522859"/>
                    <a:pt x="21590" y="1134745"/>
                  </a:cubicBezTo>
                  <a:close/>
                </a:path>
              </a:pathLst>
            </a:custGeom>
            <a:solidFill>
              <a:srgbClr val="2E3111"/>
            </a:solidFill>
          </p:spPr>
          <p:txBody>
            <a:bodyPr/>
            <a:lstStyle/>
            <a:p>
              <a:endParaRPr lang="en-US"/>
            </a:p>
          </p:txBody>
        </p:sp>
        <p:sp>
          <p:nvSpPr>
            <p:cNvPr id="28" name="TextBox 28"/>
            <p:cNvSpPr txBox="1"/>
            <p:nvPr/>
          </p:nvSpPr>
          <p:spPr>
            <a:xfrm>
              <a:off x="0" y="-38100"/>
              <a:ext cx="3107690" cy="2307590"/>
            </a:xfrm>
            <a:prstGeom prst="rect">
              <a:avLst/>
            </a:prstGeom>
          </p:spPr>
          <p:txBody>
            <a:bodyPr lIns="50800" tIns="50800" rIns="50800" bIns="50800" rtlCol="0" anchor="ctr"/>
            <a:lstStyle/>
            <a:p>
              <a:pPr algn="ctr">
                <a:lnSpc>
                  <a:spcPts val="2118"/>
                </a:lnSpc>
              </a:pPr>
              <a:r>
                <a:rPr lang="en-US" sz="1650">
                  <a:solidFill>
                    <a:srgbClr val="000000"/>
                  </a:solidFill>
                  <a:latin typeface="Arimo"/>
                </a:rPr>
                <a:t>Cultural transition</a:t>
              </a:r>
            </a:p>
          </p:txBody>
        </p:sp>
      </p:grpSp>
      <p:grpSp>
        <p:nvGrpSpPr>
          <p:cNvPr id="29" name="Group 29"/>
          <p:cNvGrpSpPr/>
          <p:nvPr/>
        </p:nvGrpSpPr>
        <p:grpSpPr>
          <a:xfrm>
            <a:off x="4901796" y="8407241"/>
            <a:ext cx="2397442" cy="1702117"/>
            <a:chOff x="0" y="0"/>
            <a:chExt cx="3196590" cy="2269490"/>
          </a:xfrm>
        </p:grpSpPr>
        <p:sp>
          <p:nvSpPr>
            <p:cNvPr id="30" name="Freeform 30"/>
            <p:cNvSpPr/>
            <p:nvPr/>
          </p:nvSpPr>
          <p:spPr>
            <a:xfrm>
              <a:off x="10795" y="10795"/>
              <a:ext cx="3175000" cy="2247900"/>
            </a:xfrm>
            <a:custGeom>
              <a:avLst/>
              <a:gdLst/>
              <a:ahLst/>
              <a:cxnLst/>
              <a:rect l="l" t="t" r="r" b="b"/>
              <a:pathLst>
                <a:path w="3175000" h="2247900">
                  <a:moveTo>
                    <a:pt x="0" y="1123950"/>
                  </a:moveTo>
                  <a:cubicBezTo>
                    <a:pt x="0" y="503174"/>
                    <a:pt x="710692" y="0"/>
                    <a:pt x="1587500" y="0"/>
                  </a:cubicBezTo>
                  <a:cubicBezTo>
                    <a:pt x="2464308" y="0"/>
                    <a:pt x="3175000" y="503174"/>
                    <a:pt x="3175000" y="1123950"/>
                  </a:cubicBezTo>
                  <a:cubicBezTo>
                    <a:pt x="3175000" y="1744726"/>
                    <a:pt x="2464308" y="2247900"/>
                    <a:pt x="1587500" y="2247900"/>
                  </a:cubicBezTo>
                  <a:cubicBezTo>
                    <a:pt x="710692" y="2247900"/>
                    <a:pt x="0" y="1744726"/>
                    <a:pt x="0" y="1123950"/>
                  </a:cubicBezTo>
                  <a:close/>
                </a:path>
              </a:pathLst>
            </a:custGeom>
            <a:solidFill>
              <a:srgbClr val="F0EAF3"/>
            </a:solidFill>
          </p:spPr>
          <p:txBody>
            <a:bodyPr/>
            <a:lstStyle/>
            <a:p>
              <a:endParaRPr lang="en-US"/>
            </a:p>
          </p:txBody>
        </p:sp>
        <p:sp>
          <p:nvSpPr>
            <p:cNvPr id="31" name="Freeform 31"/>
            <p:cNvSpPr/>
            <p:nvPr/>
          </p:nvSpPr>
          <p:spPr>
            <a:xfrm>
              <a:off x="0" y="0"/>
              <a:ext cx="3196590" cy="2269490"/>
            </a:xfrm>
            <a:custGeom>
              <a:avLst/>
              <a:gdLst/>
              <a:ahLst/>
              <a:cxnLst/>
              <a:rect l="l" t="t" r="r" b="b"/>
              <a:pathLst>
                <a:path w="3196590" h="2269490">
                  <a:moveTo>
                    <a:pt x="0" y="1134745"/>
                  </a:moveTo>
                  <a:cubicBezTo>
                    <a:pt x="0" y="504952"/>
                    <a:pt x="719328" y="0"/>
                    <a:pt x="1598295" y="0"/>
                  </a:cubicBezTo>
                  <a:cubicBezTo>
                    <a:pt x="2477262" y="0"/>
                    <a:pt x="3196590" y="504952"/>
                    <a:pt x="3196590" y="1134745"/>
                  </a:cubicBezTo>
                  <a:lnTo>
                    <a:pt x="3185795" y="1134745"/>
                  </a:lnTo>
                  <a:lnTo>
                    <a:pt x="3196590" y="1134745"/>
                  </a:lnTo>
                  <a:cubicBezTo>
                    <a:pt x="3196590" y="1764538"/>
                    <a:pt x="2477262" y="2269490"/>
                    <a:pt x="1598295" y="2269490"/>
                  </a:cubicBezTo>
                  <a:lnTo>
                    <a:pt x="1598295" y="2258695"/>
                  </a:lnTo>
                  <a:lnTo>
                    <a:pt x="1598295" y="2269490"/>
                  </a:lnTo>
                  <a:cubicBezTo>
                    <a:pt x="719328" y="2269490"/>
                    <a:pt x="0" y="1764538"/>
                    <a:pt x="0" y="1134745"/>
                  </a:cubicBezTo>
                  <a:lnTo>
                    <a:pt x="10795" y="1134745"/>
                  </a:lnTo>
                  <a:lnTo>
                    <a:pt x="21590" y="1134745"/>
                  </a:lnTo>
                  <a:lnTo>
                    <a:pt x="10795" y="1134745"/>
                  </a:lnTo>
                  <a:lnTo>
                    <a:pt x="0" y="1134745"/>
                  </a:lnTo>
                  <a:moveTo>
                    <a:pt x="21590" y="1134745"/>
                  </a:moveTo>
                  <a:cubicBezTo>
                    <a:pt x="21590" y="1140714"/>
                    <a:pt x="16764" y="1145540"/>
                    <a:pt x="10795" y="1145540"/>
                  </a:cubicBezTo>
                  <a:cubicBezTo>
                    <a:pt x="4826" y="1145540"/>
                    <a:pt x="0" y="1140714"/>
                    <a:pt x="0" y="1134745"/>
                  </a:cubicBezTo>
                  <a:cubicBezTo>
                    <a:pt x="0" y="1128776"/>
                    <a:pt x="4826" y="1123950"/>
                    <a:pt x="10795" y="1123950"/>
                  </a:cubicBezTo>
                  <a:cubicBezTo>
                    <a:pt x="16764" y="1123950"/>
                    <a:pt x="21590" y="1128776"/>
                    <a:pt x="21590" y="1134745"/>
                  </a:cubicBezTo>
                  <a:cubicBezTo>
                    <a:pt x="21590" y="1746377"/>
                    <a:pt x="723773" y="2247900"/>
                    <a:pt x="1598295" y="2247900"/>
                  </a:cubicBezTo>
                  <a:cubicBezTo>
                    <a:pt x="2472817" y="2247900"/>
                    <a:pt x="3175000" y="1746377"/>
                    <a:pt x="3175000" y="1134745"/>
                  </a:cubicBezTo>
                  <a:cubicBezTo>
                    <a:pt x="3175000" y="523113"/>
                    <a:pt x="2472817" y="21590"/>
                    <a:pt x="1598295" y="21590"/>
                  </a:cubicBezTo>
                  <a:lnTo>
                    <a:pt x="1598295" y="10795"/>
                  </a:lnTo>
                  <a:lnTo>
                    <a:pt x="1598295" y="21590"/>
                  </a:lnTo>
                  <a:cubicBezTo>
                    <a:pt x="723773" y="21590"/>
                    <a:pt x="21590" y="523113"/>
                    <a:pt x="21590" y="1134745"/>
                  </a:cubicBezTo>
                  <a:close/>
                </a:path>
              </a:pathLst>
            </a:custGeom>
            <a:solidFill>
              <a:srgbClr val="2E3111"/>
            </a:solidFill>
          </p:spPr>
          <p:txBody>
            <a:bodyPr/>
            <a:lstStyle/>
            <a:p>
              <a:endParaRPr lang="en-US"/>
            </a:p>
          </p:txBody>
        </p:sp>
        <p:sp>
          <p:nvSpPr>
            <p:cNvPr id="32" name="TextBox 32"/>
            <p:cNvSpPr txBox="1"/>
            <p:nvPr/>
          </p:nvSpPr>
          <p:spPr>
            <a:xfrm>
              <a:off x="0" y="-38100"/>
              <a:ext cx="3196590" cy="2307590"/>
            </a:xfrm>
            <a:prstGeom prst="rect">
              <a:avLst/>
            </a:prstGeom>
          </p:spPr>
          <p:txBody>
            <a:bodyPr lIns="50800" tIns="50800" rIns="50800" bIns="50800" rtlCol="0" anchor="ctr"/>
            <a:lstStyle/>
            <a:p>
              <a:pPr algn="ctr">
                <a:lnSpc>
                  <a:spcPts val="2118"/>
                </a:lnSpc>
              </a:pPr>
              <a:r>
                <a:rPr lang="en-US" sz="1650">
                  <a:solidFill>
                    <a:srgbClr val="000000"/>
                  </a:solidFill>
                  <a:latin typeface="Arimo"/>
                </a:rPr>
                <a:t>Different levels of acculturation</a:t>
              </a:r>
            </a:p>
          </p:txBody>
        </p:sp>
      </p:grpSp>
      <p:grpSp>
        <p:nvGrpSpPr>
          <p:cNvPr id="33" name="Group 33"/>
          <p:cNvGrpSpPr/>
          <p:nvPr/>
        </p:nvGrpSpPr>
        <p:grpSpPr>
          <a:xfrm>
            <a:off x="10429258" y="8487110"/>
            <a:ext cx="2797493" cy="1702117"/>
            <a:chOff x="0" y="0"/>
            <a:chExt cx="3729990" cy="2269490"/>
          </a:xfrm>
        </p:grpSpPr>
        <p:sp>
          <p:nvSpPr>
            <p:cNvPr id="34" name="Freeform 34"/>
            <p:cNvSpPr/>
            <p:nvPr/>
          </p:nvSpPr>
          <p:spPr>
            <a:xfrm>
              <a:off x="10795" y="10795"/>
              <a:ext cx="3708400" cy="2247900"/>
            </a:xfrm>
            <a:custGeom>
              <a:avLst/>
              <a:gdLst/>
              <a:ahLst/>
              <a:cxnLst/>
              <a:rect l="l" t="t" r="r" b="b"/>
              <a:pathLst>
                <a:path w="3708400" h="2247900">
                  <a:moveTo>
                    <a:pt x="0" y="1123950"/>
                  </a:moveTo>
                  <a:cubicBezTo>
                    <a:pt x="0" y="503174"/>
                    <a:pt x="830199" y="0"/>
                    <a:pt x="1854200" y="0"/>
                  </a:cubicBezTo>
                  <a:cubicBezTo>
                    <a:pt x="2878201" y="0"/>
                    <a:pt x="3708400" y="503174"/>
                    <a:pt x="3708400" y="1123950"/>
                  </a:cubicBezTo>
                  <a:cubicBezTo>
                    <a:pt x="3708400" y="1744726"/>
                    <a:pt x="2878201" y="2247900"/>
                    <a:pt x="1854200" y="2247900"/>
                  </a:cubicBezTo>
                  <a:cubicBezTo>
                    <a:pt x="830199" y="2247900"/>
                    <a:pt x="0" y="1744726"/>
                    <a:pt x="0" y="1123950"/>
                  </a:cubicBezTo>
                  <a:close/>
                </a:path>
              </a:pathLst>
            </a:custGeom>
            <a:solidFill>
              <a:srgbClr val="F0EAF3"/>
            </a:solidFill>
          </p:spPr>
          <p:txBody>
            <a:bodyPr/>
            <a:lstStyle/>
            <a:p>
              <a:endParaRPr lang="en-US"/>
            </a:p>
          </p:txBody>
        </p:sp>
        <p:sp>
          <p:nvSpPr>
            <p:cNvPr id="35" name="Freeform 35"/>
            <p:cNvSpPr/>
            <p:nvPr/>
          </p:nvSpPr>
          <p:spPr>
            <a:xfrm>
              <a:off x="0" y="0"/>
              <a:ext cx="3729990" cy="2269490"/>
            </a:xfrm>
            <a:custGeom>
              <a:avLst/>
              <a:gdLst/>
              <a:ahLst/>
              <a:cxnLst/>
              <a:rect l="l" t="t" r="r" b="b"/>
              <a:pathLst>
                <a:path w="3729990" h="2269490">
                  <a:moveTo>
                    <a:pt x="0" y="1134745"/>
                  </a:moveTo>
                  <a:cubicBezTo>
                    <a:pt x="0" y="503809"/>
                    <a:pt x="840359" y="0"/>
                    <a:pt x="1864995" y="0"/>
                  </a:cubicBezTo>
                  <a:cubicBezTo>
                    <a:pt x="2889631" y="0"/>
                    <a:pt x="3729990" y="503809"/>
                    <a:pt x="3729990" y="1134745"/>
                  </a:cubicBezTo>
                  <a:lnTo>
                    <a:pt x="3719195" y="1134745"/>
                  </a:lnTo>
                  <a:lnTo>
                    <a:pt x="3729990" y="1134745"/>
                  </a:lnTo>
                  <a:cubicBezTo>
                    <a:pt x="3729990" y="1765681"/>
                    <a:pt x="2889631" y="2269490"/>
                    <a:pt x="1864995" y="2269490"/>
                  </a:cubicBezTo>
                  <a:lnTo>
                    <a:pt x="1864995" y="2258695"/>
                  </a:lnTo>
                  <a:lnTo>
                    <a:pt x="1864995" y="2269490"/>
                  </a:lnTo>
                  <a:cubicBezTo>
                    <a:pt x="840359" y="2269490"/>
                    <a:pt x="0" y="1765681"/>
                    <a:pt x="0" y="1134745"/>
                  </a:cubicBezTo>
                  <a:lnTo>
                    <a:pt x="10795" y="1134745"/>
                  </a:lnTo>
                  <a:lnTo>
                    <a:pt x="21590" y="1134745"/>
                  </a:lnTo>
                  <a:lnTo>
                    <a:pt x="10795" y="1134745"/>
                  </a:lnTo>
                  <a:lnTo>
                    <a:pt x="0" y="1134745"/>
                  </a:lnTo>
                  <a:moveTo>
                    <a:pt x="21590" y="1134745"/>
                  </a:moveTo>
                  <a:cubicBezTo>
                    <a:pt x="21590" y="1140714"/>
                    <a:pt x="16764" y="1145540"/>
                    <a:pt x="10795" y="1145540"/>
                  </a:cubicBezTo>
                  <a:cubicBezTo>
                    <a:pt x="4826" y="1145540"/>
                    <a:pt x="0" y="1140714"/>
                    <a:pt x="0" y="1134745"/>
                  </a:cubicBezTo>
                  <a:cubicBezTo>
                    <a:pt x="0" y="1128776"/>
                    <a:pt x="4826" y="1123950"/>
                    <a:pt x="10795" y="1123950"/>
                  </a:cubicBezTo>
                  <a:cubicBezTo>
                    <a:pt x="16764" y="1123950"/>
                    <a:pt x="21590" y="1128776"/>
                    <a:pt x="21590" y="1134745"/>
                  </a:cubicBezTo>
                  <a:cubicBezTo>
                    <a:pt x="21590" y="1745234"/>
                    <a:pt x="841502" y="2247900"/>
                    <a:pt x="1864995" y="2247900"/>
                  </a:cubicBezTo>
                  <a:cubicBezTo>
                    <a:pt x="2888488" y="2247900"/>
                    <a:pt x="3708400" y="1745234"/>
                    <a:pt x="3708400" y="1134745"/>
                  </a:cubicBezTo>
                  <a:cubicBezTo>
                    <a:pt x="3708400" y="524256"/>
                    <a:pt x="2888488" y="21590"/>
                    <a:pt x="1864995" y="21590"/>
                  </a:cubicBezTo>
                  <a:lnTo>
                    <a:pt x="1864995" y="10795"/>
                  </a:lnTo>
                  <a:lnTo>
                    <a:pt x="1864995" y="21590"/>
                  </a:lnTo>
                  <a:cubicBezTo>
                    <a:pt x="841502" y="21590"/>
                    <a:pt x="21590" y="524256"/>
                    <a:pt x="21590" y="1134745"/>
                  </a:cubicBezTo>
                  <a:close/>
                </a:path>
              </a:pathLst>
            </a:custGeom>
            <a:solidFill>
              <a:srgbClr val="2E3111"/>
            </a:solidFill>
          </p:spPr>
          <p:txBody>
            <a:bodyPr/>
            <a:lstStyle/>
            <a:p>
              <a:endParaRPr lang="en-US"/>
            </a:p>
          </p:txBody>
        </p:sp>
        <p:sp>
          <p:nvSpPr>
            <p:cNvPr id="36" name="TextBox 36"/>
            <p:cNvSpPr txBox="1"/>
            <p:nvPr/>
          </p:nvSpPr>
          <p:spPr>
            <a:xfrm>
              <a:off x="0" y="-38100"/>
              <a:ext cx="3729990" cy="2307590"/>
            </a:xfrm>
            <a:prstGeom prst="rect">
              <a:avLst/>
            </a:prstGeom>
          </p:spPr>
          <p:txBody>
            <a:bodyPr lIns="50800" tIns="50800" rIns="50800" bIns="50800" rtlCol="0" anchor="ctr"/>
            <a:lstStyle/>
            <a:p>
              <a:pPr algn="ctr">
                <a:lnSpc>
                  <a:spcPts val="2118"/>
                </a:lnSpc>
              </a:pPr>
              <a:r>
                <a:rPr lang="en-US" sz="1650">
                  <a:solidFill>
                    <a:srgbClr val="000000"/>
                  </a:solidFill>
                  <a:latin typeface="Arimo"/>
                </a:rPr>
                <a:t>Disconnects between cultural and structural context</a:t>
              </a:r>
            </a:p>
          </p:txBody>
        </p:sp>
      </p:grpSp>
      <p:pic>
        <p:nvPicPr>
          <p:cNvPr id="38" name="Graphic 37" descr="Man with cane with solid fill">
            <a:extLst>
              <a:ext uri="{FF2B5EF4-FFF2-40B4-BE49-F238E27FC236}">
                <a16:creationId xmlns:a16="http://schemas.microsoft.com/office/drawing/2014/main" id="{4315DA84-7BBE-98DF-8F93-B9EF079522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5573" y="1023928"/>
            <a:ext cx="914400" cy="914400"/>
          </a:xfrm>
          <a:prstGeom prst="rect">
            <a:avLst/>
          </a:prstGeom>
        </p:spPr>
      </p:pic>
      <p:pic>
        <p:nvPicPr>
          <p:cNvPr id="39" name="Picture 38">
            <a:extLst>
              <a:ext uri="{FF2B5EF4-FFF2-40B4-BE49-F238E27FC236}">
                <a16:creationId xmlns:a16="http://schemas.microsoft.com/office/drawing/2014/main" id="{BCC4BDE8-EF04-5F83-7FCB-025D3286EF7C}"/>
              </a:ext>
            </a:extLst>
          </p:cNvPr>
          <p:cNvPicPr>
            <a:picLocks noChangeAspect="1"/>
          </p:cNvPicPr>
          <p:nvPr/>
        </p:nvPicPr>
        <p:blipFill>
          <a:blip r:embed="rId5"/>
          <a:stretch>
            <a:fillRect/>
          </a:stretch>
        </p:blipFill>
        <p:spPr>
          <a:xfrm>
            <a:off x="14870055" y="1995235"/>
            <a:ext cx="793291" cy="7932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1"/>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29"/>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25"/>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nodeType="clickEffect">
                                  <p:stCondLst>
                                    <p:cond delay="0"/>
                                  </p:stCondLst>
                                  <p:childTnLst>
                                    <p:animScale>
                                      <p:cBhvr>
                                        <p:cTn id="18" dur="2000" fill="hold"/>
                                        <p:tgtEl>
                                          <p:spTgt spid="3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AE3E3"/>
        </a:solidFill>
        <a:effectLst/>
      </p:bgPr>
    </p:bg>
    <p:spTree>
      <p:nvGrpSpPr>
        <p:cNvPr id="1" name=""/>
        <p:cNvGrpSpPr/>
        <p:nvPr/>
      </p:nvGrpSpPr>
      <p:grpSpPr>
        <a:xfrm>
          <a:off x="0" y="0"/>
          <a:ext cx="0" cy="0"/>
          <a:chOff x="0" y="0"/>
          <a:chExt cx="0" cy="0"/>
        </a:xfrm>
      </p:grpSpPr>
      <p:sp>
        <p:nvSpPr>
          <p:cNvPr id="2" name="AutoShape 2"/>
          <p:cNvSpPr/>
          <p:nvPr/>
        </p:nvSpPr>
        <p:spPr>
          <a:xfrm>
            <a:off x="13663682" y="4249195"/>
            <a:ext cx="829050" cy="19050"/>
          </a:xfrm>
          <a:prstGeom prst="line">
            <a:avLst/>
          </a:prstGeom>
          <a:ln w="9525" cap="rnd">
            <a:solidFill>
              <a:srgbClr val="FFFFFF"/>
            </a:solidFill>
            <a:prstDash val="solid"/>
            <a:headEnd type="none" w="sm" len="sm"/>
            <a:tailEnd type="none" w="sm" len="sm"/>
          </a:ln>
        </p:spPr>
        <p:txBody>
          <a:bodyPr/>
          <a:lstStyle/>
          <a:p>
            <a:endParaRPr lang="en-US"/>
          </a:p>
        </p:txBody>
      </p:sp>
      <p:sp>
        <p:nvSpPr>
          <p:cNvPr id="3" name="AutoShape 3"/>
          <p:cNvSpPr/>
          <p:nvPr/>
        </p:nvSpPr>
        <p:spPr>
          <a:xfrm rot="5419655">
            <a:off x="372966" y="2027893"/>
            <a:ext cx="3331823" cy="0"/>
          </a:xfrm>
          <a:prstGeom prst="line">
            <a:avLst/>
          </a:prstGeom>
          <a:ln w="9525" cap="rnd">
            <a:solidFill>
              <a:srgbClr val="FFFFFF"/>
            </a:solidFill>
            <a:prstDash val="solid"/>
            <a:headEnd type="none" w="sm" len="sm"/>
            <a:tailEnd type="none" w="sm" len="sm"/>
          </a:ln>
        </p:spPr>
        <p:txBody>
          <a:bodyPr/>
          <a:lstStyle/>
          <a:p>
            <a:endParaRPr lang="en-US"/>
          </a:p>
        </p:txBody>
      </p:sp>
      <p:sp>
        <p:nvSpPr>
          <p:cNvPr id="4" name="AutoShape 4"/>
          <p:cNvSpPr/>
          <p:nvPr/>
        </p:nvSpPr>
        <p:spPr>
          <a:xfrm rot="10775384">
            <a:off x="1042301" y="2360062"/>
            <a:ext cx="2660518" cy="0"/>
          </a:xfrm>
          <a:prstGeom prst="line">
            <a:avLst/>
          </a:prstGeom>
          <a:ln w="9525" cap="rnd">
            <a:solidFill>
              <a:srgbClr val="FFFFFF"/>
            </a:solidFill>
            <a:prstDash val="solid"/>
            <a:headEnd type="none" w="sm" len="sm"/>
            <a:tailEnd type="none" w="sm" len="sm"/>
          </a:ln>
        </p:spPr>
        <p:txBody>
          <a:bodyPr/>
          <a:lstStyle/>
          <a:p>
            <a:endParaRPr lang="en-US"/>
          </a:p>
        </p:txBody>
      </p:sp>
      <p:grpSp>
        <p:nvGrpSpPr>
          <p:cNvPr id="5" name="Group 5"/>
          <p:cNvGrpSpPr/>
          <p:nvPr/>
        </p:nvGrpSpPr>
        <p:grpSpPr>
          <a:xfrm rot="5400000">
            <a:off x="880403" y="869424"/>
            <a:ext cx="1500923" cy="1500923"/>
            <a:chOff x="0" y="0"/>
            <a:chExt cx="2001230" cy="2001230"/>
          </a:xfrm>
        </p:grpSpPr>
        <p:sp>
          <p:nvSpPr>
            <p:cNvPr id="6" name="Freeform 6"/>
            <p:cNvSpPr/>
            <p:nvPr/>
          </p:nvSpPr>
          <p:spPr>
            <a:xfrm>
              <a:off x="12700" y="0"/>
              <a:ext cx="1988566" cy="1988566"/>
            </a:xfrm>
            <a:custGeom>
              <a:avLst/>
              <a:gdLst/>
              <a:ahLst/>
              <a:cxnLst/>
              <a:rect l="l" t="t" r="r" b="b"/>
              <a:pathLst>
                <a:path w="1988566" h="1988566">
                  <a:moveTo>
                    <a:pt x="1963166" y="1988566"/>
                  </a:moveTo>
                  <a:lnTo>
                    <a:pt x="1963166" y="12700"/>
                  </a:lnTo>
                  <a:lnTo>
                    <a:pt x="1975866" y="12700"/>
                  </a:lnTo>
                  <a:lnTo>
                    <a:pt x="1975866" y="25400"/>
                  </a:lnTo>
                  <a:lnTo>
                    <a:pt x="0" y="25400"/>
                  </a:lnTo>
                  <a:lnTo>
                    <a:pt x="0" y="0"/>
                  </a:lnTo>
                  <a:lnTo>
                    <a:pt x="1975866" y="0"/>
                  </a:lnTo>
                  <a:cubicBezTo>
                    <a:pt x="1982851" y="0"/>
                    <a:pt x="1988566" y="5715"/>
                    <a:pt x="1988566" y="12700"/>
                  </a:cubicBezTo>
                  <a:lnTo>
                    <a:pt x="1988566" y="1988566"/>
                  </a:lnTo>
                  <a:close/>
                </a:path>
              </a:pathLst>
            </a:custGeom>
            <a:solidFill>
              <a:srgbClr val="FFFFFF"/>
            </a:solidFill>
          </p:spPr>
          <p:txBody>
            <a:bodyPr/>
            <a:lstStyle/>
            <a:p>
              <a:endParaRPr lang="en-US"/>
            </a:p>
          </p:txBody>
        </p:sp>
      </p:grpSp>
      <p:grpSp>
        <p:nvGrpSpPr>
          <p:cNvPr id="7" name="Group 7"/>
          <p:cNvGrpSpPr/>
          <p:nvPr/>
        </p:nvGrpSpPr>
        <p:grpSpPr>
          <a:xfrm rot="5400000">
            <a:off x="801395" y="790413"/>
            <a:ext cx="928535" cy="928535"/>
            <a:chOff x="0" y="0"/>
            <a:chExt cx="1238046" cy="1238046"/>
          </a:xfrm>
        </p:grpSpPr>
        <p:sp>
          <p:nvSpPr>
            <p:cNvPr id="8" name="Freeform 8"/>
            <p:cNvSpPr/>
            <p:nvPr/>
          </p:nvSpPr>
          <p:spPr>
            <a:xfrm>
              <a:off x="12700" y="0"/>
              <a:ext cx="1225296" cy="1225296"/>
            </a:xfrm>
            <a:custGeom>
              <a:avLst/>
              <a:gdLst/>
              <a:ahLst/>
              <a:cxnLst/>
              <a:rect l="l" t="t" r="r" b="b"/>
              <a:pathLst>
                <a:path w="1225296" h="1225296">
                  <a:moveTo>
                    <a:pt x="1199896" y="1225296"/>
                  </a:moveTo>
                  <a:lnTo>
                    <a:pt x="1199896" y="12700"/>
                  </a:lnTo>
                  <a:lnTo>
                    <a:pt x="1212596" y="12700"/>
                  </a:lnTo>
                  <a:lnTo>
                    <a:pt x="1212596" y="25400"/>
                  </a:lnTo>
                  <a:lnTo>
                    <a:pt x="0" y="25400"/>
                  </a:lnTo>
                  <a:lnTo>
                    <a:pt x="0" y="0"/>
                  </a:lnTo>
                  <a:lnTo>
                    <a:pt x="1212596" y="0"/>
                  </a:lnTo>
                  <a:cubicBezTo>
                    <a:pt x="1219581" y="0"/>
                    <a:pt x="1225296" y="5715"/>
                    <a:pt x="1225296" y="12700"/>
                  </a:cubicBezTo>
                  <a:lnTo>
                    <a:pt x="1225296" y="1225296"/>
                  </a:lnTo>
                  <a:close/>
                </a:path>
              </a:pathLst>
            </a:custGeom>
            <a:solidFill>
              <a:srgbClr val="FFFFFF"/>
            </a:solidFill>
          </p:spPr>
          <p:txBody>
            <a:bodyPr/>
            <a:lstStyle/>
            <a:p>
              <a:endParaRPr lang="en-US"/>
            </a:p>
          </p:txBody>
        </p:sp>
      </p:grpSp>
      <p:sp>
        <p:nvSpPr>
          <p:cNvPr id="9" name="Freeform 9"/>
          <p:cNvSpPr/>
          <p:nvPr/>
        </p:nvSpPr>
        <p:spPr>
          <a:xfrm>
            <a:off x="649500" y="8309921"/>
            <a:ext cx="1162639" cy="1165168"/>
          </a:xfrm>
          <a:custGeom>
            <a:avLst/>
            <a:gdLst/>
            <a:ahLst/>
            <a:cxnLst/>
            <a:rect l="l" t="t" r="r" b="b"/>
            <a:pathLst>
              <a:path w="1162639" h="1165168">
                <a:moveTo>
                  <a:pt x="0" y="0"/>
                </a:moveTo>
                <a:lnTo>
                  <a:pt x="1162638" y="0"/>
                </a:lnTo>
                <a:lnTo>
                  <a:pt x="1162638" y="1165168"/>
                </a:lnTo>
                <a:lnTo>
                  <a:pt x="0" y="11651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AutoShape 10"/>
          <p:cNvSpPr/>
          <p:nvPr/>
        </p:nvSpPr>
        <p:spPr>
          <a:xfrm rot="5379905">
            <a:off x="5104274" y="8030776"/>
            <a:ext cx="3259106" cy="0"/>
          </a:xfrm>
          <a:prstGeom prst="line">
            <a:avLst/>
          </a:prstGeom>
          <a:ln w="9525" cap="rnd">
            <a:solidFill>
              <a:srgbClr val="FFFFFF"/>
            </a:solidFill>
            <a:prstDash val="solid"/>
            <a:headEnd type="none" w="sm" len="sm"/>
            <a:tailEnd type="none" w="sm" len="sm"/>
          </a:ln>
        </p:spPr>
        <p:txBody>
          <a:bodyPr/>
          <a:lstStyle/>
          <a:p>
            <a:endParaRPr lang="en-US"/>
          </a:p>
        </p:txBody>
      </p:sp>
      <p:grpSp>
        <p:nvGrpSpPr>
          <p:cNvPr id="11" name="Group 11"/>
          <p:cNvGrpSpPr/>
          <p:nvPr/>
        </p:nvGrpSpPr>
        <p:grpSpPr>
          <a:xfrm rot="-5400000">
            <a:off x="6231851" y="7528801"/>
            <a:ext cx="914739" cy="914739"/>
            <a:chOff x="0" y="0"/>
            <a:chExt cx="1219652" cy="1219652"/>
          </a:xfrm>
        </p:grpSpPr>
        <p:sp>
          <p:nvSpPr>
            <p:cNvPr id="12" name="Freeform 12"/>
            <p:cNvSpPr/>
            <p:nvPr/>
          </p:nvSpPr>
          <p:spPr>
            <a:xfrm>
              <a:off x="0" y="12700"/>
              <a:ext cx="1207008" cy="1207008"/>
            </a:xfrm>
            <a:custGeom>
              <a:avLst/>
              <a:gdLst/>
              <a:ahLst/>
              <a:cxnLst/>
              <a:rect l="l" t="t" r="r" b="b"/>
              <a:pathLst>
                <a:path w="1207008" h="1207008">
                  <a:moveTo>
                    <a:pt x="25400" y="0"/>
                  </a:moveTo>
                  <a:lnTo>
                    <a:pt x="25400" y="1194308"/>
                  </a:lnTo>
                  <a:lnTo>
                    <a:pt x="12700" y="1194308"/>
                  </a:lnTo>
                  <a:lnTo>
                    <a:pt x="12700" y="1181608"/>
                  </a:lnTo>
                  <a:lnTo>
                    <a:pt x="1207008" y="1181608"/>
                  </a:lnTo>
                  <a:lnTo>
                    <a:pt x="1207008" y="1207008"/>
                  </a:lnTo>
                  <a:lnTo>
                    <a:pt x="12700" y="1207008"/>
                  </a:lnTo>
                  <a:cubicBezTo>
                    <a:pt x="5715" y="1207008"/>
                    <a:pt x="0" y="1201293"/>
                    <a:pt x="0" y="1194308"/>
                  </a:cubicBezTo>
                  <a:lnTo>
                    <a:pt x="0" y="0"/>
                  </a:lnTo>
                  <a:close/>
                </a:path>
              </a:pathLst>
            </a:custGeom>
            <a:solidFill>
              <a:srgbClr val="FFFFFF"/>
            </a:solidFill>
          </p:spPr>
          <p:txBody>
            <a:bodyPr/>
            <a:lstStyle/>
            <a:p>
              <a:endParaRPr lang="en-US"/>
            </a:p>
          </p:txBody>
        </p:sp>
      </p:grpSp>
      <p:grpSp>
        <p:nvGrpSpPr>
          <p:cNvPr id="13" name="Group 13"/>
          <p:cNvGrpSpPr/>
          <p:nvPr/>
        </p:nvGrpSpPr>
        <p:grpSpPr>
          <a:xfrm rot="-5400000">
            <a:off x="5829273" y="7126223"/>
            <a:ext cx="652401" cy="652401"/>
            <a:chOff x="0" y="0"/>
            <a:chExt cx="869868" cy="869868"/>
          </a:xfrm>
        </p:grpSpPr>
        <p:sp>
          <p:nvSpPr>
            <p:cNvPr id="14" name="Freeform 14"/>
            <p:cNvSpPr/>
            <p:nvPr/>
          </p:nvSpPr>
          <p:spPr>
            <a:xfrm>
              <a:off x="0" y="12700"/>
              <a:ext cx="857123" cy="857123"/>
            </a:xfrm>
            <a:custGeom>
              <a:avLst/>
              <a:gdLst/>
              <a:ahLst/>
              <a:cxnLst/>
              <a:rect l="l" t="t" r="r" b="b"/>
              <a:pathLst>
                <a:path w="857123" h="857123">
                  <a:moveTo>
                    <a:pt x="25400" y="0"/>
                  </a:moveTo>
                  <a:lnTo>
                    <a:pt x="25400" y="844423"/>
                  </a:lnTo>
                  <a:lnTo>
                    <a:pt x="12700" y="844423"/>
                  </a:lnTo>
                  <a:lnTo>
                    <a:pt x="12700" y="831723"/>
                  </a:lnTo>
                  <a:lnTo>
                    <a:pt x="857123" y="831723"/>
                  </a:lnTo>
                  <a:lnTo>
                    <a:pt x="857123" y="857123"/>
                  </a:lnTo>
                  <a:lnTo>
                    <a:pt x="12700" y="857123"/>
                  </a:lnTo>
                  <a:cubicBezTo>
                    <a:pt x="5715" y="857123"/>
                    <a:pt x="0" y="851408"/>
                    <a:pt x="0" y="844423"/>
                  </a:cubicBezTo>
                  <a:lnTo>
                    <a:pt x="0" y="0"/>
                  </a:lnTo>
                  <a:close/>
                </a:path>
              </a:pathLst>
            </a:custGeom>
            <a:solidFill>
              <a:srgbClr val="FFFFFF"/>
            </a:solidFill>
          </p:spPr>
          <p:txBody>
            <a:bodyPr/>
            <a:lstStyle/>
            <a:p>
              <a:endParaRPr lang="en-US"/>
            </a:p>
          </p:txBody>
        </p:sp>
      </p:grpSp>
      <p:sp>
        <p:nvSpPr>
          <p:cNvPr id="15" name="AutoShape 15"/>
          <p:cNvSpPr/>
          <p:nvPr/>
        </p:nvSpPr>
        <p:spPr>
          <a:xfrm rot="5419655">
            <a:off x="7904848" y="8251597"/>
            <a:ext cx="3331823" cy="0"/>
          </a:xfrm>
          <a:prstGeom prst="line">
            <a:avLst/>
          </a:prstGeom>
          <a:ln w="9525" cap="rnd">
            <a:solidFill>
              <a:srgbClr val="FFFFFF"/>
            </a:solidFill>
            <a:prstDash val="solid"/>
            <a:headEnd type="none" w="sm" len="sm"/>
            <a:tailEnd type="none" w="sm" len="sm"/>
          </a:ln>
        </p:spPr>
        <p:txBody>
          <a:bodyPr/>
          <a:lstStyle/>
          <a:p>
            <a:endParaRPr lang="en-US"/>
          </a:p>
        </p:txBody>
      </p:sp>
      <p:sp>
        <p:nvSpPr>
          <p:cNvPr id="16" name="AutoShape 16"/>
          <p:cNvSpPr/>
          <p:nvPr/>
        </p:nvSpPr>
        <p:spPr>
          <a:xfrm rot="10775384">
            <a:off x="7906818" y="7919428"/>
            <a:ext cx="2660518" cy="0"/>
          </a:xfrm>
          <a:prstGeom prst="line">
            <a:avLst/>
          </a:prstGeom>
          <a:ln w="9525" cap="rnd">
            <a:solidFill>
              <a:srgbClr val="FFFFFF"/>
            </a:solidFill>
            <a:prstDash val="solid"/>
            <a:headEnd type="none" w="sm" len="sm"/>
            <a:tailEnd type="none" w="sm" len="sm"/>
          </a:ln>
        </p:spPr>
        <p:txBody>
          <a:bodyPr/>
          <a:lstStyle/>
          <a:p>
            <a:endParaRPr lang="en-US"/>
          </a:p>
        </p:txBody>
      </p:sp>
      <p:grpSp>
        <p:nvGrpSpPr>
          <p:cNvPr id="17" name="Group 17"/>
          <p:cNvGrpSpPr/>
          <p:nvPr/>
        </p:nvGrpSpPr>
        <p:grpSpPr>
          <a:xfrm rot="-5400000">
            <a:off x="9228312" y="7909143"/>
            <a:ext cx="1500923" cy="1500922"/>
            <a:chOff x="0" y="0"/>
            <a:chExt cx="2001230" cy="2001230"/>
          </a:xfrm>
        </p:grpSpPr>
        <p:sp>
          <p:nvSpPr>
            <p:cNvPr id="18" name="Freeform 18"/>
            <p:cNvSpPr/>
            <p:nvPr/>
          </p:nvSpPr>
          <p:spPr>
            <a:xfrm>
              <a:off x="12700" y="0"/>
              <a:ext cx="1988566" cy="1988566"/>
            </a:xfrm>
            <a:custGeom>
              <a:avLst/>
              <a:gdLst/>
              <a:ahLst/>
              <a:cxnLst/>
              <a:rect l="l" t="t" r="r" b="b"/>
              <a:pathLst>
                <a:path w="1988566" h="1988566">
                  <a:moveTo>
                    <a:pt x="1963166" y="1988566"/>
                  </a:moveTo>
                  <a:lnTo>
                    <a:pt x="1963166" y="12700"/>
                  </a:lnTo>
                  <a:lnTo>
                    <a:pt x="1975866" y="12700"/>
                  </a:lnTo>
                  <a:lnTo>
                    <a:pt x="1975866" y="25400"/>
                  </a:lnTo>
                  <a:lnTo>
                    <a:pt x="0" y="25400"/>
                  </a:lnTo>
                  <a:lnTo>
                    <a:pt x="0" y="0"/>
                  </a:lnTo>
                  <a:lnTo>
                    <a:pt x="1975866" y="0"/>
                  </a:lnTo>
                  <a:cubicBezTo>
                    <a:pt x="1982851" y="0"/>
                    <a:pt x="1988566" y="5715"/>
                    <a:pt x="1988566" y="12700"/>
                  </a:cubicBezTo>
                  <a:lnTo>
                    <a:pt x="1988566" y="1988566"/>
                  </a:lnTo>
                  <a:close/>
                </a:path>
              </a:pathLst>
            </a:custGeom>
            <a:solidFill>
              <a:srgbClr val="FFFFFF"/>
            </a:solidFill>
          </p:spPr>
          <p:txBody>
            <a:bodyPr/>
            <a:lstStyle/>
            <a:p>
              <a:endParaRPr lang="en-US"/>
            </a:p>
          </p:txBody>
        </p:sp>
      </p:grpSp>
      <p:grpSp>
        <p:nvGrpSpPr>
          <p:cNvPr id="19" name="Group 19"/>
          <p:cNvGrpSpPr/>
          <p:nvPr/>
        </p:nvGrpSpPr>
        <p:grpSpPr>
          <a:xfrm rot="-5400000">
            <a:off x="9879708" y="8560542"/>
            <a:ext cx="928535" cy="928535"/>
            <a:chOff x="0" y="0"/>
            <a:chExt cx="1238046" cy="1238046"/>
          </a:xfrm>
        </p:grpSpPr>
        <p:sp>
          <p:nvSpPr>
            <p:cNvPr id="20" name="Freeform 20"/>
            <p:cNvSpPr/>
            <p:nvPr/>
          </p:nvSpPr>
          <p:spPr>
            <a:xfrm>
              <a:off x="12700" y="0"/>
              <a:ext cx="1225296" cy="1225296"/>
            </a:xfrm>
            <a:custGeom>
              <a:avLst/>
              <a:gdLst/>
              <a:ahLst/>
              <a:cxnLst/>
              <a:rect l="l" t="t" r="r" b="b"/>
              <a:pathLst>
                <a:path w="1225296" h="1225296">
                  <a:moveTo>
                    <a:pt x="1199896" y="1225296"/>
                  </a:moveTo>
                  <a:lnTo>
                    <a:pt x="1199896" y="12700"/>
                  </a:lnTo>
                  <a:lnTo>
                    <a:pt x="1212596" y="12700"/>
                  </a:lnTo>
                  <a:lnTo>
                    <a:pt x="1212596" y="25400"/>
                  </a:lnTo>
                  <a:lnTo>
                    <a:pt x="0" y="25400"/>
                  </a:lnTo>
                  <a:lnTo>
                    <a:pt x="0" y="0"/>
                  </a:lnTo>
                  <a:lnTo>
                    <a:pt x="1212596" y="0"/>
                  </a:lnTo>
                  <a:cubicBezTo>
                    <a:pt x="1219581" y="0"/>
                    <a:pt x="1225296" y="5715"/>
                    <a:pt x="1225296" y="12700"/>
                  </a:cubicBezTo>
                  <a:lnTo>
                    <a:pt x="1225296" y="1225296"/>
                  </a:lnTo>
                  <a:close/>
                </a:path>
              </a:pathLst>
            </a:custGeom>
            <a:solidFill>
              <a:srgbClr val="FFFFFF"/>
            </a:solidFill>
          </p:spPr>
          <p:txBody>
            <a:bodyPr/>
            <a:lstStyle/>
            <a:p>
              <a:endParaRPr lang="en-US"/>
            </a:p>
          </p:txBody>
        </p:sp>
      </p:grpSp>
      <p:sp>
        <p:nvSpPr>
          <p:cNvPr id="21" name="Freeform 21"/>
          <p:cNvSpPr/>
          <p:nvPr/>
        </p:nvSpPr>
        <p:spPr>
          <a:xfrm>
            <a:off x="9797499" y="804401"/>
            <a:ext cx="1162639" cy="1165168"/>
          </a:xfrm>
          <a:custGeom>
            <a:avLst/>
            <a:gdLst/>
            <a:ahLst/>
            <a:cxnLst/>
            <a:rect l="l" t="t" r="r" b="b"/>
            <a:pathLst>
              <a:path w="1162639" h="1165168">
                <a:moveTo>
                  <a:pt x="0" y="0"/>
                </a:moveTo>
                <a:lnTo>
                  <a:pt x="1162638" y="0"/>
                </a:lnTo>
                <a:lnTo>
                  <a:pt x="1162638" y="1165168"/>
                </a:lnTo>
                <a:lnTo>
                  <a:pt x="0" y="11651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2" name="AutoShape 22"/>
          <p:cNvSpPr/>
          <p:nvPr/>
        </p:nvSpPr>
        <p:spPr>
          <a:xfrm rot="5379905">
            <a:off x="3246258" y="2248713"/>
            <a:ext cx="3259106" cy="0"/>
          </a:xfrm>
          <a:prstGeom prst="line">
            <a:avLst/>
          </a:prstGeom>
          <a:ln w="9525" cap="rnd">
            <a:solidFill>
              <a:srgbClr val="FFFFFF"/>
            </a:solidFill>
            <a:prstDash val="solid"/>
            <a:headEnd type="none" w="sm" len="sm"/>
            <a:tailEnd type="none" w="sm" len="sm"/>
          </a:ln>
        </p:spPr>
        <p:txBody>
          <a:bodyPr/>
          <a:lstStyle/>
          <a:p>
            <a:endParaRPr lang="en-US"/>
          </a:p>
        </p:txBody>
      </p:sp>
      <p:grpSp>
        <p:nvGrpSpPr>
          <p:cNvPr id="23" name="Group 23"/>
          <p:cNvGrpSpPr/>
          <p:nvPr/>
        </p:nvGrpSpPr>
        <p:grpSpPr>
          <a:xfrm rot="5400000">
            <a:off x="4463047" y="1835950"/>
            <a:ext cx="914739" cy="914739"/>
            <a:chOff x="0" y="0"/>
            <a:chExt cx="1219652" cy="1219652"/>
          </a:xfrm>
        </p:grpSpPr>
        <p:sp>
          <p:nvSpPr>
            <p:cNvPr id="24" name="Freeform 24"/>
            <p:cNvSpPr/>
            <p:nvPr/>
          </p:nvSpPr>
          <p:spPr>
            <a:xfrm>
              <a:off x="0" y="12700"/>
              <a:ext cx="1207008" cy="1207008"/>
            </a:xfrm>
            <a:custGeom>
              <a:avLst/>
              <a:gdLst/>
              <a:ahLst/>
              <a:cxnLst/>
              <a:rect l="l" t="t" r="r" b="b"/>
              <a:pathLst>
                <a:path w="1207008" h="1207008">
                  <a:moveTo>
                    <a:pt x="25400" y="0"/>
                  </a:moveTo>
                  <a:lnTo>
                    <a:pt x="25400" y="1194308"/>
                  </a:lnTo>
                  <a:lnTo>
                    <a:pt x="12700" y="1194308"/>
                  </a:lnTo>
                  <a:lnTo>
                    <a:pt x="12700" y="1181608"/>
                  </a:lnTo>
                  <a:lnTo>
                    <a:pt x="1207008" y="1181608"/>
                  </a:lnTo>
                  <a:lnTo>
                    <a:pt x="1207008" y="1207008"/>
                  </a:lnTo>
                  <a:lnTo>
                    <a:pt x="12700" y="1207008"/>
                  </a:lnTo>
                  <a:cubicBezTo>
                    <a:pt x="5715" y="1207008"/>
                    <a:pt x="0" y="1201293"/>
                    <a:pt x="0" y="1194308"/>
                  </a:cubicBezTo>
                  <a:lnTo>
                    <a:pt x="0" y="0"/>
                  </a:lnTo>
                  <a:close/>
                </a:path>
              </a:pathLst>
            </a:custGeom>
            <a:solidFill>
              <a:srgbClr val="FFFFFF"/>
            </a:solidFill>
          </p:spPr>
          <p:txBody>
            <a:bodyPr/>
            <a:lstStyle/>
            <a:p>
              <a:endParaRPr lang="en-US"/>
            </a:p>
          </p:txBody>
        </p:sp>
      </p:grpSp>
      <p:grpSp>
        <p:nvGrpSpPr>
          <p:cNvPr id="25" name="Group 25"/>
          <p:cNvGrpSpPr/>
          <p:nvPr/>
        </p:nvGrpSpPr>
        <p:grpSpPr>
          <a:xfrm rot="5400000">
            <a:off x="5127963" y="2500865"/>
            <a:ext cx="652401" cy="652401"/>
            <a:chOff x="0" y="0"/>
            <a:chExt cx="869868" cy="869868"/>
          </a:xfrm>
        </p:grpSpPr>
        <p:sp>
          <p:nvSpPr>
            <p:cNvPr id="26" name="Freeform 26"/>
            <p:cNvSpPr/>
            <p:nvPr/>
          </p:nvSpPr>
          <p:spPr>
            <a:xfrm>
              <a:off x="0" y="12700"/>
              <a:ext cx="857123" cy="857123"/>
            </a:xfrm>
            <a:custGeom>
              <a:avLst/>
              <a:gdLst/>
              <a:ahLst/>
              <a:cxnLst/>
              <a:rect l="l" t="t" r="r" b="b"/>
              <a:pathLst>
                <a:path w="857123" h="857123">
                  <a:moveTo>
                    <a:pt x="25400" y="0"/>
                  </a:moveTo>
                  <a:lnTo>
                    <a:pt x="25400" y="844423"/>
                  </a:lnTo>
                  <a:lnTo>
                    <a:pt x="12700" y="844423"/>
                  </a:lnTo>
                  <a:lnTo>
                    <a:pt x="12700" y="831723"/>
                  </a:lnTo>
                  <a:lnTo>
                    <a:pt x="857123" y="831723"/>
                  </a:lnTo>
                  <a:lnTo>
                    <a:pt x="857123" y="857123"/>
                  </a:lnTo>
                  <a:lnTo>
                    <a:pt x="12700" y="857123"/>
                  </a:lnTo>
                  <a:cubicBezTo>
                    <a:pt x="5715" y="857123"/>
                    <a:pt x="0" y="851408"/>
                    <a:pt x="0" y="844423"/>
                  </a:cubicBezTo>
                  <a:lnTo>
                    <a:pt x="0" y="0"/>
                  </a:lnTo>
                  <a:close/>
                </a:path>
              </a:pathLst>
            </a:custGeom>
            <a:solidFill>
              <a:srgbClr val="FFFFFF"/>
            </a:solidFill>
          </p:spPr>
          <p:txBody>
            <a:bodyPr/>
            <a:lstStyle/>
            <a:p>
              <a:endParaRPr lang="en-US"/>
            </a:p>
          </p:txBody>
        </p:sp>
      </p:grpSp>
      <p:sp>
        <p:nvSpPr>
          <p:cNvPr id="27" name="Freeform 27"/>
          <p:cNvSpPr/>
          <p:nvPr/>
        </p:nvSpPr>
        <p:spPr>
          <a:xfrm>
            <a:off x="1230819" y="2293319"/>
            <a:ext cx="8330416" cy="6042210"/>
          </a:xfrm>
          <a:custGeom>
            <a:avLst/>
            <a:gdLst/>
            <a:ahLst/>
            <a:cxnLst/>
            <a:rect l="l" t="t" r="r" b="b"/>
            <a:pathLst>
              <a:path w="8330416" h="6042210">
                <a:moveTo>
                  <a:pt x="0" y="0"/>
                </a:moveTo>
                <a:lnTo>
                  <a:pt x="8330416" y="0"/>
                </a:lnTo>
                <a:lnTo>
                  <a:pt x="8330416" y="6042211"/>
                </a:lnTo>
                <a:lnTo>
                  <a:pt x="0" y="6042211"/>
                </a:lnTo>
                <a:lnTo>
                  <a:pt x="0" y="0"/>
                </a:lnTo>
                <a:close/>
              </a:path>
            </a:pathLst>
          </a:custGeom>
          <a:blipFill>
            <a:blip r:embed="rId7">
              <a:alphaModFix amt="69000"/>
            </a:blip>
            <a:stretch>
              <a:fillRect r="-8662"/>
            </a:stretch>
          </a:blipFill>
        </p:spPr>
        <p:txBody>
          <a:bodyPr/>
          <a:lstStyle/>
          <a:p>
            <a:endParaRPr lang="en-US"/>
          </a:p>
        </p:txBody>
      </p:sp>
      <p:sp>
        <p:nvSpPr>
          <p:cNvPr id="28" name="TextBox 28"/>
          <p:cNvSpPr txBox="1"/>
          <p:nvPr/>
        </p:nvSpPr>
        <p:spPr>
          <a:xfrm>
            <a:off x="11491234" y="2481815"/>
            <a:ext cx="5602138" cy="1466850"/>
          </a:xfrm>
          <a:prstGeom prst="rect">
            <a:avLst/>
          </a:prstGeom>
        </p:spPr>
        <p:txBody>
          <a:bodyPr lIns="0" tIns="0" rIns="0" bIns="0" rtlCol="0" anchor="t">
            <a:spAutoFit/>
          </a:bodyPr>
          <a:lstStyle/>
          <a:p>
            <a:pPr algn="ctr">
              <a:lnSpc>
                <a:spcPts val="5759"/>
              </a:lnSpc>
            </a:pPr>
            <a:r>
              <a:rPr lang="en-US" sz="4800" spc="-41">
                <a:solidFill>
                  <a:srgbClr val="000000"/>
                </a:solidFill>
                <a:latin typeface="Arimo Bold"/>
              </a:rPr>
              <a:t>Time for More Self-Reflection</a:t>
            </a:r>
          </a:p>
        </p:txBody>
      </p:sp>
      <p:sp>
        <p:nvSpPr>
          <p:cNvPr id="29" name="TextBox 29"/>
          <p:cNvSpPr txBox="1"/>
          <p:nvPr/>
        </p:nvSpPr>
        <p:spPr>
          <a:xfrm>
            <a:off x="15065640" y="9748650"/>
            <a:ext cx="2457345" cy="247650"/>
          </a:xfrm>
          <a:prstGeom prst="rect">
            <a:avLst/>
          </a:prstGeom>
        </p:spPr>
        <p:txBody>
          <a:bodyPr lIns="0" tIns="0" rIns="0" bIns="0" rtlCol="0" anchor="t">
            <a:spAutoFit/>
          </a:bodyPr>
          <a:lstStyle/>
          <a:p>
            <a:pPr algn="r">
              <a:lnSpc>
                <a:spcPts val="1800"/>
              </a:lnSpc>
            </a:pPr>
            <a:r>
              <a:rPr lang="en-US" sz="1500" spc="286">
                <a:solidFill>
                  <a:srgbClr val="000000">
                    <a:alpha val="60000"/>
                  </a:srgbClr>
                </a:solidFill>
                <a:latin typeface="Arimo"/>
              </a:rPr>
              <a:t>20</a:t>
            </a:r>
          </a:p>
        </p:txBody>
      </p:sp>
      <p:sp>
        <p:nvSpPr>
          <p:cNvPr id="30" name="TextBox 30"/>
          <p:cNvSpPr txBox="1"/>
          <p:nvPr/>
        </p:nvSpPr>
        <p:spPr>
          <a:xfrm>
            <a:off x="11491234" y="4736624"/>
            <a:ext cx="5602138" cy="3357829"/>
          </a:xfrm>
          <a:prstGeom prst="rect">
            <a:avLst/>
          </a:prstGeom>
        </p:spPr>
        <p:txBody>
          <a:bodyPr lIns="0" tIns="0" rIns="0" bIns="0" rtlCol="0" anchor="t">
            <a:spAutoFit/>
          </a:bodyPr>
          <a:lstStyle/>
          <a:p>
            <a:pPr algn="ctr">
              <a:lnSpc>
                <a:spcPts val="4406"/>
              </a:lnSpc>
            </a:pPr>
            <a:r>
              <a:rPr lang="en-US" sz="4079" spc="-32" dirty="0">
                <a:solidFill>
                  <a:srgbClr val="000000"/>
                </a:solidFill>
                <a:latin typeface="Arimo"/>
              </a:rPr>
              <a:t>Revisit your journal notes</a:t>
            </a:r>
          </a:p>
          <a:p>
            <a:pPr algn="ctr">
              <a:lnSpc>
                <a:spcPts val="4406"/>
              </a:lnSpc>
            </a:pPr>
            <a:endParaRPr lang="en-US" sz="4079" spc="-32" dirty="0">
              <a:solidFill>
                <a:srgbClr val="000000"/>
              </a:solidFill>
              <a:latin typeface="Arimo"/>
            </a:endParaRPr>
          </a:p>
          <a:p>
            <a:pPr algn="ctr">
              <a:lnSpc>
                <a:spcPts val="4406"/>
              </a:lnSpc>
            </a:pPr>
            <a:r>
              <a:rPr lang="en-US" sz="4079" spc="-35" dirty="0">
                <a:solidFill>
                  <a:srgbClr val="000000"/>
                </a:solidFill>
                <a:latin typeface="Arimo"/>
              </a:rPr>
              <a:t>Have your perceptions related to aging changed?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9D9D9"/>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0"/>
            <a:ext cx="18287997" cy="2363932"/>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2193285" y="0"/>
            <a:ext cx="6094715" cy="2364618"/>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61666" y="-7961667"/>
            <a:ext cx="2364669" cy="18288003"/>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2"/>
          <p:cNvSpPr txBox="1"/>
          <p:nvPr/>
        </p:nvSpPr>
        <p:spPr>
          <a:xfrm>
            <a:off x="1143001" y="523297"/>
            <a:ext cx="16992600" cy="131659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700" kern="1200" spc="-41" dirty="0">
                <a:solidFill>
                  <a:srgbClr val="FFFFFF"/>
                </a:solidFill>
                <a:latin typeface="Arimo" panose="020B0604020202020204" charset="0"/>
                <a:ea typeface="Arimo" panose="020B0604020202020204" charset="0"/>
                <a:cs typeface="Arimo" panose="020B0604020202020204" charset="0"/>
              </a:rPr>
              <a:t>Service Barriers Experienced by Asian American Older Adults</a:t>
            </a:r>
          </a:p>
        </p:txBody>
      </p:sp>
      <p:sp>
        <p:nvSpPr>
          <p:cNvPr id="4" name="TextBox 4"/>
          <p:cNvSpPr txBox="1"/>
          <p:nvPr/>
        </p:nvSpPr>
        <p:spPr>
          <a:xfrm>
            <a:off x="14293703" y="9222281"/>
            <a:ext cx="2339715" cy="218008"/>
          </a:xfrm>
          <a:prstGeom prst="rect">
            <a:avLst/>
          </a:prstGeom>
        </p:spPr>
        <p:txBody>
          <a:bodyPr lIns="0" tIns="0" rIns="0" bIns="0" rtlCol="0" anchor="t">
            <a:spAutoFit/>
          </a:bodyPr>
          <a:lstStyle/>
          <a:p>
            <a:pPr algn="r" defTabSz="868680">
              <a:lnSpc>
                <a:spcPts val="1710"/>
              </a:lnSpc>
              <a:spcAft>
                <a:spcPts val="600"/>
              </a:spcAft>
            </a:pPr>
            <a:r>
              <a:rPr lang="en-US" sz="1425" kern="1200" spc="272">
                <a:solidFill>
                  <a:srgbClr val="000000">
                    <a:alpha val="60000"/>
                  </a:srgbClr>
                </a:solidFill>
                <a:latin typeface="Arimo"/>
                <a:ea typeface="+mn-ea"/>
                <a:cs typeface="+mn-cs"/>
              </a:rPr>
              <a:t>21</a:t>
            </a:r>
            <a:endParaRPr lang="en-US" sz="1500" spc="286">
              <a:solidFill>
                <a:srgbClr val="000000">
                  <a:alpha val="60000"/>
                </a:srgbClr>
              </a:solidFill>
              <a:latin typeface="Arimo"/>
            </a:endParaRPr>
          </a:p>
        </p:txBody>
      </p:sp>
      <p:pic>
        <p:nvPicPr>
          <p:cNvPr id="5" name="Online Media 4" title="Lack of care for elderly Asian Americans">
            <a:hlinkClick r:id="" action="ppaction://media"/>
            <a:extLst>
              <a:ext uri="{FF2B5EF4-FFF2-40B4-BE49-F238E27FC236}">
                <a16:creationId xmlns:a16="http://schemas.microsoft.com/office/drawing/2014/main" id="{8C1239B1-748E-773F-165D-C8E78DB4A39E}"/>
              </a:ext>
            </a:extLst>
          </p:cNvPr>
          <p:cNvPicPr>
            <a:picLocks noRot="1" noChangeAspect="1"/>
          </p:cNvPicPr>
          <p:nvPr>
            <a:videoFile r:link="rId1"/>
          </p:nvPr>
        </p:nvPicPr>
        <p:blipFill>
          <a:blip r:embed="rId4"/>
          <a:stretch>
            <a:fillRect/>
          </a:stretch>
        </p:blipFill>
        <p:spPr>
          <a:xfrm>
            <a:off x="760620" y="4344416"/>
            <a:ext cx="5054484" cy="2855784"/>
          </a:xfrm>
          <a:prstGeom prst="rect">
            <a:avLst/>
          </a:prstGeom>
        </p:spPr>
      </p:pic>
      <p:sp>
        <p:nvSpPr>
          <p:cNvPr id="10" name="TextBox 9">
            <a:extLst>
              <a:ext uri="{FF2B5EF4-FFF2-40B4-BE49-F238E27FC236}">
                <a16:creationId xmlns:a16="http://schemas.microsoft.com/office/drawing/2014/main" id="{E6297F85-6BFC-5EA5-627C-6C3E16FF13D5}"/>
              </a:ext>
            </a:extLst>
          </p:cNvPr>
          <p:cNvSpPr txBox="1"/>
          <p:nvPr/>
        </p:nvSpPr>
        <p:spPr>
          <a:xfrm>
            <a:off x="8763000" y="2392821"/>
            <a:ext cx="8198422" cy="7248138"/>
          </a:xfrm>
          <a:prstGeom prst="rect">
            <a:avLst/>
          </a:prstGeom>
          <a:noFill/>
        </p:spPr>
        <p:txBody>
          <a:bodyPr wrap="square" rtlCol="0">
            <a:spAutoFit/>
          </a:bodyPr>
          <a:lstStyle/>
          <a:p>
            <a:pPr defTabSz="868680">
              <a:spcAft>
                <a:spcPts val="600"/>
              </a:spcAft>
            </a:pPr>
            <a:endParaRPr lang="en-US" sz="3800" kern="1200" dirty="0">
              <a:solidFill>
                <a:schemeClr val="tx1"/>
              </a:solidFill>
              <a:latin typeface="Arimo" panose="020B0604020202020204" charset="0"/>
              <a:ea typeface="+mn-ea"/>
              <a:cs typeface="+mn-cs"/>
            </a:endParaRPr>
          </a:p>
          <a:p>
            <a:pPr defTabSz="868680">
              <a:spcAft>
                <a:spcPts val="600"/>
              </a:spcAft>
            </a:pPr>
            <a:r>
              <a:rPr lang="en-US" sz="3800" kern="1200" dirty="0">
                <a:solidFill>
                  <a:schemeClr val="tx1"/>
                </a:solidFill>
                <a:latin typeface="Arimo" panose="020B0604020202020204" charset="0"/>
                <a:ea typeface="+mn-ea"/>
                <a:cs typeface="+mn-cs"/>
              </a:rPr>
              <a:t>Lack of culturally relevant services</a:t>
            </a:r>
          </a:p>
          <a:p>
            <a:pPr defTabSz="868680">
              <a:spcAft>
                <a:spcPts val="600"/>
              </a:spcAft>
            </a:pPr>
            <a:endParaRPr lang="en-US" sz="3800" kern="1200" dirty="0">
              <a:solidFill>
                <a:schemeClr val="tx1"/>
              </a:solidFill>
              <a:latin typeface="Arimo" panose="020B0604020202020204" charset="0"/>
              <a:ea typeface="+mn-ea"/>
              <a:cs typeface="+mn-cs"/>
            </a:endParaRPr>
          </a:p>
          <a:p>
            <a:pPr defTabSz="868680">
              <a:spcAft>
                <a:spcPts val="600"/>
              </a:spcAft>
            </a:pPr>
            <a:r>
              <a:rPr lang="en-US" sz="3800" kern="1200" dirty="0">
                <a:solidFill>
                  <a:schemeClr val="tx1"/>
                </a:solidFill>
                <a:latin typeface="Arimo" panose="020B0604020202020204" charset="0"/>
                <a:ea typeface="+mn-ea"/>
                <a:cs typeface="+mn-cs"/>
              </a:rPr>
              <a:t>Lack of language supports within service systems</a:t>
            </a:r>
          </a:p>
          <a:p>
            <a:pPr defTabSz="868680">
              <a:spcAft>
                <a:spcPts val="600"/>
              </a:spcAft>
            </a:pPr>
            <a:endParaRPr lang="en-US" sz="3800" dirty="0">
              <a:latin typeface="Arimo" panose="020B0604020202020204" charset="0"/>
            </a:endParaRPr>
          </a:p>
          <a:p>
            <a:pPr defTabSz="868680">
              <a:spcAft>
                <a:spcPts val="600"/>
              </a:spcAft>
            </a:pPr>
            <a:r>
              <a:rPr lang="en-US" sz="3800" dirty="0">
                <a:latin typeface="Arimo" panose="020B0604020202020204" charset="0"/>
              </a:rPr>
              <a:t>Inadequate community outreach</a:t>
            </a:r>
          </a:p>
          <a:p>
            <a:pPr defTabSz="868680">
              <a:spcAft>
                <a:spcPts val="600"/>
              </a:spcAft>
            </a:pPr>
            <a:endParaRPr lang="en-US" sz="3800" dirty="0">
              <a:latin typeface="Arimo" panose="020B0604020202020204" charset="0"/>
            </a:endParaRPr>
          </a:p>
          <a:p>
            <a:pPr defTabSz="868680">
              <a:spcAft>
                <a:spcPts val="600"/>
              </a:spcAft>
            </a:pPr>
            <a:r>
              <a:rPr lang="en-US" sz="3800" kern="1200" dirty="0">
                <a:solidFill>
                  <a:schemeClr val="tx1"/>
                </a:solidFill>
                <a:latin typeface="Arimo" panose="020B0604020202020204" charset="0"/>
                <a:ea typeface="+mn-ea"/>
                <a:cs typeface="+mn-cs"/>
              </a:rPr>
              <a:t>Social isolation</a:t>
            </a:r>
          </a:p>
          <a:p>
            <a:pPr defTabSz="868680">
              <a:spcAft>
                <a:spcPts val="600"/>
              </a:spcAft>
            </a:pPr>
            <a:endParaRPr lang="en-US" sz="3800" kern="1200" dirty="0">
              <a:solidFill>
                <a:schemeClr val="tx1"/>
              </a:solidFill>
              <a:latin typeface="Arimo" panose="020B0604020202020204" charset="0"/>
              <a:ea typeface="+mn-ea"/>
              <a:cs typeface="+mn-cs"/>
            </a:endParaRPr>
          </a:p>
          <a:p>
            <a:pPr>
              <a:spcAft>
                <a:spcPts val="600"/>
              </a:spcAft>
            </a:pPr>
            <a:endParaRPr lang="en-US" sz="4000" dirty="0">
              <a:latin typeface="Arimo" panose="020B0604020202020204" charset="0"/>
              <a:ea typeface="Arimo" panose="020B0604020202020204" charset="0"/>
              <a:cs typeface="Arimo" panose="020B060402020202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5"/>
                </p:tgtEl>
              </p:cMediaNode>
            </p:video>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5"/>
                                        </p:tgtEl>
                                      </p:cBhvr>
                                    </p:cmd>
                                  </p:childTnLst>
                                </p:cTn>
                              </p:par>
                            </p:childTnLst>
                          </p:cTn>
                        </p:par>
                      </p:childTnLst>
                    </p:cTn>
                  </p:par>
                </p:childTnLst>
              </p:cTn>
              <p:nextCondLst>
                <p:cond evt="onClick" delay="0">
                  <p:tgtEl>
                    <p:spTgt spid="5"/>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9FD48D5-361C-75C1-63E9-14647155D5FB}"/>
              </a:ext>
            </a:extLst>
          </p:cNvPr>
          <p:cNvSpPr>
            <a:spLocks noGrp="1"/>
          </p:cNvSpPr>
          <p:nvPr>
            <p:ph type="title"/>
          </p:nvPr>
        </p:nvSpPr>
        <p:spPr>
          <a:xfrm>
            <a:off x="762000" y="0"/>
            <a:ext cx="11887200" cy="1269779"/>
          </a:xfrm>
        </p:spPr>
        <p:txBody>
          <a:bodyPr vert="horz" lIns="91440" tIns="45720" rIns="91440" bIns="45720" rtlCol="0" anchor="ctr">
            <a:normAutofit/>
          </a:bodyPr>
          <a:lstStyle/>
          <a:p>
            <a:pPr marL="0" marR="0" lvl="0" indent="0" algn="l" fontAlgn="auto">
              <a:lnSpc>
                <a:spcPct val="90000"/>
              </a:lnSpc>
              <a:spcAft>
                <a:spcPts val="600"/>
              </a:spcAft>
              <a:buClrTx/>
              <a:buSzTx/>
              <a:tabLst/>
              <a:defRPr/>
            </a:pPr>
            <a:r>
              <a:rPr kumimoji="0" lang="en-US" b="0" i="0" u="none" strike="noStrike" cap="none" spc="-41" normalizeH="0" baseline="0" noProof="0" dirty="0">
                <a:ln>
                  <a:noFill/>
                </a:ln>
                <a:effectLst/>
                <a:uLnTx/>
                <a:uFillTx/>
                <a:latin typeface="Arimo" panose="020B0604020202020204" charset="0"/>
                <a:ea typeface="Arimo" panose="020B0604020202020204" charset="0"/>
                <a:cs typeface="Arimo" panose="020B0604020202020204" charset="0"/>
              </a:rPr>
              <a:t>Brainstorming Solutions to Service Barriers</a:t>
            </a:r>
          </a:p>
        </p:txBody>
      </p:sp>
      <p:pic>
        <p:nvPicPr>
          <p:cNvPr id="8" name="Picture 7" descr="Person with idea concept">
            <a:extLst>
              <a:ext uri="{FF2B5EF4-FFF2-40B4-BE49-F238E27FC236}">
                <a16:creationId xmlns:a16="http://schemas.microsoft.com/office/drawing/2014/main" id="{663E28FF-CE61-E6C6-510B-EBB89AABE211}"/>
              </a:ext>
            </a:extLst>
          </p:cNvPr>
          <p:cNvPicPr>
            <a:picLocks noChangeAspect="1"/>
          </p:cNvPicPr>
          <p:nvPr/>
        </p:nvPicPr>
        <p:blipFill rotWithShape="1">
          <a:blip r:embed="rId3"/>
          <a:srcRect l="28313" r="19851" b="-1"/>
          <a:stretch/>
        </p:blipFill>
        <p:spPr>
          <a:xfrm>
            <a:off x="11216587" y="1181100"/>
            <a:ext cx="7071413" cy="9105900"/>
          </a:xfrm>
          <a:prstGeom prst="rect">
            <a:avLst/>
          </a:prstGeom>
          <a:effectLst>
            <a:outerShdw blurRad="127000" dist="50800" dir="10800000" sx="99000" sy="99000" algn="r" rotWithShape="0">
              <a:prstClr val="black">
                <a:alpha val="40000"/>
              </a:prstClr>
            </a:outerShdw>
          </a:effectLst>
        </p:spPr>
      </p:pic>
      <p:sp>
        <p:nvSpPr>
          <p:cNvPr id="7" name="TextBox 6">
            <a:extLst>
              <a:ext uri="{FF2B5EF4-FFF2-40B4-BE49-F238E27FC236}">
                <a16:creationId xmlns:a16="http://schemas.microsoft.com/office/drawing/2014/main" id="{D439C0C2-6B69-F169-BBD7-4F25D9039B03}"/>
              </a:ext>
            </a:extLst>
          </p:cNvPr>
          <p:cNvSpPr txBox="1"/>
          <p:nvPr/>
        </p:nvSpPr>
        <p:spPr>
          <a:xfrm>
            <a:off x="624787" y="1269779"/>
            <a:ext cx="10210800" cy="8279190"/>
          </a:xfrm>
          <a:prstGeom prst="rect">
            <a:avLst/>
          </a:prstGeom>
          <a:noFill/>
        </p:spPr>
        <p:txBody>
          <a:bodyPr wrap="square" rtlCol="0">
            <a:spAutoFit/>
          </a:bodyPr>
          <a:lstStyle/>
          <a:p>
            <a:pPr marL="342900" indent="-342900">
              <a:buFont typeface="Arial" panose="020B0604020202020204" pitchFamily="34" charset="0"/>
              <a:buChar char="•"/>
            </a:pPr>
            <a:r>
              <a:rPr lang="en-US" sz="2800" dirty="0">
                <a:latin typeface="Arimo" panose="020B0604020202020204" charset="0"/>
                <a:ea typeface="Arimo" panose="020B0604020202020204" charset="0"/>
                <a:cs typeface="Arimo" panose="020B0604020202020204" charset="0"/>
              </a:rPr>
              <a:t>Training service providers to understand the unique needs and challenges of Asian American older adults</a:t>
            </a:r>
          </a:p>
          <a:p>
            <a:pPr marL="342900" indent="-342900">
              <a:buFont typeface="Arial" panose="020B0604020202020204" pitchFamily="34" charset="0"/>
              <a:buChar char="•"/>
            </a:pPr>
            <a:endParaRPr lang="en-US" sz="2800" dirty="0">
              <a:latin typeface="Arimo" panose="020B0604020202020204" charset="0"/>
              <a:ea typeface="Arimo" panose="020B0604020202020204" charset="0"/>
              <a:cs typeface="Arimo" panose="020B0604020202020204" charset="0"/>
            </a:endParaRPr>
          </a:p>
          <a:p>
            <a:pPr marL="342900" indent="-342900">
              <a:buFont typeface="Arial" panose="020B0604020202020204" pitchFamily="34" charset="0"/>
              <a:buChar char="•"/>
            </a:pPr>
            <a:r>
              <a:rPr lang="en-US" sz="2800" dirty="0">
                <a:latin typeface="Arimo" panose="020B0604020202020204" charset="0"/>
                <a:ea typeface="Arimo" panose="020B0604020202020204" charset="0"/>
                <a:cs typeface="Arimo" panose="020B0604020202020204" charset="0"/>
              </a:rPr>
              <a:t>Drawing bilingual and bicultural service providers into aging service networks</a:t>
            </a:r>
          </a:p>
          <a:p>
            <a:pPr marL="342900" indent="-342900">
              <a:buFont typeface="Arial" panose="020B0604020202020204" pitchFamily="34" charset="0"/>
              <a:buChar char="•"/>
            </a:pPr>
            <a:endParaRPr lang="en-US" sz="2800" dirty="0">
              <a:latin typeface="Arimo" panose="020B0604020202020204" charset="0"/>
              <a:ea typeface="Arimo" panose="020B0604020202020204" charset="0"/>
              <a:cs typeface="Arimo" panose="020B0604020202020204" charset="0"/>
            </a:endParaRPr>
          </a:p>
          <a:p>
            <a:pPr marL="342900" indent="-342900">
              <a:buFont typeface="Arial" panose="020B0604020202020204" pitchFamily="34" charset="0"/>
              <a:buChar char="•"/>
            </a:pPr>
            <a:r>
              <a:rPr lang="en-US" sz="2800" dirty="0">
                <a:latin typeface="Arimo" panose="020B0604020202020204" charset="0"/>
                <a:ea typeface="Arimo" panose="020B0604020202020204" charset="0"/>
                <a:cs typeface="Arimo" panose="020B0604020202020204" charset="0"/>
              </a:rPr>
              <a:t>Modifying services to be linguistically accessible and culturally relevant for Asian American older adults</a:t>
            </a:r>
          </a:p>
          <a:p>
            <a:pPr marL="342900" indent="-342900">
              <a:buFont typeface="Arial" panose="020B0604020202020204" pitchFamily="34" charset="0"/>
              <a:buChar char="•"/>
            </a:pPr>
            <a:endParaRPr lang="en-US" sz="2800" dirty="0">
              <a:latin typeface="Arimo" panose="020B0604020202020204" charset="0"/>
              <a:ea typeface="Arimo" panose="020B0604020202020204" charset="0"/>
              <a:cs typeface="Arimo" panose="020B0604020202020204" charset="0"/>
            </a:endParaRPr>
          </a:p>
          <a:p>
            <a:pPr marL="342900" indent="-342900">
              <a:buFont typeface="Arial" panose="020B0604020202020204" pitchFamily="34" charset="0"/>
              <a:buChar char="•"/>
            </a:pPr>
            <a:r>
              <a:rPr lang="en-US" sz="2800" dirty="0">
                <a:latin typeface="Arimo" panose="020B0604020202020204" charset="0"/>
                <a:ea typeface="Arimo" panose="020B0604020202020204" charset="0"/>
                <a:cs typeface="Arimo" panose="020B0604020202020204" charset="0"/>
              </a:rPr>
              <a:t>Accessible and meaningful community outreach. </a:t>
            </a:r>
          </a:p>
          <a:p>
            <a:pPr marL="800100" lvl="1" indent="-342900">
              <a:buFont typeface="Arial" panose="020B0604020202020204" pitchFamily="34" charset="0"/>
              <a:buChar char="•"/>
            </a:pPr>
            <a:r>
              <a:rPr lang="en-US" sz="2800" dirty="0">
                <a:latin typeface="Arimo" panose="020B0604020202020204" charset="0"/>
                <a:ea typeface="Arimo" panose="020B0604020202020204" charset="0"/>
                <a:cs typeface="Arimo" panose="020B0604020202020204" charset="0"/>
              </a:rPr>
              <a:t>Translating brochures and handouts into multiple Asian languages. </a:t>
            </a:r>
          </a:p>
          <a:p>
            <a:pPr marL="800100" lvl="1" indent="-342900">
              <a:buFont typeface="Arial" panose="020B0604020202020204" pitchFamily="34" charset="0"/>
              <a:buChar char="•"/>
            </a:pPr>
            <a:r>
              <a:rPr lang="en-US" sz="2800" dirty="0">
                <a:latin typeface="Arimo" panose="020B0604020202020204" charset="0"/>
                <a:ea typeface="Arimo" panose="020B0604020202020204" charset="0"/>
                <a:cs typeface="Arimo" panose="020B0604020202020204" charset="0"/>
              </a:rPr>
              <a:t>Advertising services through ethnic media such as ethnic radio shows, newspapers published in primary languages.</a:t>
            </a:r>
          </a:p>
          <a:p>
            <a:pPr marL="800100" lvl="1" indent="-342900">
              <a:buFont typeface="Arial" panose="020B0604020202020204" pitchFamily="34" charset="0"/>
              <a:buChar char="•"/>
            </a:pPr>
            <a:r>
              <a:rPr lang="en-US" sz="2800" dirty="0">
                <a:latin typeface="Arimo" panose="020B0604020202020204" charset="0"/>
                <a:ea typeface="Arimo" panose="020B0604020202020204" charset="0"/>
                <a:cs typeface="Arimo" panose="020B0604020202020204" charset="0"/>
              </a:rPr>
              <a:t>Social media applications such as WeChat, WhatsApp, </a:t>
            </a:r>
            <a:r>
              <a:rPr lang="en-US" sz="2800" dirty="0" err="1">
                <a:latin typeface="Arimo" panose="020B0604020202020204" charset="0"/>
                <a:ea typeface="Arimo" panose="020B0604020202020204" charset="0"/>
                <a:cs typeface="Arimo" panose="020B0604020202020204" charset="0"/>
              </a:rPr>
              <a:t>KakaoTalk</a:t>
            </a:r>
            <a:endParaRPr lang="en-US" sz="2800" dirty="0">
              <a:latin typeface="Arimo" panose="020B0604020202020204" charset="0"/>
              <a:ea typeface="Arimo" panose="020B0604020202020204" charset="0"/>
              <a:cs typeface="Arimo" panose="020B0604020202020204" charset="0"/>
            </a:endParaRPr>
          </a:p>
          <a:p>
            <a:pPr marL="800100" lvl="1" indent="-342900">
              <a:buFont typeface="Arial" panose="020B0604020202020204" pitchFamily="34" charset="0"/>
              <a:buChar char="•"/>
            </a:pPr>
            <a:endParaRPr lang="en-US" sz="2800" dirty="0">
              <a:latin typeface="Arimo" panose="020B0604020202020204" charset="0"/>
              <a:ea typeface="Arimo" panose="020B0604020202020204" charset="0"/>
              <a:cs typeface="Arimo" panose="020B0604020202020204" charset="0"/>
            </a:endParaRPr>
          </a:p>
          <a:p>
            <a:pPr marL="457200" indent="-457200">
              <a:buFont typeface="Arial" panose="020B0604020202020204" pitchFamily="34" charset="0"/>
              <a:buChar char="•"/>
            </a:pPr>
            <a:r>
              <a:rPr lang="en-US" sz="2800" dirty="0">
                <a:latin typeface="Arimo" panose="020B0604020202020204" charset="0"/>
                <a:ea typeface="Arimo" panose="020B0604020202020204" charset="0"/>
                <a:cs typeface="Arimo" panose="020B0604020202020204" charset="0"/>
              </a:rPr>
              <a:t>Training community health workers to serve as cultural brokers or liaisons</a:t>
            </a:r>
          </a:p>
        </p:txBody>
      </p:sp>
    </p:spTree>
    <p:extLst>
      <p:ext uri="{BB962C8B-B14F-4D97-AF65-F5344CB8AC3E}">
        <p14:creationId xmlns:p14="http://schemas.microsoft.com/office/powerpoint/2010/main" val="3869888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AE3E3"/>
        </a:solidFill>
        <a:effectLst/>
      </p:bgPr>
    </p:bg>
    <p:spTree>
      <p:nvGrpSpPr>
        <p:cNvPr id="1" name=""/>
        <p:cNvGrpSpPr/>
        <p:nvPr/>
      </p:nvGrpSpPr>
      <p:grpSpPr>
        <a:xfrm>
          <a:off x="0" y="0"/>
          <a:ext cx="0" cy="0"/>
          <a:chOff x="0" y="0"/>
          <a:chExt cx="0" cy="0"/>
        </a:xfrm>
      </p:grpSpPr>
      <p:sp>
        <p:nvSpPr>
          <p:cNvPr id="2" name="TextBox 2"/>
          <p:cNvSpPr txBox="1"/>
          <p:nvPr/>
        </p:nvSpPr>
        <p:spPr>
          <a:xfrm>
            <a:off x="1575540" y="2005767"/>
            <a:ext cx="15136920" cy="742950"/>
          </a:xfrm>
          <a:prstGeom prst="rect">
            <a:avLst/>
          </a:prstGeom>
        </p:spPr>
        <p:txBody>
          <a:bodyPr lIns="0" tIns="0" rIns="0" bIns="0" rtlCol="0" anchor="t">
            <a:spAutoFit/>
          </a:bodyPr>
          <a:lstStyle/>
          <a:p>
            <a:pPr algn="ctr">
              <a:lnSpc>
                <a:spcPts val="5759"/>
              </a:lnSpc>
            </a:pPr>
            <a:r>
              <a:rPr lang="en-US" sz="4800">
                <a:solidFill>
                  <a:srgbClr val="000000"/>
                </a:solidFill>
                <a:latin typeface="Arimo"/>
              </a:rPr>
              <a:t>Wrap up discussion</a:t>
            </a:r>
          </a:p>
        </p:txBody>
      </p:sp>
      <p:sp>
        <p:nvSpPr>
          <p:cNvPr id="3" name="TextBox 3"/>
          <p:cNvSpPr txBox="1"/>
          <p:nvPr/>
        </p:nvSpPr>
        <p:spPr>
          <a:xfrm>
            <a:off x="1575540" y="4038600"/>
            <a:ext cx="15590520" cy="2019300"/>
          </a:xfrm>
          <a:prstGeom prst="rect">
            <a:avLst/>
          </a:prstGeom>
        </p:spPr>
        <p:txBody>
          <a:bodyPr lIns="0" tIns="0" rIns="0" bIns="0" rtlCol="0" anchor="t">
            <a:spAutoFit/>
          </a:bodyPr>
          <a:lstStyle/>
          <a:p>
            <a:pPr marL="271463" lvl="1" algn="l">
              <a:lnSpc>
                <a:spcPts val="5400"/>
              </a:lnSpc>
            </a:pPr>
            <a:r>
              <a:rPr lang="en-US" sz="3000" spc="75" dirty="0">
                <a:solidFill>
                  <a:srgbClr val="000000">
                    <a:alpha val="78824"/>
                  </a:srgbClr>
                </a:solidFill>
                <a:latin typeface="Arimo"/>
              </a:rPr>
              <a:t>1. In the next 5 years, do you see yourself in the role of an aging service provider?</a:t>
            </a:r>
          </a:p>
          <a:p>
            <a:pPr marL="271463" lvl="1" algn="l">
              <a:lnSpc>
                <a:spcPts val="5400"/>
              </a:lnSpc>
            </a:pPr>
            <a:r>
              <a:rPr lang="en-US" sz="3000" spc="75" dirty="0">
                <a:solidFill>
                  <a:srgbClr val="000000">
                    <a:alpha val="78824"/>
                  </a:srgbClr>
                </a:solidFill>
                <a:latin typeface="Arimo"/>
              </a:rPr>
              <a:t>2. Where in the aging services network do you see yourself?</a:t>
            </a:r>
          </a:p>
          <a:p>
            <a:pPr marL="271463" lvl="1" algn="l">
              <a:lnSpc>
                <a:spcPts val="5400"/>
              </a:lnSpc>
            </a:pPr>
            <a:r>
              <a:rPr lang="en-US" sz="3000" spc="75" dirty="0">
                <a:solidFill>
                  <a:srgbClr val="000000">
                    <a:alpha val="78824"/>
                  </a:srgbClr>
                </a:solidFill>
                <a:latin typeface="Arimo"/>
              </a:rPr>
              <a:t>.</a:t>
            </a:r>
          </a:p>
        </p:txBody>
      </p:sp>
      <p:sp>
        <p:nvSpPr>
          <p:cNvPr id="4" name="TextBox 4"/>
          <p:cNvSpPr txBox="1"/>
          <p:nvPr/>
        </p:nvSpPr>
        <p:spPr>
          <a:xfrm>
            <a:off x="15065640" y="9748650"/>
            <a:ext cx="2457345" cy="247650"/>
          </a:xfrm>
          <a:prstGeom prst="rect">
            <a:avLst/>
          </a:prstGeom>
        </p:spPr>
        <p:txBody>
          <a:bodyPr lIns="0" tIns="0" rIns="0" bIns="0" rtlCol="0" anchor="t">
            <a:spAutoFit/>
          </a:bodyPr>
          <a:lstStyle/>
          <a:p>
            <a:pPr algn="r">
              <a:lnSpc>
                <a:spcPts val="1800"/>
              </a:lnSpc>
            </a:pPr>
            <a:r>
              <a:rPr lang="en-US" sz="1500" spc="286">
                <a:solidFill>
                  <a:srgbClr val="000000">
                    <a:alpha val="60000"/>
                  </a:srgbClr>
                </a:solidFill>
                <a:latin typeface="Arimo"/>
              </a:rPr>
              <a:t>23</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AE3E3"/>
        </a:solidFill>
        <a:effectLst/>
      </p:bgPr>
    </p:bg>
    <p:spTree>
      <p:nvGrpSpPr>
        <p:cNvPr id="1" name=""/>
        <p:cNvGrpSpPr/>
        <p:nvPr/>
      </p:nvGrpSpPr>
      <p:grpSpPr>
        <a:xfrm>
          <a:off x="0" y="0"/>
          <a:ext cx="0" cy="0"/>
          <a:chOff x="0" y="0"/>
          <a:chExt cx="0" cy="0"/>
        </a:xfrm>
      </p:grpSpPr>
      <p:sp>
        <p:nvSpPr>
          <p:cNvPr id="2" name="AutoShape 2"/>
          <p:cNvSpPr/>
          <p:nvPr/>
        </p:nvSpPr>
        <p:spPr>
          <a:xfrm rot="78979">
            <a:off x="14155653" y="3642222"/>
            <a:ext cx="829269" cy="0"/>
          </a:xfrm>
          <a:prstGeom prst="line">
            <a:avLst/>
          </a:prstGeom>
          <a:ln w="9525" cap="rnd">
            <a:solidFill>
              <a:srgbClr val="FFFFFF"/>
            </a:solidFill>
            <a:prstDash val="solid"/>
            <a:headEnd type="none" w="sm" len="sm"/>
            <a:tailEnd type="none" w="sm" len="sm"/>
          </a:ln>
        </p:spPr>
        <p:txBody>
          <a:bodyPr/>
          <a:lstStyle/>
          <a:p>
            <a:endParaRPr lang="en-US"/>
          </a:p>
        </p:txBody>
      </p:sp>
      <p:sp>
        <p:nvSpPr>
          <p:cNvPr id="3" name="Freeform 3"/>
          <p:cNvSpPr/>
          <p:nvPr/>
        </p:nvSpPr>
        <p:spPr>
          <a:xfrm>
            <a:off x="3610201" y="2868781"/>
            <a:ext cx="4362721" cy="4362721"/>
          </a:xfrm>
          <a:custGeom>
            <a:avLst/>
            <a:gdLst/>
            <a:ahLst/>
            <a:cxnLst/>
            <a:rect l="l" t="t" r="r" b="b"/>
            <a:pathLst>
              <a:path w="4362721" h="4362721">
                <a:moveTo>
                  <a:pt x="0" y="0"/>
                </a:moveTo>
                <a:lnTo>
                  <a:pt x="4362721" y="0"/>
                </a:lnTo>
                <a:lnTo>
                  <a:pt x="4362721" y="4362721"/>
                </a:lnTo>
                <a:lnTo>
                  <a:pt x="0" y="43627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548213" y="4764786"/>
            <a:ext cx="5329222" cy="5329221"/>
          </a:xfrm>
          <a:custGeom>
            <a:avLst/>
            <a:gdLst/>
            <a:ahLst/>
            <a:cxnLst/>
            <a:rect l="l" t="t" r="r" b="b"/>
            <a:pathLst>
              <a:path w="5329222" h="5329221">
                <a:moveTo>
                  <a:pt x="0" y="0"/>
                </a:moveTo>
                <a:lnTo>
                  <a:pt x="5329222" y="0"/>
                </a:lnTo>
                <a:lnTo>
                  <a:pt x="5329222" y="5329221"/>
                </a:lnTo>
                <a:lnTo>
                  <a:pt x="0" y="532922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AutoShape 5"/>
          <p:cNvSpPr/>
          <p:nvPr/>
        </p:nvSpPr>
        <p:spPr>
          <a:xfrm rot="5419655">
            <a:off x="372966" y="2027893"/>
            <a:ext cx="3331823" cy="0"/>
          </a:xfrm>
          <a:prstGeom prst="line">
            <a:avLst/>
          </a:prstGeom>
          <a:ln w="9525" cap="rnd">
            <a:solidFill>
              <a:srgbClr val="FFFFFF"/>
            </a:solidFill>
            <a:prstDash val="solid"/>
            <a:headEnd type="none" w="sm" len="sm"/>
            <a:tailEnd type="none" w="sm" len="sm"/>
          </a:ln>
        </p:spPr>
        <p:txBody>
          <a:bodyPr/>
          <a:lstStyle/>
          <a:p>
            <a:endParaRPr lang="en-US"/>
          </a:p>
        </p:txBody>
      </p:sp>
      <p:sp>
        <p:nvSpPr>
          <p:cNvPr id="6" name="AutoShape 6"/>
          <p:cNvSpPr/>
          <p:nvPr/>
        </p:nvSpPr>
        <p:spPr>
          <a:xfrm rot="10775384">
            <a:off x="1042301" y="2360062"/>
            <a:ext cx="2660518" cy="0"/>
          </a:xfrm>
          <a:prstGeom prst="line">
            <a:avLst/>
          </a:prstGeom>
          <a:ln w="9525" cap="rnd">
            <a:solidFill>
              <a:srgbClr val="FFFFFF"/>
            </a:solidFill>
            <a:prstDash val="solid"/>
            <a:headEnd type="none" w="sm" len="sm"/>
            <a:tailEnd type="none" w="sm" len="sm"/>
          </a:ln>
        </p:spPr>
        <p:txBody>
          <a:bodyPr/>
          <a:lstStyle/>
          <a:p>
            <a:endParaRPr lang="en-US"/>
          </a:p>
        </p:txBody>
      </p:sp>
      <p:grpSp>
        <p:nvGrpSpPr>
          <p:cNvPr id="7" name="Group 7"/>
          <p:cNvGrpSpPr/>
          <p:nvPr/>
        </p:nvGrpSpPr>
        <p:grpSpPr>
          <a:xfrm rot="5400000">
            <a:off x="880403" y="869424"/>
            <a:ext cx="1500923" cy="1500923"/>
            <a:chOff x="0" y="0"/>
            <a:chExt cx="2001230" cy="2001230"/>
          </a:xfrm>
        </p:grpSpPr>
        <p:sp>
          <p:nvSpPr>
            <p:cNvPr id="8" name="Freeform 8"/>
            <p:cNvSpPr/>
            <p:nvPr/>
          </p:nvSpPr>
          <p:spPr>
            <a:xfrm>
              <a:off x="12700" y="0"/>
              <a:ext cx="1988566" cy="1988566"/>
            </a:xfrm>
            <a:custGeom>
              <a:avLst/>
              <a:gdLst/>
              <a:ahLst/>
              <a:cxnLst/>
              <a:rect l="l" t="t" r="r" b="b"/>
              <a:pathLst>
                <a:path w="1988566" h="1988566">
                  <a:moveTo>
                    <a:pt x="1963166" y="1988566"/>
                  </a:moveTo>
                  <a:lnTo>
                    <a:pt x="1963166" y="12700"/>
                  </a:lnTo>
                  <a:lnTo>
                    <a:pt x="1975866" y="12700"/>
                  </a:lnTo>
                  <a:lnTo>
                    <a:pt x="1975866" y="25400"/>
                  </a:lnTo>
                  <a:lnTo>
                    <a:pt x="0" y="25400"/>
                  </a:lnTo>
                  <a:lnTo>
                    <a:pt x="0" y="0"/>
                  </a:lnTo>
                  <a:lnTo>
                    <a:pt x="1975866" y="0"/>
                  </a:lnTo>
                  <a:cubicBezTo>
                    <a:pt x="1982851" y="0"/>
                    <a:pt x="1988566" y="5715"/>
                    <a:pt x="1988566" y="12700"/>
                  </a:cubicBezTo>
                  <a:lnTo>
                    <a:pt x="1988566" y="1988566"/>
                  </a:lnTo>
                  <a:close/>
                </a:path>
              </a:pathLst>
            </a:custGeom>
            <a:solidFill>
              <a:srgbClr val="FFFFFF"/>
            </a:solidFill>
          </p:spPr>
          <p:txBody>
            <a:bodyPr/>
            <a:lstStyle/>
            <a:p>
              <a:endParaRPr lang="en-US"/>
            </a:p>
          </p:txBody>
        </p:sp>
      </p:grpSp>
      <p:grpSp>
        <p:nvGrpSpPr>
          <p:cNvPr id="9" name="Group 9"/>
          <p:cNvGrpSpPr/>
          <p:nvPr/>
        </p:nvGrpSpPr>
        <p:grpSpPr>
          <a:xfrm rot="5400000">
            <a:off x="801395" y="790413"/>
            <a:ext cx="928535" cy="928535"/>
            <a:chOff x="0" y="0"/>
            <a:chExt cx="1238046" cy="1238046"/>
          </a:xfrm>
        </p:grpSpPr>
        <p:sp>
          <p:nvSpPr>
            <p:cNvPr id="10" name="Freeform 10"/>
            <p:cNvSpPr/>
            <p:nvPr/>
          </p:nvSpPr>
          <p:spPr>
            <a:xfrm>
              <a:off x="12700" y="0"/>
              <a:ext cx="1225296" cy="1225296"/>
            </a:xfrm>
            <a:custGeom>
              <a:avLst/>
              <a:gdLst/>
              <a:ahLst/>
              <a:cxnLst/>
              <a:rect l="l" t="t" r="r" b="b"/>
              <a:pathLst>
                <a:path w="1225296" h="1225296">
                  <a:moveTo>
                    <a:pt x="1199896" y="1225296"/>
                  </a:moveTo>
                  <a:lnTo>
                    <a:pt x="1199896" y="12700"/>
                  </a:lnTo>
                  <a:lnTo>
                    <a:pt x="1212596" y="12700"/>
                  </a:lnTo>
                  <a:lnTo>
                    <a:pt x="1212596" y="25400"/>
                  </a:lnTo>
                  <a:lnTo>
                    <a:pt x="0" y="25400"/>
                  </a:lnTo>
                  <a:lnTo>
                    <a:pt x="0" y="0"/>
                  </a:lnTo>
                  <a:lnTo>
                    <a:pt x="1212596" y="0"/>
                  </a:lnTo>
                  <a:cubicBezTo>
                    <a:pt x="1219581" y="0"/>
                    <a:pt x="1225296" y="5715"/>
                    <a:pt x="1225296" y="12700"/>
                  </a:cubicBezTo>
                  <a:lnTo>
                    <a:pt x="1225296" y="1225296"/>
                  </a:lnTo>
                  <a:close/>
                </a:path>
              </a:pathLst>
            </a:custGeom>
            <a:solidFill>
              <a:srgbClr val="FFFFFF"/>
            </a:solidFill>
          </p:spPr>
          <p:txBody>
            <a:bodyPr/>
            <a:lstStyle/>
            <a:p>
              <a:endParaRPr lang="en-US"/>
            </a:p>
          </p:txBody>
        </p:sp>
      </p:grpSp>
      <p:sp>
        <p:nvSpPr>
          <p:cNvPr id="11" name="Freeform 11"/>
          <p:cNvSpPr/>
          <p:nvPr/>
        </p:nvSpPr>
        <p:spPr>
          <a:xfrm>
            <a:off x="-82422" y="-88356"/>
            <a:ext cx="3803234" cy="3793285"/>
          </a:xfrm>
          <a:custGeom>
            <a:avLst/>
            <a:gdLst/>
            <a:ahLst/>
            <a:cxnLst/>
            <a:rect l="l" t="t" r="r" b="b"/>
            <a:pathLst>
              <a:path w="3803234" h="3793285">
                <a:moveTo>
                  <a:pt x="0" y="0"/>
                </a:moveTo>
                <a:lnTo>
                  <a:pt x="3803233" y="0"/>
                </a:lnTo>
                <a:lnTo>
                  <a:pt x="3803233" y="3793285"/>
                </a:lnTo>
                <a:lnTo>
                  <a:pt x="0" y="379328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2" name="Freeform 12"/>
          <p:cNvSpPr/>
          <p:nvPr/>
        </p:nvSpPr>
        <p:spPr>
          <a:xfrm>
            <a:off x="806410" y="3797947"/>
            <a:ext cx="2812257" cy="950120"/>
          </a:xfrm>
          <a:custGeom>
            <a:avLst/>
            <a:gdLst/>
            <a:ahLst/>
            <a:cxnLst/>
            <a:rect l="l" t="t" r="r" b="b"/>
            <a:pathLst>
              <a:path w="2812257" h="950120">
                <a:moveTo>
                  <a:pt x="0" y="0"/>
                </a:moveTo>
                <a:lnTo>
                  <a:pt x="2812257" y="0"/>
                </a:lnTo>
                <a:lnTo>
                  <a:pt x="2812257" y="950119"/>
                </a:lnTo>
                <a:lnTo>
                  <a:pt x="0" y="95011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3" name="Freeform 13"/>
          <p:cNvSpPr/>
          <p:nvPr/>
        </p:nvSpPr>
        <p:spPr>
          <a:xfrm>
            <a:off x="649500" y="8309921"/>
            <a:ext cx="1162639" cy="1165168"/>
          </a:xfrm>
          <a:custGeom>
            <a:avLst/>
            <a:gdLst/>
            <a:ahLst/>
            <a:cxnLst/>
            <a:rect l="l" t="t" r="r" b="b"/>
            <a:pathLst>
              <a:path w="1162639" h="1165168">
                <a:moveTo>
                  <a:pt x="0" y="0"/>
                </a:moveTo>
                <a:lnTo>
                  <a:pt x="1162638" y="0"/>
                </a:lnTo>
                <a:lnTo>
                  <a:pt x="1162638" y="1165168"/>
                </a:lnTo>
                <a:lnTo>
                  <a:pt x="0" y="11651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4" name="Freeform 14"/>
          <p:cNvSpPr/>
          <p:nvPr/>
        </p:nvSpPr>
        <p:spPr>
          <a:xfrm>
            <a:off x="5118095" y="6435588"/>
            <a:ext cx="2943274" cy="2925863"/>
          </a:xfrm>
          <a:custGeom>
            <a:avLst/>
            <a:gdLst/>
            <a:ahLst/>
            <a:cxnLst/>
            <a:rect l="l" t="t" r="r" b="b"/>
            <a:pathLst>
              <a:path w="2943274" h="2925863">
                <a:moveTo>
                  <a:pt x="0" y="0"/>
                </a:moveTo>
                <a:lnTo>
                  <a:pt x="2943274" y="0"/>
                </a:lnTo>
                <a:lnTo>
                  <a:pt x="2943274" y="2925864"/>
                </a:lnTo>
                <a:lnTo>
                  <a:pt x="0" y="292586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5" name="AutoShape 15"/>
          <p:cNvSpPr/>
          <p:nvPr/>
        </p:nvSpPr>
        <p:spPr>
          <a:xfrm rot="5379905">
            <a:off x="5104274" y="8030776"/>
            <a:ext cx="3259106" cy="0"/>
          </a:xfrm>
          <a:prstGeom prst="line">
            <a:avLst/>
          </a:prstGeom>
          <a:ln w="9525" cap="rnd">
            <a:solidFill>
              <a:srgbClr val="FFFFFF"/>
            </a:solidFill>
            <a:prstDash val="solid"/>
            <a:headEnd type="none" w="sm" len="sm"/>
            <a:tailEnd type="none" w="sm" len="sm"/>
          </a:ln>
        </p:spPr>
        <p:txBody>
          <a:bodyPr/>
          <a:lstStyle/>
          <a:p>
            <a:endParaRPr lang="en-US"/>
          </a:p>
        </p:txBody>
      </p:sp>
      <p:grpSp>
        <p:nvGrpSpPr>
          <p:cNvPr id="16" name="Group 16"/>
          <p:cNvGrpSpPr/>
          <p:nvPr/>
        </p:nvGrpSpPr>
        <p:grpSpPr>
          <a:xfrm rot="-5400000">
            <a:off x="6231851" y="7528801"/>
            <a:ext cx="914739" cy="914739"/>
            <a:chOff x="0" y="0"/>
            <a:chExt cx="1219652" cy="1219652"/>
          </a:xfrm>
        </p:grpSpPr>
        <p:sp>
          <p:nvSpPr>
            <p:cNvPr id="17" name="Freeform 17"/>
            <p:cNvSpPr/>
            <p:nvPr/>
          </p:nvSpPr>
          <p:spPr>
            <a:xfrm>
              <a:off x="0" y="12700"/>
              <a:ext cx="1207008" cy="1207008"/>
            </a:xfrm>
            <a:custGeom>
              <a:avLst/>
              <a:gdLst/>
              <a:ahLst/>
              <a:cxnLst/>
              <a:rect l="l" t="t" r="r" b="b"/>
              <a:pathLst>
                <a:path w="1207008" h="1207008">
                  <a:moveTo>
                    <a:pt x="25400" y="0"/>
                  </a:moveTo>
                  <a:lnTo>
                    <a:pt x="25400" y="1194308"/>
                  </a:lnTo>
                  <a:lnTo>
                    <a:pt x="12700" y="1194308"/>
                  </a:lnTo>
                  <a:lnTo>
                    <a:pt x="12700" y="1181608"/>
                  </a:lnTo>
                  <a:lnTo>
                    <a:pt x="1207008" y="1181608"/>
                  </a:lnTo>
                  <a:lnTo>
                    <a:pt x="1207008" y="1207008"/>
                  </a:lnTo>
                  <a:lnTo>
                    <a:pt x="12700" y="1207008"/>
                  </a:lnTo>
                  <a:cubicBezTo>
                    <a:pt x="5715" y="1207008"/>
                    <a:pt x="0" y="1201293"/>
                    <a:pt x="0" y="1194308"/>
                  </a:cubicBezTo>
                  <a:lnTo>
                    <a:pt x="0" y="0"/>
                  </a:lnTo>
                  <a:close/>
                </a:path>
              </a:pathLst>
            </a:custGeom>
            <a:solidFill>
              <a:srgbClr val="FFFFFF"/>
            </a:solidFill>
          </p:spPr>
          <p:txBody>
            <a:bodyPr/>
            <a:lstStyle/>
            <a:p>
              <a:endParaRPr lang="en-US"/>
            </a:p>
          </p:txBody>
        </p:sp>
      </p:grpSp>
      <p:grpSp>
        <p:nvGrpSpPr>
          <p:cNvPr id="18" name="Group 18"/>
          <p:cNvGrpSpPr/>
          <p:nvPr/>
        </p:nvGrpSpPr>
        <p:grpSpPr>
          <a:xfrm rot="-5400000">
            <a:off x="5829273" y="7126223"/>
            <a:ext cx="652401" cy="652401"/>
            <a:chOff x="0" y="0"/>
            <a:chExt cx="869868" cy="869868"/>
          </a:xfrm>
        </p:grpSpPr>
        <p:sp>
          <p:nvSpPr>
            <p:cNvPr id="19" name="Freeform 19"/>
            <p:cNvSpPr/>
            <p:nvPr/>
          </p:nvSpPr>
          <p:spPr>
            <a:xfrm>
              <a:off x="0" y="12700"/>
              <a:ext cx="857123" cy="857123"/>
            </a:xfrm>
            <a:custGeom>
              <a:avLst/>
              <a:gdLst/>
              <a:ahLst/>
              <a:cxnLst/>
              <a:rect l="l" t="t" r="r" b="b"/>
              <a:pathLst>
                <a:path w="857123" h="857123">
                  <a:moveTo>
                    <a:pt x="25400" y="0"/>
                  </a:moveTo>
                  <a:lnTo>
                    <a:pt x="25400" y="844423"/>
                  </a:lnTo>
                  <a:lnTo>
                    <a:pt x="12700" y="844423"/>
                  </a:lnTo>
                  <a:lnTo>
                    <a:pt x="12700" y="831723"/>
                  </a:lnTo>
                  <a:lnTo>
                    <a:pt x="857123" y="831723"/>
                  </a:lnTo>
                  <a:lnTo>
                    <a:pt x="857123" y="857123"/>
                  </a:lnTo>
                  <a:lnTo>
                    <a:pt x="12700" y="857123"/>
                  </a:lnTo>
                  <a:cubicBezTo>
                    <a:pt x="5715" y="857123"/>
                    <a:pt x="0" y="851408"/>
                    <a:pt x="0" y="844423"/>
                  </a:cubicBezTo>
                  <a:lnTo>
                    <a:pt x="0" y="0"/>
                  </a:lnTo>
                  <a:close/>
                </a:path>
              </a:pathLst>
            </a:custGeom>
            <a:solidFill>
              <a:srgbClr val="FFFFFF"/>
            </a:solidFill>
          </p:spPr>
          <p:txBody>
            <a:bodyPr/>
            <a:lstStyle/>
            <a:p>
              <a:endParaRPr lang="en-US"/>
            </a:p>
          </p:txBody>
        </p:sp>
      </p:grpSp>
      <p:sp>
        <p:nvSpPr>
          <p:cNvPr id="20" name="Freeform 20"/>
          <p:cNvSpPr/>
          <p:nvPr/>
        </p:nvSpPr>
        <p:spPr>
          <a:xfrm>
            <a:off x="5732202" y="185482"/>
            <a:ext cx="5329222" cy="5329221"/>
          </a:xfrm>
          <a:custGeom>
            <a:avLst/>
            <a:gdLst/>
            <a:ahLst/>
            <a:cxnLst/>
            <a:rect l="l" t="t" r="r" b="b"/>
            <a:pathLst>
              <a:path w="5329222" h="5329221">
                <a:moveTo>
                  <a:pt x="0" y="0"/>
                </a:moveTo>
                <a:lnTo>
                  <a:pt x="5329222" y="0"/>
                </a:lnTo>
                <a:lnTo>
                  <a:pt x="5329222" y="5329221"/>
                </a:lnTo>
                <a:lnTo>
                  <a:pt x="0" y="532922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21" name="AutoShape 21"/>
          <p:cNvSpPr/>
          <p:nvPr/>
        </p:nvSpPr>
        <p:spPr>
          <a:xfrm rot="5419655">
            <a:off x="7904848" y="8251597"/>
            <a:ext cx="3331823" cy="0"/>
          </a:xfrm>
          <a:prstGeom prst="line">
            <a:avLst/>
          </a:prstGeom>
          <a:ln w="9525" cap="rnd">
            <a:solidFill>
              <a:srgbClr val="FFFFFF"/>
            </a:solidFill>
            <a:prstDash val="solid"/>
            <a:headEnd type="none" w="sm" len="sm"/>
            <a:tailEnd type="none" w="sm" len="sm"/>
          </a:ln>
        </p:spPr>
        <p:txBody>
          <a:bodyPr/>
          <a:lstStyle/>
          <a:p>
            <a:endParaRPr lang="en-US"/>
          </a:p>
        </p:txBody>
      </p:sp>
      <p:sp>
        <p:nvSpPr>
          <p:cNvPr id="22" name="AutoShape 22"/>
          <p:cNvSpPr/>
          <p:nvPr/>
        </p:nvSpPr>
        <p:spPr>
          <a:xfrm rot="10775384">
            <a:off x="7906818" y="7919428"/>
            <a:ext cx="2660518" cy="0"/>
          </a:xfrm>
          <a:prstGeom prst="line">
            <a:avLst/>
          </a:prstGeom>
          <a:ln w="9525" cap="rnd">
            <a:solidFill>
              <a:srgbClr val="FFFFFF"/>
            </a:solidFill>
            <a:prstDash val="solid"/>
            <a:headEnd type="none" w="sm" len="sm"/>
            <a:tailEnd type="none" w="sm" len="sm"/>
          </a:ln>
        </p:spPr>
        <p:txBody>
          <a:bodyPr/>
          <a:lstStyle/>
          <a:p>
            <a:endParaRPr lang="en-US"/>
          </a:p>
        </p:txBody>
      </p:sp>
      <p:grpSp>
        <p:nvGrpSpPr>
          <p:cNvPr id="23" name="Group 23"/>
          <p:cNvGrpSpPr/>
          <p:nvPr/>
        </p:nvGrpSpPr>
        <p:grpSpPr>
          <a:xfrm rot="-5400000">
            <a:off x="9228312" y="7909143"/>
            <a:ext cx="1500923" cy="1500922"/>
            <a:chOff x="0" y="0"/>
            <a:chExt cx="2001230" cy="2001230"/>
          </a:xfrm>
        </p:grpSpPr>
        <p:sp>
          <p:nvSpPr>
            <p:cNvPr id="24" name="Freeform 24"/>
            <p:cNvSpPr/>
            <p:nvPr/>
          </p:nvSpPr>
          <p:spPr>
            <a:xfrm>
              <a:off x="12700" y="0"/>
              <a:ext cx="1988566" cy="1988566"/>
            </a:xfrm>
            <a:custGeom>
              <a:avLst/>
              <a:gdLst/>
              <a:ahLst/>
              <a:cxnLst/>
              <a:rect l="l" t="t" r="r" b="b"/>
              <a:pathLst>
                <a:path w="1988566" h="1988566">
                  <a:moveTo>
                    <a:pt x="1963166" y="1988566"/>
                  </a:moveTo>
                  <a:lnTo>
                    <a:pt x="1963166" y="12700"/>
                  </a:lnTo>
                  <a:lnTo>
                    <a:pt x="1975866" y="12700"/>
                  </a:lnTo>
                  <a:lnTo>
                    <a:pt x="1975866" y="25400"/>
                  </a:lnTo>
                  <a:lnTo>
                    <a:pt x="0" y="25400"/>
                  </a:lnTo>
                  <a:lnTo>
                    <a:pt x="0" y="0"/>
                  </a:lnTo>
                  <a:lnTo>
                    <a:pt x="1975866" y="0"/>
                  </a:lnTo>
                  <a:cubicBezTo>
                    <a:pt x="1982851" y="0"/>
                    <a:pt x="1988566" y="5715"/>
                    <a:pt x="1988566" y="12700"/>
                  </a:cubicBezTo>
                  <a:lnTo>
                    <a:pt x="1988566" y="1988566"/>
                  </a:lnTo>
                  <a:close/>
                </a:path>
              </a:pathLst>
            </a:custGeom>
            <a:solidFill>
              <a:srgbClr val="FFFFFF"/>
            </a:solidFill>
          </p:spPr>
          <p:txBody>
            <a:bodyPr/>
            <a:lstStyle/>
            <a:p>
              <a:endParaRPr lang="en-US"/>
            </a:p>
          </p:txBody>
        </p:sp>
      </p:grpSp>
      <p:grpSp>
        <p:nvGrpSpPr>
          <p:cNvPr id="25" name="Group 25"/>
          <p:cNvGrpSpPr/>
          <p:nvPr/>
        </p:nvGrpSpPr>
        <p:grpSpPr>
          <a:xfrm rot="-5400000">
            <a:off x="9879708" y="8560542"/>
            <a:ext cx="928535" cy="928535"/>
            <a:chOff x="0" y="0"/>
            <a:chExt cx="1238046" cy="1238046"/>
          </a:xfrm>
        </p:grpSpPr>
        <p:sp>
          <p:nvSpPr>
            <p:cNvPr id="26" name="Freeform 26"/>
            <p:cNvSpPr/>
            <p:nvPr/>
          </p:nvSpPr>
          <p:spPr>
            <a:xfrm>
              <a:off x="12700" y="0"/>
              <a:ext cx="1225296" cy="1225296"/>
            </a:xfrm>
            <a:custGeom>
              <a:avLst/>
              <a:gdLst/>
              <a:ahLst/>
              <a:cxnLst/>
              <a:rect l="l" t="t" r="r" b="b"/>
              <a:pathLst>
                <a:path w="1225296" h="1225296">
                  <a:moveTo>
                    <a:pt x="1199896" y="1225296"/>
                  </a:moveTo>
                  <a:lnTo>
                    <a:pt x="1199896" y="12700"/>
                  </a:lnTo>
                  <a:lnTo>
                    <a:pt x="1212596" y="12700"/>
                  </a:lnTo>
                  <a:lnTo>
                    <a:pt x="1212596" y="25400"/>
                  </a:lnTo>
                  <a:lnTo>
                    <a:pt x="0" y="25400"/>
                  </a:lnTo>
                  <a:lnTo>
                    <a:pt x="0" y="0"/>
                  </a:lnTo>
                  <a:lnTo>
                    <a:pt x="1212596" y="0"/>
                  </a:lnTo>
                  <a:cubicBezTo>
                    <a:pt x="1219581" y="0"/>
                    <a:pt x="1225296" y="5715"/>
                    <a:pt x="1225296" y="12700"/>
                  </a:cubicBezTo>
                  <a:lnTo>
                    <a:pt x="1225296" y="1225296"/>
                  </a:lnTo>
                  <a:close/>
                </a:path>
              </a:pathLst>
            </a:custGeom>
            <a:solidFill>
              <a:srgbClr val="FFFFFF"/>
            </a:solidFill>
          </p:spPr>
          <p:txBody>
            <a:bodyPr/>
            <a:lstStyle/>
            <a:p>
              <a:endParaRPr lang="en-US"/>
            </a:p>
          </p:txBody>
        </p:sp>
      </p:grpSp>
      <p:sp>
        <p:nvSpPr>
          <p:cNvPr id="27" name="Freeform 27"/>
          <p:cNvSpPr/>
          <p:nvPr/>
        </p:nvSpPr>
        <p:spPr>
          <a:xfrm>
            <a:off x="7888826" y="6574561"/>
            <a:ext cx="3803234" cy="3793285"/>
          </a:xfrm>
          <a:custGeom>
            <a:avLst/>
            <a:gdLst/>
            <a:ahLst/>
            <a:cxnLst/>
            <a:rect l="l" t="t" r="r" b="b"/>
            <a:pathLst>
              <a:path w="3803234" h="3793285">
                <a:moveTo>
                  <a:pt x="0" y="0"/>
                </a:moveTo>
                <a:lnTo>
                  <a:pt x="3803233" y="0"/>
                </a:lnTo>
                <a:lnTo>
                  <a:pt x="3803233" y="3793285"/>
                </a:lnTo>
                <a:lnTo>
                  <a:pt x="0" y="3793285"/>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28" name="Freeform 28"/>
          <p:cNvSpPr/>
          <p:nvPr/>
        </p:nvSpPr>
        <p:spPr>
          <a:xfrm>
            <a:off x="7990970" y="5531423"/>
            <a:ext cx="2812257" cy="950120"/>
          </a:xfrm>
          <a:custGeom>
            <a:avLst/>
            <a:gdLst/>
            <a:ahLst/>
            <a:cxnLst/>
            <a:rect l="l" t="t" r="r" b="b"/>
            <a:pathLst>
              <a:path w="2812257" h="950120">
                <a:moveTo>
                  <a:pt x="0" y="0"/>
                </a:moveTo>
                <a:lnTo>
                  <a:pt x="2812257" y="0"/>
                </a:lnTo>
                <a:lnTo>
                  <a:pt x="2812257" y="950120"/>
                </a:lnTo>
                <a:lnTo>
                  <a:pt x="0" y="950120"/>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29" name="Freeform 29"/>
          <p:cNvSpPr/>
          <p:nvPr/>
        </p:nvSpPr>
        <p:spPr>
          <a:xfrm>
            <a:off x="9797499" y="804401"/>
            <a:ext cx="1162639" cy="1165168"/>
          </a:xfrm>
          <a:custGeom>
            <a:avLst/>
            <a:gdLst/>
            <a:ahLst/>
            <a:cxnLst/>
            <a:rect l="l" t="t" r="r" b="b"/>
            <a:pathLst>
              <a:path w="1162639" h="1165168">
                <a:moveTo>
                  <a:pt x="0" y="0"/>
                </a:moveTo>
                <a:lnTo>
                  <a:pt x="1162638" y="0"/>
                </a:lnTo>
                <a:lnTo>
                  <a:pt x="1162638" y="1165168"/>
                </a:lnTo>
                <a:lnTo>
                  <a:pt x="0" y="1165168"/>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
        <p:nvSpPr>
          <p:cNvPr id="30" name="Freeform 30"/>
          <p:cNvSpPr/>
          <p:nvPr/>
        </p:nvSpPr>
        <p:spPr>
          <a:xfrm>
            <a:off x="3548268" y="918038"/>
            <a:ext cx="2943274" cy="2925863"/>
          </a:xfrm>
          <a:custGeom>
            <a:avLst/>
            <a:gdLst/>
            <a:ahLst/>
            <a:cxnLst/>
            <a:rect l="l" t="t" r="r" b="b"/>
            <a:pathLst>
              <a:path w="2943274" h="2925863">
                <a:moveTo>
                  <a:pt x="0" y="0"/>
                </a:moveTo>
                <a:lnTo>
                  <a:pt x="2943274" y="0"/>
                </a:lnTo>
                <a:lnTo>
                  <a:pt x="2943274" y="2925863"/>
                </a:lnTo>
                <a:lnTo>
                  <a:pt x="0" y="2925863"/>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US"/>
          </a:p>
        </p:txBody>
      </p:sp>
      <p:sp>
        <p:nvSpPr>
          <p:cNvPr id="31" name="AutoShape 31"/>
          <p:cNvSpPr/>
          <p:nvPr/>
        </p:nvSpPr>
        <p:spPr>
          <a:xfrm rot="5379905">
            <a:off x="3246258" y="2248713"/>
            <a:ext cx="3259106" cy="0"/>
          </a:xfrm>
          <a:prstGeom prst="line">
            <a:avLst/>
          </a:prstGeom>
          <a:ln w="9525" cap="rnd">
            <a:solidFill>
              <a:srgbClr val="FFFFFF"/>
            </a:solidFill>
            <a:prstDash val="solid"/>
            <a:headEnd type="none" w="sm" len="sm"/>
            <a:tailEnd type="none" w="sm" len="sm"/>
          </a:ln>
        </p:spPr>
        <p:txBody>
          <a:bodyPr/>
          <a:lstStyle/>
          <a:p>
            <a:endParaRPr lang="en-US"/>
          </a:p>
        </p:txBody>
      </p:sp>
      <p:grpSp>
        <p:nvGrpSpPr>
          <p:cNvPr id="32" name="Group 32"/>
          <p:cNvGrpSpPr/>
          <p:nvPr/>
        </p:nvGrpSpPr>
        <p:grpSpPr>
          <a:xfrm rot="5400000">
            <a:off x="4463047" y="1835950"/>
            <a:ext cx="914739" cy="914739"/>
            <a:chOff x="0" y="0"/>
            <a:chExt cx="1219652" cy="1219652"/>
          </a:xfrm>
        </p:grpSpPr>
        <p:sp>
          <p:nvSpPr>
            <p:cNvPr id="33" name="Freeform 33"/>
            <p:cNvSpPr/>
            <p:nvPr/>
          </p:nvSpPr>
          <p:spPr>
            <a:xfrm>
              <a:off x="0" y="12700"/>
              <a:ext cx="1207008" cy="1207008"/>
            </a:xfrm>
            <a:custGeom>
              <a:avLst/>
              <a:gdLst/>
              <a:ahLst/>
              <a:cxnLst/>
              <a:rect l="l" t="t" r="r" b="b"/>
              <a:pathLst>
                <a:path w="1207008" h="1207008">
                  <a:moveTo>
                    <a:pt x="25400" y="0"/>
                  </a:moveTo>
                  <a:lnTo>
                    <a:pt x="25400" y="1194308"/>
                  </a:lnTo>
                  <a:lnTo>
                    <a:pt x="12700" y="1194308"/>
                  </a:lnTo>
                  <a:lnTo>
                    <a:pt x="12700" y="1181608"/>
                  </a:lnTo>
                  <a:lnTo>
                    <a:pt x="1207008" y="1181608"/>
                  </a:lnTo>
                  <a:lnTo>
                    <a:pt x="1207008" y="1207008"/>
                  </a:lnTo>
                  <a:lnTo>
                    <a:pt x="12700" y="1207008"/>
                  </a:lnTo>
                  <a:cubicBezTo>
                    <a:pt x="5715" y="1207008"/>
                    <a:pt x="0" y="1201293"/>
                    <a:pt x="0" y="1194308"/>
                  </a:cubicBezTo>
                  <a:lnTo>
                    <a:pt x="0" y="0"/>
                  </a:lnTo>
                  <a:close/>
                </a:path>
              </a:pathLst>
            </a:custGeom>
            <a:solidFill>
              <a:srgbClr val="FFFFFF"/>
            </a:solidFill>
          </p:spPr>
          <p:txBody>
            <a:bodyPr/>
            <a:lstStyle/>
            <a:p>
              <a:endParaRPr lang="en-US"/>
            </a:p>
          </p:txBody>
        </p:sp>
      </p:grpSp>
      <p:grpSp>
        <p:nvGrpSpPr>
          <p:cNvPr id="34" name="Group 34"/>
          <p:cNvGrpSpPr/>
          <p:nvPr/>
        </p:nvGrpSpPr>
        <p:grpSpPr>
          <a:xfrm rot="5400000">
            <a:off x="5127963" y="2500865"/>
            <a:ext cx="652401" cy="652401"/>
            <a:chOff x="0" y="0"/>
            <a:chExt cx="869868" cy="869868"/>
          </a:xfrm>
        </p:grpSpPr>
        <p:sp>
          <p:nvSpPr>
            <p:cNvPr id="35" name="Freeform 35"/>
            <p:cNvSpPr/>
            <p:nvPr/>
          </p:nvSpPr>
          <p:spPr>
            <a:xfrm>
              <a:off x="0" y="12700"/>
              <a:ext cx="857123" cy="857123"/>
            </a:xfrm>
            <a:custGeom>
              <a:avLst/>
              <a:gdLst/>
              <a:ahLst/>
              <a:cxnLst/>
              <a:rect l="l" t="t" r="r" b="b"/>
              <a:pathLst>
                <a:path w="857123" h="857123">
                  <a:moveTo>
                    <a:pt x="25400" y="0"/>
                  </a:moveTo>
                  <a:lnTo>
                    <a:pt x="25400" y="844423"/>
                  </a:lnTo>
                  <a:lnTo>
                    <a:pt x="12700" y="844423"/>
                  </a:lnTo>
                  <a:lnTo>
                    <a:pt x="12700" y="831723"/>
                  </a:lnTo>
                  <a:lnTo>
                    <a:pt x="857123" y="831723"/>
                  </a:lnTo>
                  <a:lnTo>
                    <a:pt x="857123" y="857123"/>
                  </a:lnTo>
                  <a:lnTo>
                    <a:pt x="12700" y="857123"/>
                  </a:lnTo>
                  <a:cubicBezTo>
                    <a:pt x="5715" y="857123"/>
                    <a:pt x="0" y="851408"/>
                    <a:pt x="0" y="844423"/>
                  </a:cubicBezTo>
                  <a:lnTo>
                    <a:pt x="0" y="0"/>
                  </a:lnTo>
                  <a:close/>
                </a:path>
              </a:pathLst>
            </a:custGeom>
            <a:solidFill>
              <a:srgbClr val="FFFFFF"/>
            </a:solidFill>
          </p:spPr>
          <p:txBody>
            <a:bodyPr/>
            <a:lstStyle/>
            <a:p>
              <a:endParaRPr lang="en-US"/>
            </a:p>
          </p:txBody>
        </p:sp>
      </p:grpSp>
      <p:sp>
        <p:nvSpPr>
          <p:cNvPr id="36" name="Freeform 36"/>
          <p:cNvSpPr/>
          <p:nvPr/>
        </p:nvSpPr>
        <p:spPr>
          <a:xfrm>
            <a:off x="1346313" y="2070841"/>
            <a:ext cx="9618322" cy="6408207"/>
          </a:xfrm>
          <a:custGeom>
            <a:avLst/>
            <a:gdLst/>
            <a:ahLst/>
            <a:cxnLst/>
            <a:rect l="l" t="t" r="r" b="b"/>
            <a:pathLst>
              <a:path w="9618322" h="6408207">
                <a:moveTo>
                  <a:pt x="0" y="0"/>
                </a:moveTo>
                <a:lnTo>
                  <a:pt x="9618322" y="0"/>
                </a:lnTo>
                <a:lnTo>
                  <a:pt x="9618322" y="6408208"/>
                </a:lnTo>
                <a:lnTo>
                  <a:pt x="0" y="6408208"/>
                </a:lnTo>
                <a:lnTo>
                  <a:pt x="0" y="0"/>
                </a:lnTo>
                <a:close/>
              </a:path>
            </a:pathLst>
          </a:custGeom>
          <a:blipFill>
            <a:blip r:embed="rId25">
              <a:alphaModFix amt="75000"/>
            </a:blip>
            <a:stretch>
              <a:fillRect/>
            </a:stretch>
          </a:blipFill>
        </p:spPr>
        <p:txBody>
          <a:bodyPr/>
          <a:lstStyle/>
          <a:p>
            <a:endParaRPr lang="en-US"/>
          </a:p>
        </p:txBody>
      </p:sp>
      <p:sp>
        <p:nvSpPr>
          <p:cNvPr id="37" name="TextBox 37"/>
          <p:cNvSpPr txBox="1"/>
          <p:nvPr/>
        </p:nvSpPr>
        <p:spPr>
          <a:xfrm>
            <a:off x="11804374" y="2487781"/>
            <a:ext cx="5602138" cy="742950"/>
          </a:xfrm>
          <a:prstGeom prst="rect">
            <a:avLst/>
          </a:prstGeom>
        </p:spPr>
        <p:txBody>
          <a:bodyPr lIns="0" tIns="0" rIns="0" bIns="0" rtlCol="0" anchor="t">
            <a:spAutoFit/>
          </a:bodyPr>
          <a:lstStyle/>
          <a:p>
            <a:pPr algn="ctr">
              <a:lnSpc>
                <a:spcPts val="5759"/>
              </a:lnSpc>
            </a:pPr>
            <a:r>
              <a:rPr lang="en-US" sz="4800" spc="-41">
                <a:solidFill>
                  <a:srgbClr val="000000"/>
                </a:solidFill>
                <a:latin typeface="Arimo Bold"/>
              </a:rPr>
              <a:t>Thank you</a:t>
            </a:r>
          </a:p>
        </p:txBody>
      </p:sp>
      <p:sp>
        <p:nvSpPr>
          <p:cNvPr id="38" name="TextBox 38"/>
          <p:cNvSpPr txBox="1"/>
          <p:nvPr/>
        </p:nvSpPr>
        <p:spPr>
          <a:xfrm>
            <a:off x="15065640" y="9748650"/>
            <a:ext cx="2457345" cy="247650"/>
          </a:xfrm>
          <a:prstGeom prst="rect">
            <a:avLst/>
          </a:prstGeom>
        </p:spPr>
        <p:txBody>
          <a:bodyPr lIns="0" tIns="0" rIns="0" bIns="0" rtlCol="0" anchor="t">
            <a:spAutoFit/>
          </a:bodyPr>
          <a:lstStyle/>
          <a:p>
            <a:pPr algn="r">
              <a:lnSpc>
                <a:spcPts val="1800"/>
              </a:lnSpc>
            </a:pPr>
            <a:r>
              <a:rPr lang="en-US" sz="1500" spc="286">
                <a:solidFill>
                  <a:srgbClr val="000000">
                    <a:alpha val="60000"/>
                  </a:srgbClr>
                </a:solidFill>
                <a:latin typeface="Arimo"/>
              </a:rPr>
              <a:t>24</a:t>
            </a:r>
          </a:p>
        </p:txBody>
      </p:sp>
      <p:sp>
        <p:nvSpPr>
          <p:cNvPr id="39" name="TextBox 39"/>
          <p:cNvSpPr txBox="1"/>
          <p:nvPr/>
        </p:nvSpPr>
        <p:spPr>
          <a:xfrm>
            <a:off x="12363969" y="4170045"/>
            <a:ext cx="4405790" cy="1299395"/>
          </a:xfrm>
          <a:prstGeom prst="rect">
            <a:avLst/>
          </a:prstGeom>
        </p:spPr>
        <p:txBody>
          <a:bodyPr lIns="0" tIns="0" rIns="0" bIns="0" rtlCol="0" anchor="t">
            <a:spAutoFit/>
          </a:bodyPr>
          <a:lstStyle/>
          <a:p>
            <a:pPr algn="ctr">
              <a:lnSpc>
                <a:spcPts val="5400"/>
              </a:lnSpc>
            </a:pPr>
            <a:r>
              <a:rPr lang="en-US" sz="3000" spc="75" dirty="0">
                <a:solidFill>
                  <a:srgbClr val="000000">
                    <a:alpha val="60000"/>
                  </a:srgbClr>
                </a:solidFill>
                <a:latin typeface="Arimo"/>
              </a:rPr>
              <a:t>Mansha Mirza</a:t>
            </a:r>
          </a:p>
          <a:p>
            <a:pPr algn="ctr">
              <a:lnSpc>
                <a:spcPts val="5400"/>
              </a:lnSpc>
            </a:pPr>
            <a:r>
              <a:rPr lang="en-US" sz="3000" spc="75" dirty="0">
                <a:solidFill>
                  <a:srgbClr val="000000">
                    <a:alpha val="60000"/>
                  </a:srgbClr>
                </a:solidFill>
                <a:latin typeface="Arimo"/>
              </a:rPr>
              <a:t>mmirza2@uic.edu</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AE3E3"/>
        </a:solidFill>
        <a:effectLst/>
      </p:bgPr>
    </p:bg>
    <p:spTree>
      <p:nvGrpSpPr>
        <p:cNvPr id="1" name=""/>
        <p:cNvGrpSpPr/>
        <p:nvPr/>
      </p:nvGrpSpPr>
      <p:grpSpPr>
        <a:xfrm>
          <a:off x="0" y="0"/>
          <a:ext cx="0" cy="0"/>
          <a:chOff x="0" y="0"/>
          <a:chExt cx="0" cy="0"/>
        </a:xfrm>
      </p:grpSpPr>
      <p:sp>
        <p:nvSpPr>
          <p:cNvPr id="2" name="TextBox 2"/>
          <p:cNvSpPr txBox="1"/>
          <p:nvPr/>
        </p:nvSpPr>
        <p:spPr>
          <a:xfrm>
            <a:off x="7837297" y="103022"/>
            <a:ext cx="15136920" cy="666750"/>
          </a:xfrm>
          <a:prstGeom prst="rect">
            <a:avLst/>
          </a:prstGeom>
        </p:spPr>
        <p:txBody>
          <a:bodyPr lIns="0" tIns="0" rIns="0" bIns="0" rtlCol="0" anchor="t">
            <a:spAutoFit/>
          </a:bodyPr>
          <a:lstStyle/>
          <a:p>
            <a:pPr algn="l">
              <a:lnSpc>
                <a:spcPts val="5184"/>
              </a:lnSpc>
            </a:pPr>
            <a:r>
              <a:rPr lang="en-US" sz="4320" spc="-37">
                <a:solidFill>
                  <a:srgbClr val="000000"/>
                </a:solidFill>
                <a:latin typeface="Arimo"/>
              </a:rPr>
              <a:t>Sources</a:t>
            </a:r>
          </a:p>
        </p:txBody>
      </p:sp>
      <p:sp>
        <p:nvSpPr>
          <p:cNvPr id="3" name="TextBox 3"/>
          <p:cNvSpPr txBox="1"/>
          <p:nvPr/>
        </p:nvSpPr>
        <p:spPr>
          <a:xfrm>
            <a:off x="15065640" y="9748650"/>
            <a:ext cx="2457345" cy="247650"/>
          </a:xfrm>
          <a:prstGeom prst="rect">
            <a:avLst/>
          </a:prstGeom>
        </p:spPr>
        <p:txBody>
          <a:bodyPr lIns="0" tIns="0" rIns="0" bIns="0" rtlCol="0" anchor="t">
            <a:spAutoFit/>
          </a:bodyPr>
          <a:lstStyle/>
          <a:p>
            <a:pPr algn="r">
              <a:lnSpc>
                <a:spcPts val="1800"/>
              </a:lnSpc>
            </a:pPr>
            <a:r>
              <a:rPr lang="en-US" sz="1500" spc="286">
                <a:solidFill>
                  <a:srgbClr val="000000">
                    <a:alpha val="60000"/>
                  </a:srgbClr>
                </a:solidFill>
                <a:latin typeface="Arimo"/>
              </a:rPr>
              <a:t>25</a:t>
            </a:r>
          </a:p>
        </p:txBody>
      </p:sp>
      <p:sp>
        <p:nvSpPr>
          <p:cNvPr id="4" name="TextBox 4"/>
          <p:cNvSpPr txBox="1"/>
          <p:nvPr/>
        </p:nvSpPr>
        <p:spPr>
          <a:xfrm>
            <a:off x="665296" y="1444399"/>
            <a:ext cx="16857689" cy="8709500"/>
          </a:xfrm>
          <a:prstGeom prst="rect">
            <a:avLst/>
          </a:prstGeom>
        </p:spPr>
        <p:txBody>
          <a:bodyPr lIns="0" tIns="0" rIns="0" bIns="0" rtlCol="0" anchor="t">
            <a:spAutoFit/>
          </a:bodyPr>
          <a:lstStyle/>
          <a:p>
            <a:pPr marL="342900" marR="0" lvl="0" indent="-342900">
              <a:lnSpc>
                <a:spcPct val="107000"/>
              </a:lnSpc>
              <a:spcBef>
                <a:spcPts val="0"/>
              </a:spcBef>
              <a:spcAft>
                <a:spcPts val="800"/>
              </a:spcAft>
              <a:buFont typeface="Arial" panose="020B0604020202020204" pitchFamily="34" charset="0"/>
              <a:buChar char="·"/>
            </a:pPr>
            <a:r>
              <a:rPr lang="en-US" sz="2400" dirty="0">
                <a:effectLst/>
                <a:latin typeface="Arimo" panose="020B0604020202020204" charset="0"/>
                <a:ea typeface="Arimo" panose="020B0604020202020204" charset="0"/>
                <a:cs typeface="Arimo" panose="020B0604020202020204" charset="0"/>
              </a:rPr>
              <a:t>Administration for Community Living (2021). 2020 Profile of Older Americans.</a:t>
            </a:r>
            <a:r>
              <a:rPr lang="en-US" sz="2400" i="1" dirty="0">
                <a:effectLst/>
                <a:latin typeface="Arimo" panose="020B0604020202020204" charset="0"/>
                <a:ea typeface="Arimo" panose="020B0604020202020204" charset="0"/>
                <a:cs typeface="Arimo" panose="020B0604020202020204" charset="0"/>
              </a:rPr>
              <a:t> </a:t>
            </a:r>
            <a:r>
              <a:rPr lang="en-US" sz="2400" u="sng" dirty="0">
                <a:solidFill>
                  <a:srgbClr val="1155CC"/>
                </a:solidFill>
                <a:effectLst/>
                <a:latin typeface="Arimo" panose="020B0604020202020204" charset="0"/>
                <a:ea typeface="Arimo" panose="020B0604020202020204" charset="0"/>
                <a:cs typeface="Arimo" panose="020B0604020202020204" charset="0"/>
                <a:hlinkClick r:id="rId3"/>
              </a:rPr>
              <a:t>https://acl.gov/sites/default/files/aging%20and%20Disability%20In%20America/2020Profileolderamericans.final_.pdf</a:t>
            </a:r>
            <a:endParaRPr lang="en-US" sz="2400" dirty="0">
              <a:effectLst/>
              <a:latin typeface="Arimo" panose="020B0604020202020204" charset="0"/>
              <a:ea typeface="Arimo" panose="020B0604020202020204" charset="0"/>
              <a:cs typeface="Arimo" panose="020B0604020202020204" charset="0"/>
            </a:endParaRPr>
          </a:p>
          <a:p>
            <a:pPr marL="342900" marR="0" lvl="0" indent="-342900">
              <a:lnSpc>
                <a:spcPct val="107000"/>
              </a:lnSpc>
              <a:spcBef>
                <a:spcPts val="0"/>
              </a:spcBef>
              <a:spcAft>
                <a:spcPts val="800"/>
              </a:spcAft>
              <a:buFont typeface="Arial" panose="020B0604020202020204" pitchFamily="34" charset="0"/>
              <a:buChar char="·"/>
            </a:pPr>
            <a:r>
              <a:rPr lang="en-US" sz="2400" dirty="0">
                <a:effectLst/>
                <a:latin typeface="Arimo" panose="020B0604020202020204" charset="0"/>
                <a:ea typeface="Arimo" panose="020B0604020202020204" charset="0"/>
                <a:cs typeface="Arimo" panose="020B0604020202020204" charset="0"/>
              </a:rPr>
              <a:t>Budiman, A., &amp; Ruiz, N.G. (2021).</a:t>
            </a:r>
            <a:r>
              <a:rPr lang="en-US" sz="2400" i="1" dirty="0">
                <a:effectLst/>
                <a:latin typeface="Arimo" panose="020B0604020202020204" charset="0"/>
                <a:ea typeface="Arimo" panose="020B0604020202020204" charset="0"/>
                <a:cs typeface="Arimo" panose="020B0604020202020204" charset="0"/>
              </a:rPr>
              <a:t> </a:t>
            </a:r>
            <a:r>
              <a:rPr lang="en-US" sz="2400" dirty="0">
                <a:effectLst/>
                <a:latin typeface="Arimo" panose="020B0604020202020204" charset="0"/>
                <a:ea typeface="Arimo" panose="020B0604020202020204" charset="0"/>
                <a:cs typeface="Arimo" panose="020B0604020202020204" charset="0"/>
              </a:rPr>
              <a:t>Key facts about Asian origin groups in the U.S</a:t>
            </a:r>
            <a:r>
              <a:rPr lang="en-US" sz="2400" i="1" dirty="0">
                <a:effectLst/>
                <a:latin typeface="Arimo" panose="020B0604020202020204" charset="0"/>
                <a:ea typeface="Arimo" panose="020B0604020202020204" charset="0"/>
                <a:cs typeface="Arimo" panose="020B0604020202020204" charset="0"/>
              </a:rPr>
              <a:t>. PEW Research Center. </a:t>
            </a:r>
            <a:r>
              <a:rPr lang="en-US" sz="2400" u="sng" dirty="0">
                <a:solidFill>
                  <a:srgbClr val="0563C1"/>
                </a:solidFill>
                <a:effectLst/>
                <a:latin typeface="Arimo" panose="020B0604020202020204" charset="0"/>
                <a:ea typeface="Arimo" panose="020B0604020202020204" charset="0"/>
                <a:cs typeface="Arimo" panose="020B0604020202020204" charset="0"/>
                <a:hlinkClick r:id="rId4"/>
              </a:rPr>
              <a:t>https://www.pewresearch.org/short-reads/2021/04/29/key-facts-about-asian-origin-groups-in-the-u-s/</a:t>
            </a:r>
            <a:endParaRPr lang="en-US" sz="2400" dirty="0">
              <a:effectLst/>
              <a:latin typeface="Arimo" panose="020B0604020202020204" charset="0"/>
              <a:ea typeface="Arimo" panose="020B0604020202020204" charset="0"/>
              <a:cs typeface="Arimo" panose="020B0604020202020204" charset="0"/>
            </a:endParaRPr>
          </a:p>
          <a:p>
            <a:pPr marL="342900" marR="0" lvl="0" indent="-342900">
              <a:lnSpc>
                <a:spcPct val="107000"/>
              </a:lnSpc>
              <a:spcBef>
                <a:spcPts val="0"/>
              </a:spcBef>
              <a:spcAft>
                <a:spcPts val="800"/>
              </a:spcAft>
              <a:buFont typeface="Arial" panose="020B0604020202020204" pitchFamily="34" charset="0"/>
              <a:buChar char="·"/>
            </a:pPr>
            <a:r>
              <a:rPr lang="en-US" sz="2400" dirty="0">
                <a:solidFill>
                  <a:srgbClr val="131413"/>
                </a:solidFill>
                <a:effectLst/>
                <a:latin typeface="Arimo" panose="020B0604020202020204" charset="0"/>
                <a:ea typeface="Arimo" panose="020B0604020202020204" charset="0"/>
                <a:cs typeface="Arimo" panose="020B0604020202020204" charset="0"/>
              </a:rPr>
              <a:t>Casado, B. L., &amp; Leung, P. (2002).</a:t>
            </a:r>
            <a:r>
              <a:rPr lang="en-US" sz="2400" i="1" dirty="0">
                <a:solidFill>
                  <a:srgbClr val="131413"/>
                </a:solidFill>
                <a:effectLst/>
                <a:latin typeface="Arimo" panose="020B0604020202020204" charset="0"/>
                <a:ea typeface="Arimo" panose="020B0604020202020204" charset="0"/>
                <a:cs typeface="Arimo" panose="020B0604020202020204" charset="0"/>
              </a:rPr>
              <a:t> </a:t>
            </a:r>
            <a:r>
              <a:rPr lang="en-US" sz="2400" dirty="0">
                <a:solidFill>
                  <a:srgbClr val="131413"/>
                </a:solidFill>
                <a:effectLst/>
                <a:latin typeface="Arimo" panose="020B0604020202020204" charset="0"/>
                <a:ea typeface="Arimo" panose="020B0604020202020204" charset="0"/>
                <a:cs typeface="Arimo" panose="020B0604020202020204" charset="0"/>
              </a:rPr>
              <a:t>Migratory grief and depression among elderly Chinese American immigrants</a:t>
            </a:r>
            <a:r>
              <a:rPr lang="en-US" sz="2400" i="1" dirty="0">
                <a:solidFill>
                  <a:srgbClr val="131413"/>
                </a:solidFill>
                <a:effectLst/>
                <a:latin typeface="Arimo" panose="020B0604020202020204" charset="0"/>
                <a:ea typeface="Arimo" panose="020B0604020202020204" charset="0"/>
                <a:cs typeface="Arimo" panose="020B0604020202020204" charset="0"/>
              </a:rPr>
              <a:t>.</a:t>
            </a:r>
            <a:r>
              <a:rPr lang="en-US" sz="2400" i="1" dirty="0">
                <a:effectLst/>
                <a:latin typeface="Arimo" panose="020B0604020202020204" charset="0"/>
                <a:ea typeface="Arimo" panose="020B0604020202020204" charset="0"/>
                <a:cs typeface="Arimo" panose="020B0604020202020204" charset="0"/>
              </a:rPr>
              <a:t> </a:t>
            </a:r>
            <a:r>
              <a:rPr lang="en-US" sz="2400" i="1" dirty="0">
                <a:solidFill>
                  <a:srgbClr val="131413"/>
                </a:solidFill>
                <a:effectLst/>
                <a:latin typeface="Arimo" panose="020B0604020202020204" charset="0"/>
                <a:ea typeface="Arimo" panose="020B0604020202020204" charset="0"/>
                <a:cs typeface="Arimo" panose="020B0604020202020204" charset="0"/>
              </a:rPr>
              <a:t>Journal of Gerontological Social Work, 36</a:t>
            </a:r>
            <a:r>
              <a:rPr lang="en-US" sz="2400" dirty="0">
                <a:solidFill>
                  <a:srgbClr val="131413"/>
                </a:solidFill>
                <a:effectLst/>
                <a:latin typeface="Arimo" panose="020B0604020202020204" charset="0"/>
                <a:ea typeface="Arimo" panose="020B0604020202020204" charset="0"/>
                <a:cs typeface="Arimo" panose="020B0604020202020204" charset="0"/>
              </a:rPr>
              <a:t>(1–2), 5–26. </a:t>
            </a:r>
            <a:r>
              <a:rPr lang="en-US" sz="2400" u="sng" dirty="0">
                <a:solidFill>
                  <a:srgbClr val="1155CC"/>
                </a:solidFill>
                <a:effectLst/>
                <a:latin typeface="Arimo" panose="020B0604020202020204" charset="0"/>
                <a:ea typeface="Arimo" panose="020B0604020202020204" charset="0"/>
                <a:cs typeface="Arimo" panose="020B0604020202020204" charset="0"/>
                <a:hlinkClick r:id="rId5"/>
              </a:rPr>
              <a:t>https://doi.org/10.1300/J083v36n01_02</a:t>
            </a:r>
            <a:endParaRPr lang="en-US" sz="2400" dirty="0">
              <a:effectLst/>
              <a:latin typeface="Arimo" panose="020B0604020202020204" charset="0"/>
              <a:ea typeface="Arimo" panose="020B0604020202020204" charset="0"/>
              <a:cs typeface="Arimo" panose="020B0604020202020204" charset="0"/>
            </a:endParaRPr>
          </a:p>
          <a:p>
            <a:pPr marL="342900" marR="0" lvl="0" indent="-342900">
              <a:lnSpc>
                <a:spcPct val="107000"/>
              </a:lnSpc>
              <a:spcBef>
                <a:spcPts val="0"/>
              </a:spcBef>
              <a:spcAft>
                <a:spcPts val="800"/>
              </a:spcAft>
              <a:buFont typeface="Arial" panose="020B0604020202020204" pitchFamily="34" charset="0"/>
              <a:buChar char="·"/>
            </a:pPr>
            <a:r>
              <a:rPr lang="en-US" sz="2400" dirty="0">
                <a:effectLst/>
                <a:latin typeface="Arimo" panose="020B0604020202020204" charset="0"/>
                <a:ea typeface="Arimo" panose="020B0604020202020204" charset="0"/>
                <a:cs typeface="Arimo" panose="020B0604020202020204" charset="0"/>
              </a:rPr>
              <a:t>Clan, Z. (2023). U.S. Older Population Grew From 2010 to 2020 at Fastest Rate Since 1880 to 1890.</a:t>
            </a:r>
            <a:r>
              <a:rPr lang="en-US" sz="2400" i="1" dirty="0">
                <a:effectLst/>
                <a:latin typeface="Arimo" panose="020B0604020202020204" charset="0"/>
                <a:ea typeface="Arimo" panose="020B0604020202020204" charset="0"/>
                <a:cs typeface="Arimo" panose="020B0604020202020204" charset="0"/>
              </a:rPr>
              <a:t> Census.gov. </a:t>
            </a:r>
            <a:r>
              <a:rPr lang="en-US" sz="2400" u="sng" dirty="0">
                <a:solidFill>
                  <a:srgbClr val="0563C1"/>
                </a:solidFill>
                <a:effectLst/>
                <a:latin typeface="Arimo" panose="020B0604020202020204" charset="0"/>
                <a:ea typeface="Arimo" panose="020B0604020202020204" charset="0"/>
                <a:cs typeface="Arimo" panose="020B0604020202020204" charset="0"/>
                <a:hlinkClick r:id="rId6"/>
              </a:rPr>
              <a:t>https://www.census.gov/library/stories/2023/05/2020-census-united-states-older-population-grew.html</a:t>
            </a:r>
            <a:endParaRPr lang="en-US" sz="2400" dirty="0">
              <a:effectLst/>
              <a:latin typeface="Arimo" panose="020B0604020202020204" charset="0"/>
              <a:ea typeface="Arimo" panose="020B0604020202020204" charset="0"/>
              <a:cs typeface="Arimo" panose="020B0604020202020204" charset="0"/>
            </a:endParaRPr>
          </a:p>
          <a:p>
            <a:pPr marL="342900" marR="0" lvl="0" indent="-342900">
              <a:lnSpc>
                <a:spcPct val="107000"/>
              </a:lnSpc>
              <a:spcBef>
                <a:spcPts val="0"/>
              </a:spcBef>
              <a:spcAft>
                <a:spcPts val="800"/>
              </a:spcAft>
              <a:buFont typeface="Arial" panose="020B0604020202020204" pitchFamily="34" charset="0"/>
              <a:buChar char="·"/>
            </a:pPr>
            <a:r>
              <a:rPr lang="en-US" sz="2400" dirty="0">
                <a:effectLst/>
                <a:latin typeface="Arimo" panose="020B0604020202020204" charset="0"/>
                <a:ea typeface="Arimo" panose="020B0604020202020204" charset="0"/>
                <a:cs typeface="Arimo" panose="020B0604020202020204" charset="0"/>
              </a:rPr>
              <a:t>Jimenez, D. E., </a:t>
            </a:r>
            <a:r>
              <a:rPr lang="en-US" sz="2400" dirty="0" err="1">
                <a:effectLst/>
                <a:latin typeface="Arimo" panose="020B0604020202020204" charset="0"/>
                <a:ea typeface="Arimo" panose="020B0604020202020204" charset="0"/>
                <a:cs typeface="Arimo" panose="020B0604020202020204" charset="0"/>
              </a:rPr>
              <a:t>Alegría</a:t>
            </a:r>
            <a:r>
              <a:rPr lang="en-US" sz="2400" dirty="0">
                <a:effectLst/>
                <a:latin typeface="Arimo" panose="020B0604020202020204" charset="0"/>
                <a:ea typeface="Arimo" panose="020B0604020202020204" charset="0"/>
                <a:cs typeface="Arimo" panose="020B0604020202020204" charset="0"/>
              </a:rPr>
              <a:t>, M., Chen, C. N., Chan, D., &amp; </a:t>
            </a:r>
            <a:r>
              <a:rPr lang="en-US" sz="2400" dirty="0" err="1">
                <a:effectLst/>
                <a:latin typeface="Arimo" panose="020B0604020202020204" charset="0"/>
                <a:ea typeface="Arimo" panose="020B0604020202020204" charset="0"/>
                <a:cs typeface="Arimo" panose="020B0604020202020204" charset="0"/>
              </a:rPr>
              <a:t>Laderman</a:t>
            </a:r>
            <a:r>
              <a:rPr lang="en-US" sz="2400" dirty="0">
                <a:effectLst/>
                <a:latin typeface="Arimo" panose="020B0604020202020204" charset="0"/>
                <a:ea typeface="Arimo" panose="020B0604020202020204" charset="0"/>
                <a:cs typeface="Arimo" panose="020B0604020202020204" charset="0"/>
              </a:rPr>
              <a:t>, M. (2010). Prevalence of psychiatric illnesses in older ethnic minority adult</a:t>
            </a:r>
            <a:r>
              <a:rPr lang="en-US" sz="2400" i="1" dirty="0">
                <a:effectLst/>
                <a:latin typeface="Arimo" panose="020B0604020202020204" charset="0"/>
                <a:ea typeface="Arimo" panose="020B0604020202020204" charset="0"/>
                <a:cs typeface="Arimo" panose="020B0604020202020204" charset="0"/>
              </a:rPr>
              <a:t>s</a:t>
            </a:r>
            <a:r>
              <a:rPr lang="en-US" sz="2400" dirty="0">
                <a:effectLst/>
                <a:latin typeface="Arimo" panose="020B0604020202020204" charset="0"/>
                <a:ea typeface="Arimo" panose="020B0604020202020204" charset="0"/>
                <a:cs typeface="Arimo" panose="020B0604020202020204" charset="0"/>
              </a:rPr>
              <a:t>. </a:t>
            </a:r>
            <a:r>
              <a:rPr lang="en-US" sz="2400" i="1" dirty="0">
                <a:effectLst/>
                <a:latin typeface="Arimo" panose="020B0604020202020204" charset="0"/>
                <a:ea typeface="Arimo" panose="020B0604020202020204" charset="0"/>
                <a:cs typeface="Arimo" panose="020B0604020202020204" charset="0"/>
              </a:rPr>
              <a:t>Journal of the American Geriatrics Society, 58</a:t>
            </a:r>
            <a:r>
              <a:rPr lang="en-US" sz="2400" dirty="0">
                <a:effectLst/>
                <a:latin typeface="Arimo" panose="020B0604020202020204" charset="0"/>
                <a:ea typeface="Arimo" panose="020B0604020202020204" charset="0"/>
                <a:cs typeface="Arimo" panose="020B0604020202020204" charset="0"/>
              </a:rPr>
              <a:t>(2), 256–264.</a:t>
            </a:r>
            <a:r>
              <a:rPr lang="en-US" sz="2400" u="sng" dirty="0">
                <a:solidFill>
                  <a:srgbClr val="1155CC"/>
                </a:solidFill>
                <a:effectLst/>
                <a:latin typeface="Arimo" panose="020B0604020202020204" charset="0"/>
                <a:ea typeface="Arimo" panose="020B0604020202020204" charset="0"/>
                <a:cs typeface="Arimo" panose="020B0604020202020204" charset="0"/>
                <a:hlinkClick r:id="rId7"/>
              </a:rPr>
              <a:t> https:// doi:10.1111/j.1532-5415.2009.02685.x</a:t>
            </a:r>
            <a:endParaRPr lang="en-US" sz="2400" dirty="0">
              <a:effectLst/>
              <a:latin typeface="Arimo" panose="020B0604020202020204" charset="0"/>
              <a:ea typeface="Arimo" panose="020B0604020202020204" charset="0"/>
              <a:cs typeface="Arimo" panose="020B0604020202020204" charset="0"/>
            </a:endParaRPr>
          </a:p>
          <a:p>
            <a:pPr marL="342900" marR="0" lvl="0" indent="-342900">
              <a:lnSpc>
                <a:spcPct val="107000"/>
              </a:lnSpc>
              <a:spcBef>
                <a:spcPts val="0"/>
              </a:spcBef>
              <a:spcAft>
                <a:spcPts val="800"/>
              </a:spcAft>
              <a:buFont typeface="Arial" panose="020B0604020202020204" pitchFamily="34" charset="0"/>
              <a:buChar char="·"/>
            </a:pPr>
            <a:r>
              <a:rPr lang="en-US" sz="2400" dirty="0">
                <a:effectLst/>
                <a:latin typeface="Arimo" panose="020B0604020202020204" charset="0"/>
                <a:ea typeface="Arimo" panose="020B0604020202020204" charset="0"/>
                <a:cs typeface="Arimo" panose="020B0604020202020204" charset="0"/>
              </a:rPr>
              <a:t>Kaur, H. (2022). The term ‘Asian American’ has a radical history. </a:t>
            </a:r>
            <a:r>
              <a:rPr lang="en-US" sz="2400" u="sng" dirty="0">
                <a:solidFill>
                  <a:srgbClr val="0000FF"/>
                </a:solidFill>
                <a:effectLst/>
                <a:latin typeface="Arimo" panose="020B0604020202020204" charset="0"/>
                <a:ea typeface="Arimo" panose="020B0604020202020204" charset="0"/>
                <a:cs typeface="Arimo" panose="020B0604020202020204" charset="0"/>
                <a:hlinkClick r:id="rId8"/>
              </a:rPr>
              <a:t>https://www.cnn.com/2022/05/04/us/history-of-term-asian-american-cec/index.html</a:t>
            </a:r>
            <a:endParaRPr lang="en-US" sz="2400" dirty="0">
              <a:effectLst/>
              <a:latin typeface="Arimo" panose="020B0604020202020204" charset="0"/>
              <a:ea typeface="Arimo" panose="020B0604020202020204" charset="0"/>
              <a:cs typeface="Arimo" panose="020B0604020202020204" charset="0"/>
            </a:endParaRPr>
          </a:p>
          <a:p>
            <a:pPr marL="342900" marR="0" lvl="0" indent="-342900">
              <a:lnSpc>
                <a:spcPct val="107000"/>
              </a:lnSpc>
              <a:spcBef>
                <a:spcPts val="0"/>
              </a:spcBef>
              <a:spcAft>
                <a:spcPts val="800"/>
              </a:spcAft>
              <a:buFont typeface="Arial" panose="020B0604020202020204" pitchFamily="34" charset="0"/>
              <a:buChar char="·"/>
            </a:pPr>
            <a:r>
              <a:rPr lang="en-US" sz="2400" dirty="0">
                <a:effectLst/>
                <a:latin typeface="Arimo" panose="020B0604020202020204" charset="0"/>
                <a:ea typeface="Arimo" panose="020B0604020202020204" charset="0"/>
                <a:cs typeface="Arimo" panose="020B0604020202020204" charset="0"/>
              </a:rPr>
              <a:t>Kim, G., </a:t>
            </a:r>
            <a:r>
              <a:rPr lang="en-US" sz="2400" dirty="0" err="1">
                <a:effectLst/>
                <a:latin typeface="Arimo" panose="020B0604020202020204" charset="0"/>
                <a:ea typeface="Arimo" panose="020B0604020202020204" charset="0"/>
                <a:cs typeface="Arimo" panose="020B0604020202020204" charset="0"/>
              </a:rPr>
              <a:t>DeCoster</a:t>
            </a:r>
            <a:r>
              <a:rPr lang="en-US" sz="2400" dirty="0">
                <a:effectLst/>
                <a:latin typeface="Arimo" panose="020B0604020202020204" charset="0"/>
                <a:ea typeface="Arimo" panose="020B0604020202020204" charset="0"/>
                <a:cs typeface="Arimo" panose="020B0604020202020204" charset="0"/>
              </a:rPr>
              <a:t>, J., </a:t>
            </a:r>
            <a:r>
              <a:rPr lang="en-US" sz="2400" dirty="0" err="1">
                <a:effectLst/>
                <a:latin typeface="Arimo" panose="020B0604020202020204" charset="0"/>
                <a:ea typeface="Arimo" panose="020B0604020202020204" charset="0"/>
                <a:cs typeface="Arimo" panose="020B0604020202020204" charset="0"/>
              </a:rPr>
              <a:t>Chiriboga</a:t>
            </a:r>
            <a:r>
              <a:rPr lang="en-US" sz="2400" dirty="0">
                <a:effectLst/>
                <a:latin typeface="Arimo" panose="020B0604020202020204" charset="0"/>
                <a:ea typeface="Arimo" panose="020B0604020202020204" charset="0"/>
                <a:cs typeface="Arimo" panose="020B0604020202020204" charset="0"/>
              </a:rPr>
              <a:t>, D. A., Jang, Y., Allen, R. S., &amp; Parmelee, P. (2011). Associations between self-rated mental health and psychiatric disorders among older adults: Do racial/ethnic differences exist? </a:t>
            </a:r>
            <a:r>
              <a:rPr lang="en-US" sz="2400" i="1" dirty="0">
                <a:effectLst/>
                <a:latin typeface="Arimo" panose="020B0604020202020204" charset="0"/>
                <a:ea typeface="Arimo" panose="020B0604020202020204" charset="0"/>
                <a:cs typeface="Arimo" panose="020B0604020202020204" charset="0"/>
              </a:rPr>
              <a:t>The American Journal of Geriatric Psychiatry, 19</a:t>
            </a:r>
            <a:r>
              <a:rPr lang="en-US" sz="2400" dirty="0">
                <a:effectLst/>
                <a:latin typeface="Arimo" panose="020B0604020202020204" charset="0"/>
                <a:ea typeface="Arimo" panose="020B0604020202020204" charset="0"/>
                <a:cs typeface="Arimo" panose="020B0604020202020204" charset="0"/>
              </a:rPr>
              <a:t>(5), 416–422.</a:t>
            </a:r>
            <a:r>
              <a:rPr lang="en-US" sz="2400" u="sng" dirty="0">
                <a:solidFill>
                  <a:srgbClr val="1155CC"/>
                </a:solidFill>
                <a:effectLst/>
                <a:latin typeface="Arimo" panose="020B0604020202020204" charset="0"/>
                <a:ea typeface="Arimo" panose="020B0604020202020204" charset="0"/>
                <a:cs typeface="Arimo" panose="020B0604020202020204" charset="0"/>
              </a:rPr>
              <a:t> </a:t>
            </a:r>
            <a:r>
              <a:rPr lang="en-US" sz="2400" u="sng" dirty="0">
                <a:solidFill>
                  <a:srgbClr val="1155CC"/>
                </a:solidFill>
                <a:effectLst/>
                <a:latin typeface="Arimo" panose="020B0604020202020204" charset="0"/>
                <a:ea typeface="Arimo" panose="020B0604020202020204" charset="0"/>
                <a:cs typeface="Arimo" panose="020B0604020202020204" charset="0"/>
                <a:hlinkClick r:id="rId9"/>
              </a:rPr>
              <a:t>https://psycnet.apa.org/record/2011-08866-003</a:t>
            </a:r>
            <a:endParaRPr lang="en-US" sz="2400" u="sng" dirty="0">
              <a:solidFill>
                <a:srgbClr val="1155CC"/>
              </a:solidFill>
              <a:effectLst/>
              <a:latin typeface="Arimo" panose="020B0604020202020204" charset="0"/>
              <a:ea typeface="Arimo" panose="020B0604020202020204" charset="0"/>
              <a:cs typeface="Arimo" panose="020B0604020202020204" charset="0"/>
            </a:endParaRPr>
          </a:p>
          <a:p>
            <a:pPr marL="342900" marR="0" lvl="0" indent="-342900">
              <a:lnSpc>
                <a:spcPct val="107000"/>
              </a:lnSpc>
              <a:spcBef>
                <a:spcPts val="0"/>
              </a:spcBef>
              <a:spcAft>
                <a:spcPts val="800"/>
              </a:spcAft>
              <a:buFont typeface="Arial" panose="020B0604020202020204" pitchFamily="34" charset="0"/>
              <a:buChar char="·"/>
            </a:pPr>
            <a:r>
              <a:rPr lang="en-US" sz="2400" dirty="0">
                <a:solidFill>
                  <a:srgbClr val="000000"/>
                </a:solidFill>
                <a:effectLst/>
                <a:latin typeface="Arimo" panose="020B0604020202020204" charset="0"/>
                <a:ea typeface="Arimo" panose="020B0604020202020204" charset="0"/>
                <a:cs typeface="Arimo" panose="020B0604020202020204" charset="0"/>
              </a:rPr>
              <a:t>Kim, G., Bryant, A. N., &amp; Parmelee, P. (2012). Racial/ethnic</a:t>
            </a:r>
            <a:r>
              <a:rPr lang="en-US" sz="2400" dirty="0">
                <a:effectLst/>
                <a:latin typeface="Arimo" panose="020B0604020202020204" charset="0"/>
                <a:ea typeface="Arimo" panose="020B0604020202020204" charset="0"/>
                <a:cs typeface="Arimo" panose="020B0604020202020204" charset="0"/>
              </a:rPr>
              <a:t> </a:t>
            </a:r>
            <a:r>
              <a:rPr lang="en-US" sz="2400" dirty="0">
                <a:solidFill>
                  <a:srgbClr val="000000"/>
                </a:solidFill>
                <a:effectLst/>
                <a:latin typeface="Arimo" panose="020B0604020202020204" charset="0"/>
                <a:ea typeface="Arimo" panose="020B0604020202020204" charset="0"/>
                <a:cs typeface="Arimo" panose="020B0604020202020204" charset="0"/>
              </a:rPr>
              <a:t>differences in serious psychological distress among older adults</a:t>
            </a:r>
            <a:r>
              <a:rPr lang="en-US" sz="2400" dirty="0">
                <a:effectLst/>
                <a:latin typeface="Arimo" panose="020B0604020202020204" charset="0"/>
                <a:ea typeface="Arimo" panose="020B0604020202020204" charset="0"/>
                <a:cs typeface="Arimo" panose="020B0604020202020204" charset="0"/>
              </a:rPr>
              <a:t> </a:t>
            </a:r>
            <a:r>
              <a:rPr lang="en-US" sz="2400" dirty="0">
                <a:solidFill>
                  <a:srgbClr val="000000"/>
                </a:solidFill>
                <a:effectLst/>
                <a:latin typeface="Arimo" panose="020B0604020202020204" charset="0"/>
                <a:ea typeface="Arimo" panose="020B0604020202020204" charset="0"/>
                <a:cs typeface="Arimo" panose="020B0604020202020204" charset="0"/>
              </a:rPr>
              <a:t>in California.</a:t>
            </a:r>
            <a:r>
              <a:rPr lang="en-US" sz="2400" i="1" dirty="0">
                <a:solidFill>
                  <a:srgbClr val="000000"/>
                </a:solidFill>
                <a:effectLst/>
                <a:latin typeface="Arimo" panose="020B0604020202020204" charset="0"/>
                <a:ea typeface="Arimo" panose="020B0604020202020204" charset="0"/>
                <a:cs typeface="Arimo" panose="020B0604020202020204" charset="0"/>
              </a:rPr>
              <a:t> International Journal of Geriatric Psychiatry,</a:t>
            </a:r>
            <a:r>
              <a:rPr lang="en-US" sz="2400" i="1" dirty="0">
                <a:effectLst/>
                <a:latin typeface="Arimo" panose="020B0604020202020204" charset="0"/>
                <a:ea typeface="Arimo" panose="020B0604020202020204" charset="0"/>
                <a:cs typeface="Arimo" panose="020B0604020202020204" charset="0"/>
              </a:rPr>
              <a:t> </a:t>
            </a:r>
            <a:r>
              <a:rPr lang="en-US" sz="2400" i="1" dirty="0">
                <a:solidFill>
                  <a:srgbClr val="000000"/>
                </a:solidFill>
                <a:effectLst/>
                <a:latin typeface="Arimo" panose="020B0604020202020204" charset="0"/>
                <a:ea typeface="Arimo" panose="020B0604020202020204" charset="0"/>
                <a:cs typeface="Arimo" panose="020B0604020202020204" charset="0"/>
              </a:rPr>
              <a:t>27</a:t>
            </a:r>
            <a:r>
              <a:rPr lang="en-US" sz="2400" dirty="0">
                <a:solidFill>
                  <a:srgbClr val="000000"/>
                </a:solidFill>
                <a:effectLst/>
                <a:latin typeface="Arimo" panose="020B0604020202020204" charset="0"/>
                <a:ea typeface="Arimo" panose="020B0604020202020204" charset="0"/>
                <a:cs typeface="Arimo" panose="020B0604020202020204" charset="0"/>
              </a:rPr>
              <a:t>(10), 1070–1077. </a:t>
            </a:r>
            <a:r>
              <a:rPr lang="en-US" sz="2400" u="sng" dirty="0">
                <a:solidFill>
                  <a:srgbClr val="1155CC"/>
                </a:solidFill>
                <a:effectLst/>
                <a:latin typeface="Arimo" panose="020B0604020202020204" charset="0"/>
                <a:ea typeface="Arimo" panose="020B0604020202020204" charset="0"/>
                <a:cs typeface="Arimo" panose="020B0604020202020204" charset="0"/>
                <a:hlinkClick r:id="rId10"/>
              </a:rPr>
              <a:t>https://doi:10.1002/gps.2825</a:t>
            </a:r>
            <a:endParaRPr lang="en-US" sz="2400" dirty="0">
              <a:effectLst/>
              <a:latin typeface="Arimo" panose="020B0604020202020204" charset="0"/>
              <a:ea typeface="Arimo" panose="020B0604020202020204" charset="0"/>
              <a:cs typeface="Arimo" panose="020B0604020202020204" charset="0"/>
            </a:endParaRPr>
          </a:p>
          <a:p>
            <a:pPr marL="342900" marR="0" lvl="0" indent="-342900">
              <a:lnSpc>
                <a:spcPct val="107000"/>
              </a:lnSpc>
              <a:spcBef>
                <a:spcPts val="0"/>
              </a:spcBef>
              <a:spcAft>
                <a:spcPts val="800"/>
              </a:spcAft>
              <a:buFont typeface="Arial" panose="020B0604020202020204" pitchFamily="34" charset="0"/>
              <a:buChar char="·"/>
            </a:pPr>
            <a:endParaRPr lang="en-US" sz="2100" dirty="0">
              <a:effectLst/>
              <a:latin typeface="Arimo" panose="020B0604020202020204" charset="0"/>
              <a:ea typeface="Arimo" panose="020B0604020202020204" charset="0"/>
              <a:cs typeface="Arimo" panose="020B0604020202020204" charset="0"/>
            </a:endParaRPr>
          </a:p>
          <a:p>
            <a:pPr marL="428945" lvl="1" indent="-214473">
              <a:lnSpc>
                <a:spcPts val="2781"/>
              </a:lnSpc>
              <a:buFont typeface="Arial"/>
              <a:buChar char="•"/>
            </a:pPr>
            <a:endParaRPr lang="en-US" sz="1986" dirty="0">
              <a:solidFill>
                <a:srgbClr val="000000"/>
              </a:solidFill>
              <a:latin typeface="Arim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9D9D9"/>
        </a:solidFill>
        <a:effectLst/>
      </p:bgPr>
    </p:bg>
    <p:spTree>
      <p:nvGrpSpPr>
        <p:cNvPr id="1" name=""/>
        <p:cNvGrpSpPr/>
        <p:nvPr/>
      </p:nvGrpSpPr>
      <p:grpSpPr>
        <a:xfrm>
          <a:off x="0" y="0"/>
          <a:ext cx="0" cy="0"/>
          <a:chOff x="0" y="0"/>
          <a:chExt cx="0" cy="0"/>
        </a:xfrm>
      </p:grpSpPr>
      <p:sp>
        <p:nvSpPr>
          <p:cNvPr id="2" name="TextBox 2"/>
          <p:cNvSpPr txBox="1"/>
          <p:nvPr/>
        </p:nvSpPr>
        <p:spPr>
          <a:xfrm>
            <a:off x="7837297" y="103022"/>
            <a:ext cx="15136920" cy="666750"/>
          </a:xfrm>
          <a:prstGeom prst="rect">
            <a:avLst/>
          </a:prstGeom>
        </p:spPr>
        <p:txBody>
          <a:bodyPr lIns="0" tIns="0" rIns="0" bIns="0" rtlCol="0" anchor="t">
            <a:spAutoFit/>
          </a:bodyPr>
          <a:lstStyle/>
          <a:p>
            <a:pPr algn="l">
              <a:lnSpc>
                <a:spcPts val="5184"/>
              </a:lnSpc>
            </a:pPr>
            <a:r>
              <a:rPr lang="en-US" sz="4320" spc="-37">
                <a:solidFill>
                  <a:srgbClr val="000000"/>
                </a:solidFill>
                <a:latin typeface="Arimo"/>
              </a:rPr>
              <a:t>Sources</a:t>
            </a:r>
          </a:p>
        </p:txBody>
      </p:sp>
      <p:sp>
        <p:nvSpPr>
          <p:cNvPr id="3" name="TextBox 3"/>
          <p:cNvSpPr txBox="1"/>
          <p:nvPr/>
        </p:nvSpPr>
        <p:spPr>
          <a:xfrm>
            <a:off x="15065640" y="9748650"/>
            <a:ext cx="2457345" cy="247650"/>
          </a:xfrm>
          <a:prstGeom prst="rect">
            <a:avLst/>
          </a:prstGeom>
        </p:spPr>
        <p:txBody>
          <a:bodyPr lIns="0" tIns="0" rIns="0" bIns="0" rtlCol="0" anchor="t">
            <a:spAutoFit/>
          </a:bodyPr>
          <a:lstStyle/>
          <a:p>
            <a:pPr algn="r">
              <a:lnSpc>
                <a:spcPts val="1800"/>
              </a:lnSpc>
            </a:pPr>
            <a:r>
              <a:rPr lang="en-US" sz="1500" spc="286">
                <a:solidFill>
                  <a:srgbClr val="000000">
                    <a:alpha val="60000"/>
                  </a:srgbClr>
                </a:solidFill>
                <a:latin typeface="Arimo"/>
              </a:rPr>
              <a:t>25</a:t>
            </a:r>
          </a:p>
        </p:txBody>
      </p:sp>
      <p:sp>
        <p:nvSpPr>
          <p:cNvPr id="4" name="TextBox 4"/>
          <p:cNvSpPr txBox="1"/>
          <p:nvPr/>
        </p:nvSpPr>
        <p:spPr>
          <a:xfrm>
            <a:off x="715155" y="1194962"/>
            <a:ext cx="16857689" cy="8553688"/>
          </a:xfrm>
          <a:prstGeom prst="rect">
            <a:avLst/>
          </a:prstGeom>
        </p:spPr>
        <p:txBody>
          <a:bodyPr lIns="0" tIns="0" rIns="0" bIns="0" rtlCol="0" anchor="t">
            <a:spAutoFit/>
          </a:bodyPr>
          <a:lstStyle/>
          <a:p>
            <a:pPr marL="342900" indent="-342900">
              <a:lnSpc>
                <a:spcPct val="107000"/>
              </a:lnSpc>
              <a:spcAft>
                <a:spcPts val="800"/>
              </a:spcAft>
              <a:buFont typeface="Arial" panose="020B0604020202020204" pitchFamily="34" charset="0"/>
              <a:buChar char="·"/>
            </a:pPr>
            <a:r>
              <a:rPr lang="en-US" sz="2400" dirty="0">
                <a:effectLst/>
                <a:latin typeface="Arimo" panose="020B0604020202020204" charset="0"/>
                <a:ea typeface="Arimo" panose="020B0604020202020204" charset="0"/>
                <a:cs typeface="Arimo" panose="020B0604020202020204" charset="0"/>
              </a:rPr>
              <a:t>Kim, G., Wang, S. Y., Park, S., &amp; Yun, S. W. (2020). Mental Health of Asian American Older Adults: Contemporary Issues and Future Directions. </a:t>
            </a:r>
            <a:r>
              <a:rPr lang="en-US" sz="2400" i="1" dirty="0">
                <a:effectLst/>
                <a:latin typeface="Arimo" panose="020B0604020202020204" charset="0"/>
                <a:ea typeface="Arimo" panose="020B0604020202020204" charset="0"/>
                <a:cs typeface="Arimo" panose="020B0604020202020204" charset="0"/>
              </a:rPr>
              <a:t>Innovation in aging, 4</a:t>
            </a:r>
            <a:r>
              <a:rPr lang="en-US" sz="2400" dirty="0">
                <a:effectLst/>
                <a:latin typeface="Arimo" panose="020B0604020202020204" charset="0"/>
                <a:ea typeface="Arimo" panose="020B0604020202020204" charset="0"/>
                <a:cs typeface="Arimo" panose="020B0604020202020204" charset="0"/>
              </a:rPr>
              <a:t>(5), igaa037. </a:t>
            </a:r>
            <a:r>
              <a:rPr lang="en-US" sz="2400" u="sng" dirty="0">
                <a:solidFill>
                  <a:srgbClr val="1155CC"/>
                </a:solidFill>
                <a:effectLst/>
                <a:latin typeface="Arimo" panose="020B0604020202020204" charset="0"/>
                <a:ea typeface="Arimo" panose="020B0604020202020204" charset="0"/>
                <a:cs typeface="Arimo" panose="020B0604020202020204" charset="0"/>
                <a:hlinkClick r:id="rId3"/>
              </a:rPr>
              <a:t>https://doi.org/10.1093/geroni/igaa037</a:t>
            </a:r>
            <a:endParaRPr lang="en-US" sz="2400" u="sng" dirty="0">
              <a:solidFill>
                <a:srgbClr val="1155CC"/>
              </a:solidFill>
              <a:effectLst/>
              <a:latin typeface="Arimo" panose="020B0604020202020204" charset="0"/>
              <a:ea typeface="Arimo" panose="020B0604020202020204" charset="0"/>
              <a:cs typeface="Arimo" panose="020B0604020202020204" charset="0"/>
            </a:endParaRPr>
          </a:p>
          <a:p>
            <a:pPr marL="342900" marR="0" lvl="0" indent="-342900">
              <a:lnSpc>
                <a:spcPct val="107000"/>
              </a:lnSpc>
              <a:spcBef>
                <a:spcPts val="0"/>
              </a:spcBef>
              <a:spcAft>
                <a:spcPts val="800"/>
              </a:spcAft>
              <a:buFont typeface="Arial" panose="020B0604020202020204" pitchFamily="34" charset="0"/>
              <a:buChar char="·"/>
            </a:pPr>
            <a:r>
              <a:rPr lang="en-US" sz="2400" dirty="0">
                <a:effectLst/>
                <a:latin typeface="Arimo" panose="020B0604020202020204" charset="0"/>
                <a:ea typeface="Arimo" panose="020B0604020202020204" charset="0"/>
                <a:cs typeface="Arimo" panose="020B0604020202020204" charset="0"/>
              </a:rPr>
              <a:t>Laflamme, E. M., De Maio, F., Harper-Jemison, D. M., Jorgensen, E., Lange-Maia, B., Reina, M., </a:t>
            </a:r>
            <a:r>
              <a:rPr lang="en-US" sz="2400" dirty="0" err="1">
                <a:effectLst/>
                <a:latin typeface="Arimo" panose="020B0604020202020204" charset="0"/>
                <a:ea typeface="Arimo" panose="020B0604020202020204" charset="0"/>
                <a:cs typeface="Arimo" panose="020B0604020202020204" charset="0"/>
              </a:rPr>
              <a:t>Rushovich</a:t>
            </a:r>
            <a:r>
              <a:rPr lang="en-US" sz="2400" dirty="0">
                <a:effectLst/>
                <a:latin typeface="Arimo" panose="020B0604020202020204" charset="0"/>
                <a:ea typeface="Arimo" panose="020B0604020202020204" charset="0"/>
                <a:cs typeface="Arimo" panose="020B0604020202020204" charset="0"/>
              </a:rPr>
              <a:t>, T., Weaver, K. N., </a:t>
            </a:r>
            <a:r>
              <a:rPr lang="en-US" sz="2400" dirty="0" err="1">
                <a:effectLst/>
                <a:latin typeface="Arimo" panose="020B0604020202020204" charset="0"/>
                <a:ea typeface="Arimo" panose="020B0604020202020204" charset="0"/>
                <a:cs typeface="Arimo" panose="020B0604020202020204" charset="0"/>
              </a:rPr>
              <a:t>Prachand</a:t>
            </a:r>
            <a:r>
              <a:rPr lang="en-US" sz="2400" dirty="0">
                <a:effectLst/>
                <a:latin typeface="Arimo" panose="020B0604020202020204" charset="0"/>
                <a:ea typeface="Arimo" panose="020B0604020202020204" charset="0"/>
                <a:cs typeface="Arimo" panose="020B0604020202020204" charset="0"/>
              </a:rPr>
              <a:t>, N. G., &amp; Shah, R. C. (2019). Healthy Chicago </a:t>
            </a:r>
            <a:r>
              <a:rPr lang="en-US" sz="2400" dirty="0" err="1">
                <a:effectLst/>
                <a:latin typeface="Arimo" panose="020B0604020202020204" charset="0"/>
                <a:ea typeface="Arimo" panose="020B0604020202020204" charset="0"/>
                <a:cs typeface="Arimo" panose="020B0604020202020204" charset="0"/>
              </a:rPr>
              <a:t>databook</a:t>
            </a:r>
            <a:r>
              <a:rPr lang="en-US" sz="2400" dirty="0">
                <a:effectLst/>
                <a:latin typeface="Arimo" panose="020B0604020202020204" charset="0"/>
                <a:ea typeface="Arimo" panose="020B0604020202020204" charset="0"/>
                <a:cs typeface="Arimo" panose="020B0604020202020204" charset="0"/>
              </a:rPr>
              <a:t>: Older Adult Health. </a:t>
            </a:r>
            <a:r>
              <a:rPr lang="en-US" sz="2400" i="1" dirty="0">
                <a:effectLst/>
                <a:latin typeface="Arimo" panose="020B0604020202020204" charset="0"/>
                <a:ea typeface="Arimo" panose="020B0604020202020204" charset="0"/>
                <a:cs typeface="Arimo" panose="020B0604020202020204" charset="0"/>
              </a:rPr>
              <a:t>City of Chicago, Center for Community Health Equity.</a:t>
            </a:r>
            <a:r>
              <a:rPr lang="en-US" sz="2400" i="1" u="sng" dirty="0">
                <a:solidFill>
                  <a:srgbClr val="1155CC"/>
                </a:solidFill>
                <a:effectLst/>
                <a:latin typeface="Arimo" panose="020B0604020202020204" charset="0"/>
                <a:ea typeface="Arimo" panose="020B0604020202020204" charset="0"/>
                <a:cs typeface="Arimo" panose="020B0604020202020204" charset="0"/>
                <a:hlinkClick r:id="rId4"/>
              </a:rPr>
              <a:t> </a:t>
            </a:r>
            <a:r>
              <a:rPr lang="en-US" sz="2400" u="sng" dirty="0">
                <a:solidFill>
                  <a:srgbClr val="1155CC"/>
                </a:solidFill>
                <a:effectLst/>
                <a:latin typeface="Arimo" panose="020B0604020202020204" charset="0"/>
                <a:ea typeface="Arimo" panose="020B0604020202020204" charset="0"/>
                <a:cs typeface="Arimo" panose="020B0604020202020204" charset="0"/>
                <a:hlinkClick r:id="rId4"/>
              </a:rPr>
              <a:t>https://www.chicago.gov/content/dam/city/depts/cdph/statistics_and_reports/CCHE-001_OlderAdults_Databook_r5a.pdf</a:t>
            </a:r>
            <a:endParaRPr lang="en-US" sz="2400" dirty="0">
              <a:effectLst/>
              <a:latin typeface="Arimo" panose="020B0604020202020204" charset="0"/>
              <a:ea typeface="Arimo" panose="020B0604020202020204" charset="0"/>
              <a:cs typeface="Arimo" panose="020B0604020202020204" charset="0"/>
            </a:endParaRPr>
          </a:p>
          <a:p>
            <a:pPr marL="342900" marR="0" lvl="0" indent="-342900">
              <a:lnSpc>
                <a:spcPct val="107000"/>
              </a:lnSpc>
              <a:spcBef>
                <a:spcPts val="0"/>
              </a:spcBef>
              <a:spcAft>
                <a:spcPts val="800"/>
              </a:spcAft>
              <a:buFont typeface="Arial" panose="020B0604020202020204" pitchFamily="34" charset="0"/>
              <a:buChar char="·"/>
            </a:pPr>
            <a:r>
              <a:rPr lang="en-US" sz="2400" dirty="0">
                <a:effectLst/>
                <a:latin typeface="Arimo" panose="020B0604020202020204" charset="0"/>
                <a:ea typeface="Arimo" panose="020B0604020202020204" charset="0"/>
                <a:cs typeface="Arimo" panose="020B0604020202020204" charset="0"/>
              </a:rPr>
              <a:t>Lee, H. Y., Rhee, T. G., Kim, N. K., &amp; Ahluwalia, J. S. (2015). Health Literacy as a Social Determinant of Health in Asian American Immigrants: Findings from a Population-Based Survey in California. </a:t>
            </a:r>
            <a:r>
              <a:rPr lang="en-US" sz="2400" i="1" dirty="0">
                <a:effectLst/>
                <a:latin typeface="Arimo" panose="020B0604020202020204" charset="0"/>
                <a:ea typeface="Arimo" panose="020B0604020202020204" charset="0"/>
                <a:cs typeface="Arimo" panose="020B0604020202020204" charset="0"/>
              </a:rPr>
              <a:t>Journal of general internal medicine, 30</a:t>
            </a:r>
            <a:r>
              <a:rPr lang="en-US" sz="2400" dirty="0">
                <a:effectLst/>
                <a:latin typeface="Arimo" panose="020B0604020202020204" charset="0"/>
                <a:ea typeface="Arimo" panose="020B0604020202020204" charset="0"/>
                <a:cs typeface="Arimo" panose="020B0604020202020204" charset="0"/>
              </a:rPr>
              <a:t>(8), 1118–1124. </a:t>
            </a:r>
            <a:r>
              <a:rPr lang="en-US" sz="2400" u="sng" dirty="0">
                <a:solidFill>
                  <a:srgbClr val="1155CC"/>
                </a:solidFill>
                <a:effectLst/>
                <a:latin typeface="Arimo" panose="020B0604020202020204" charset="0"/>
                <a:ea typeface="Arimo" panose="020B0604020202020204" charset="0"/>
                <a:cs typeface="Arimo" panose="020B0604020202020204" charset="0"/>
                <a:hlinkClick r:id="rId5"/>
              </a:rPr>
              <a:t>https://doi.org/10.1007/s11606-015-3217-6</a:t>
            </a:r>
            <a:endParaRPr lang="en-US" sz="2400" dirty="0">
              <a:effectLst/>
              <a:latin typeface="Arimo" panose="020B0604020202020204" charset="0"/>
              <a:ea typeface="Arimo" panose="020B0604020202020204" charset="0"/>
              <a:cs typeface="Arimo" panose="020B0604020202020204" charset="0"/>
            </a:endParaRPr>
          </a:p>
          <a:p>
            <a:pPr marL="342900" indent="-342900">
              <a:lnSpc>
                <a:spcPct val="107000"/>
              </a:lnSpc>
              <a:spcAft>
                <a:spcPts val="800"/>
              </a:spcAft>
              <a:buFont typeface="Arial" panose="020B0604020202020204" pitchFamily="34" charset="0"/>
              <a:buChar char="·"/>
            </a:pPr>
            <a:r>
              <a:rPr lang="en-US" sz="2400" dirty="0">
                <a:effectLst/>
                <a:latin typeface="Arimo" panose="020B0604020202020204" charset="0"/>
                <a:ea typeface="Arimo" panose="020B0604020202020204" charset="0"/>
                <a:cs typeface="Arimo" panose="020B0604020202020204" charset="0"/>
              </a:rPr>
              <a:t>Lin, K. M., &amp; Cheung, F. (1999). Mental health issues for Asian Americans. </a:t>
            </a:r>
            <a:r>
              <a:rPr lang="en-US" sz="2400" i="1" dirty="0">
                <a:effectLst/>
                <a:latin typeface="Arimo" panose="020B0604020202020204" charset="0"/>
                <a:ea typeface="Arimo" panose="020B0604020202020204" charset="0"/>
                <a:cs typeface="Arimo" panose="020B0604020202020204" charset="0"/>
              </a:rPr>
              <a:t>Psychiatric Services (Washington, D.C.), 50</a:t>
            </a:r>
            <a:r>
              <a:rPr lang="en-US" sz="2400" dirty="0">
                <a:effectLst/>
                <a:latin typeface="Arimo" panose="020B0604020202020204" charset="0"/>
                <a:ea typeface="Arimo" panose="020B0604020202020204" charset="0"/>
                <a:cs typeface="Arimo" panose="020B0604020202020204" charset="0"/>
              </a:rPr>
              <a:t>(6), 774–780. </a:t>
            </a:r>
          </a:p>
          <a:p>
            <a:pPr marL="342900" indent="-342900">
              <a:lnSpc>
                <a:spcPct val="107000"/>
              </a:lnSpc>
              <a:spcAft>
                <a:spcPts val="800"/>
              </a:spcAft>
              <a:buFont typeface="Arial" panose="020B0604020202020204" pitchFamily="34" charset="0"/>
              <a:buChar char="·"/>
            </a:pPr>
            <a:r>
              <a:rPr lang="en-US" sz="2400" u="sng" dirty="0">
                <a:solidFill>
                  <a:srgbClr val="1155CC"/>
                </a:solidFill>
                <a:effectLst/>
                <a:latin typeface="Arimo" panose="020B0604020202020204" charset="0"/>
                <a:ea typeface="Arimo" panose="020B0604020202020204" charset="0"/>
                <a:cs typeface="Arimo" panose="020B0604020202020204" charset="0"/>
                <a:hlinkClick r:id="rId6"/>
              </a:rPr>
              <a:t>https://doi:10.1176/ps.50.6.774</a:t>
            </a:r>
            <a:endParaRPr lang="en-US" sz="2400" dirty="0">
              <a:effectLst/>
              <a:latin typeface="Arimo" panose="020B0604020202020204" charset="0"/>
              <a:ea typeface="Arimo" panose="020B0604020202020204" charset="0"/>
              <a:cs typeface="Arimo" panose="020B0604020202020204" charset="0"/>
            </a:endParaRPr>
          </a:p>
          <a:p>
            <a:pPr marL="342900" marR="0" lvl="0" indent="-342900">
              <a:lnSpc>
                <a:spcPct val="107000"/>
              </a:lnSpc>
              <a:spcBef>
                <a:spcPts val="0"/>
              </a:spcBef>
              <a:spcAft>
                <a:spcPts val="800"/>
              </a:spcAft>
              <a:buFont typeface="Arial" panose="020B0604020202020204" pitchFamily="34" charset="0"/>
              <a:buChar char="·"/>
            </a:pPr>
            <a:r>
              <a:rPr lang="en-US" sz="2400" dirty="0" err="1">
                <a:effectLst/>
                <a:latin typeface="Arimo" panose="020B0604020202020204" charset="0"/>
                <a:ea typeface="Arimo" panose="020B0604020202020204" charset="0"/>
                <a:cs typeface="Arimo" panose="020B0604020202020204" charset="0"/>
              </a:rPr>
              <a:t>Löckenhoff</a:t>
            </a:r>
            <a:r>
              <a:rPr lang="en-US" sz="2400" dirty="0">
                <a:effectLst/>
                <a:latin typeface="Arimo" panose="020B0604020202020204" charset="0"/>
                <a:ea typeface="Arimo" panose="020B0604020202020204" charset="0"/>
                <a:cs typeface="Arimo" panose="020B0604020202020204" charset="0"/>
              </a:rPr>
              <a:t>, C. E., De </a:t>
            </a:r>
            <a:r>
              <a:rPr lang="en-US" sz="2400" dirty="0" err="1">
                <a:effectLst/>
                <a:latin typeface="Arimo" panose="020B0604020202020204" charset="0"/>
                <a:ea typeface="Arimo" panose="020B0604020202020204" charset="0"/>
                <a:cs typeface="Arimo" panose="020B0604020202020204" charset="0"/>
              </a:rPr>
              <a:t>Fruyt</a:t>
            </a:r>
            <a:r>
              <a:rPr lang="en-US" sz="2400" dirty="0">
                <a:effectLst/>
                <a:latin typeface="Arimo" panose="020B0604020202020204" charset="0"/>
                <a:ea typeface="Arimo" panose="020B0604020202020204" charset="0"/>
                <a:cs typeface="Arimo" panose="020B0604020202020204" charset="0"/>
              </a:rPr>
              <a:t>, F., </a:t>
            </a:r>
            <a:r>
              <a:rPr lang="en-US" sz="2400" dirty="0" err="1">
                <a:effectLst/>
                <a:latin typeface="Arimo" panose="020B0604020202020204" charset="0"/>
                <a:ea typeface="Arimo" panose="020B0604020202020204" charset="0"/>
                <a:cs typeface="Arimo" panose="020B0604020202020204" charset="0"/>
              </a:rPr>
              <a:t>Terracciano</a:t>
            </a:r>
            <a:r>
              <a:rPr lang="en-US" sz="2400" dirty="0">
                <a:effectLst/>
                <a:latin typeface="Arimo" panose="020B0604020202020204" charset="0"/>
                <a:ea typeface="Arimo" panose="020B0604020202020204" charset="0"/>
                <a:cs typeface="Arimo" panose="020B0604020202020204" charset="0"/>
              </a:rPr>
              <a:t>, A., McCrae, R. R., De </a:t>
            </a:r>
            <a:r>
              <a:rPr lang="en-US" sz="2400" dirty="0" err="1">
                <a:effectLst/>
                <a:latin typeface="Arimo" panose="020B0604020202020204" charset="0"/>
                <a:ea typeface="Arimo" panose="020B0604020202020204" charset="0"/>
                <a:cs typeface="Arimo" panose="020B0604020202020204" charset="0"/>
              </a:rPr>
              <a:t>Bolle</a:t>
            </a:r>
            <a:r>
              <a:rPr lang="en-US" sz="2400" dirty="0">
                <a:effectLst/>
                <a:latin typeface="Arimo" panose="020B0604020202020204" charset="0"/>
                <a:ea typeface="Arimo" panose="020B0604020202020204" charset="0"/>
                <a:cs typeface="Arimo" panose="020B0604020202020204" charset="0"/>
              </a:rPr>
              <a:t>, M., Costa, P. T., Jr, Aguilar-</a:t>
            </a:r>
            <a:r>
              <a:rPr lang="en-US" sz="2400" dirty="0" err="1">
                <a:effectLst/>
                <a:latin typeface="Arimo" panose="020B0604020202020204" charset="0"/>
                <a:ea typeface="Arimo" panose="020B0604020202020204" charset="0"/>
                <a:cs typeface="Arimo" panose="020B0604020202020204" charset="0"/>
              </a:rPr>
              <a:t>Vafaie</a:t>
            </a:r>
            <a:r>
              <a:rPr lang="en-US" sz="2400" dirty="0">
                <a:effectLst/>
                <a:latin typeface="Arimo" panose="020B0604020202020204" charset="0"/>
                <a:ea typeface="Arimo" panose="020B0604020202020204" charset="0"/>
                <a:cs typeface="Arimo" panose="020B0604020202020204" charset="0"/>
              </a:rPr>
              <a:t>, M. E., Ahn, C. K., Ahn, H. N., Alcalay, L., </a:t>
            </a:r>
            <a:r>
              <a:rPr lang="en-US" sz="2400" dirty="0" err="1">
                <a:effectLst/>
                <a:latin typeface="Arimo" panose="020B0604020202020204" charset="0"/>
                <a:ea typeface="Arimo" panose="020B0604020202020204" charset="0"/>
                <a:cs typeface="Arimo" panose="020B0604020202020204" charset="0"/>
              </a:rPr>
              <a:t>Allik</a:t>
            </a:r>
            <a:r>
              <a:rPr lang="en-US" sz="2400" dirty="0">
                <a:effectLst/>
                <a:latin typeface="Arimo" panose="020B0604020202020204" charset="0"/>
                <a:ea typeface="Arimo" panose="020B0604020202020204" charset="0"/>
                <a:cs typeface="Arimo" panose="020B0604020202020204" charset="0"/>
              </a:rPr>
              <a:t>, J., Avdeyeva, T. V., </a:t>
            </a:r>
            <a:r>
              <a:rPr lang="en-US" sz="2400" dirty="0" err="1">
                <a:effectLst/>
                <a:latin typeface="Arimo" panose="020B0604020202020204" charset="0"/>
                <a:ea typeface="Arimo" panose="020B0604020202020204" charset="0"/>
                <a:cs typeface="Arimo" panose="020B0604020202020204" charset="0"/>
              </a:rPr>
              <a:t>Barbaranelli</a:t>
            </a:r>
            <a:r>
              <a:rPr lang="en-US" sz="2400" dirty="0">
                <a:effectLst/>
                <a:latin typeface="Arimo" panose="020B0604020202020204" charset="0"/>
                <a:ea typeface="Arimo" panose="020B0604020202020204" charset="0"/>
                <a:cs typeface="Arimo" panose="020B0604020202020204" charset="0"/>
              </a:rPr>
              <a:t>, C., Benet-Martinez, V., </a:t>
            </a:r>
            <a:r>
              <a:rPr lang="en-US" sz="2400" dirty="0" err="1">
                <a:effectLst/>
                <a:latin typeface="Arimo" panose="020B0604020202020204" charset="0"/>
                <a:ea typeface="Arimo" panose="020B0604020202020204" charset="0"/>
                <a:cs typeface="Arimo" panose="020B0604020202020204" charset="0"/>
              </a:rPr>
              <a:t>Blatný</a:t>
            </a:r>
            <a:r>
              <a:rPr lang="en-US" sz="2400" dirty="0">
                <a:effectLst/>
                <a:latin typeface="Arimo" panose="020B0604020202020204" charset="0"/>
                <a:ea typeface="Arimo" panose="020B0604020202020204" charset="0"/>
                <a:cs typeface="Arimo" panose="020B0604020202020204" charset="0"/>
              </a:rPr>
              <a:t>, M., </a:t>
            </a:r>
            <a:r>
              <a:rPr lang="en-US" sz="2400" dirty="0" err="1">
                <a:effectLst/>
                <a:latin typeface="Arimo" panose="020B0604020202020204" charset="0"/>
                <a:ea typeface="Arimo" panose="020B0604020202020204" charset="0"/>
                <a:cs typeface="Arimo" panose="020B0604020202020204" charset="0"/>
              </a:rPr>
              <a:t>Bratko</a:t>
            </a:r>
            <a:r>
              <a:rPr lang="en-US" sz="2400" dirty="0">
                <a:effectLst/>
                <a:latin typeface="Arimo" panose="020B0604020202020204" charset="0"/>
                <a:ea typeface="Arimo" panose="020B0604020202020204" charset="0"/>
                <a:cs typeface="Arimo" panose="020B0604020202020204" charset="0"/>
              </a:rPr>
              <a:t>, D., Cain, T. R., Crawford, J. T., Lima, M. P., </a:t>
            </a:r>
            <a:r>
              <a:rPr lang="en-US" sz="2400" dirty="0" err="1">
                <a:effectLst/>
                <a:latin typeface="Arimo" panose="020B0604020202020204" charset="0"/>
                <a:ea typeface="Arimo" panose="020B0604020202020204" charset="0"/>
                <a:cs typeface="Arimo" panose="020B0604020202020204" charset="0"/>
              </a:rPr>
              <a:t>Ficková</a:t>
            </a:r>
            <a:r>
              <a:rPr lang="en-US" sz="2400" dirty="0">
                <a:effectLst/>
                <a:latin typeface="Arimo" panose="020B0604020202020204" charset="0"/>
                <a:ea typeface="Arimo" panose="020B0604020202020204" charset="0"/>
                <a:cs typeface="Arimo" panose="020B0604020202020204" charset="0"/>
              </a:rPr>
              <a:t>, E., … </a:t>
            </a:r>
            <a:r>
              <a:rPr lang="en-US" sz="2400" dirty="0" err="1">
                <a:effectLst/>
                <a:latin typeface="Arimo" panose="020B0604020202020204" charset="0"/>
                <a:ea typeface="Arimo" panose="020B0604020202020204" charset="0"/>
                <a:cs typeface="Arimo" panose="020B0604020202020204" charset="0"/>
              </a:rPr>
              <a:t>Yik</a:t>
            </a:r>
            <a:r>
              <a:rPr lang="en-US" sz="2400" dirty="0">
                <a:effectLst/>
                <a:latin typeface="Arimo" panose="020B0604020202020204" charset="0"/>
                <a:ea typeface="Arimo" panose="020B0604020202020204" charset="0"/>
                <a:cs typeface="Arimo" panose="020B0604020202020204" charset="0"/>
              </a:rPr>
              <a:t>, M. (2009). Perceptions of aging across 26 cultures and their culture-level associates</a:t>
            </a:r>
            <a:r>
              <a:rPr lang="en-US" sz="2400" i="1" dirty="0">
                <a:effectLst/>
                <a:latin typeface="Arimo" panose="020B0604020202020204" charset="0"/>
                <a:ea typeface="Arimo" panose="020B0604020202020204" charset="0"/>
                <a:cs typeface="Arimo" panose="020B0604020202020204" charset="0"/>
              </a:rPr>
              <a:t>.</a:t>
            </a:r>
            <a:r>
              <a:rPr lang="en-US" sz="2400" dirty="0">
                <a:effectLst/>
                <a:latin typeface="Arimo" panose="020B0604020202020204" charset="0"/>
                <a:ea typeface="Arimo" panose="020B0604020202020204" charset="0"/>
                <a:cs typeface="Arimo" panose="020B0604020202020204" charset="0"/>
              </a:rPr>
              <a:t> </a:t>
            </a:r>
            <a:r>
              <a:rPr lang="en-US" sz="2400" i="1" dirty="0">
                <a:effectLst/>
                <a:latin typeface="Arimo" panose="020B0604020202020204" charset="0"/>
                <a:ea typeface="Arimo" panose="020B0604020202020204" charset="0"/>
                <a:cs typeface="Arimo" panose="020B0604020202020204" charset="0"/>
              </a:rPr>
              <a:t>Psychology and aging, 24</a:t>
            </a:r>
            <a:r>
              <a:rPr lang="en-US" sz="2400" dirty="0">
                <a:effectLst/>
                <a:latin typeface="Arimo" panose="020B0604020202020204" charset="0"/>
                <a:ea typeface="Arimo" panose="020B0604020202020204" charset="0"/>
                <a:cs typeface="Arimo" panose="020B0604020202020204" charset="0"/>
              </a:rPr>
              <a:t>(4), 941–954. </a:t>
            </a:r>
            <a:r>
              <a:rPr lang="en-US" sz="2400" u="sng" dirty="0">
                <a:solidFill>
                  <a:srgbClr val="1155CC"/>
                </a:solidFill>
                <a:effectLst/>
                <a:latin typeface="Arimo" panose="020B0604020202020204" charset="0"/>
                <a:ea typeface="Arimo" panose="020B0604020202020204" charset="0"/>
                <a:cs typeface="Arimo" panose="020B0604020202020204" charset="0"/>
                <a:hlinkClick r:id="rId7"/>
              </a:rPr>
              <a:t>https://doi.org/10.1037/a0016901</a:t>
            </a:r>
            <a:endParaRPr lang="en-US" sz="2400" dirty="0">
              <a:effectLst/>
              <a:latin typeface="Arimo" panose="020B0604020202020204" charset="0"/>
              <a:ea typeface="Arimo" panose="020B0604020202020204" charset="0"/>
              <a:cs typeface="Arimo" panose="020B0604020202020204" charset="0"/>
            </a:endParaRPr>
          </a:p>
          <a:p>
            <a:pPr marL="342900" marR="0" lvl="0" indent="-342900">
              <a:lnSpc>
                <a:spcPct val="107000"/>
              </a:lnSpc>
              <a:spcBef>
                <a:spcPts val="0"/>
              </a:spcBef>
              <a:spcAft>
                <a:spcPts val="800"/>
              </a:spcAft>
              <a:buFont typeface="Arial" panose="020B0604020202020204" pitchFamily="34" charset="0"/>
              <a:buChar char="·"/>
            </a:pPr>
            <a:r>
              <a:rPr lang="en-US" sz="2400" dirty="0">
                <a:effectLst/>
                <a:latin typeface="Arimo" panose="020B0604020202020204" charset="0"/>
                <a:ea typeface="Arimo" panose="020B0604020202020204" charset="0"/>
                <a:cs typeface="Arimo" panose="020B0604020202020204" charset="0"/>
              </a:rPr>
              <a:t>Meyer, O. L., Nguyen, K. H., Dao, T. N., Vu, P., </a:t>
            </a:r>
            <a:r>
              <a:rPr lang="en-US" sz="2400" dirty="0" err="1">
                <a:effectLst/>
                <a:latin typeface="Arimo" panose="020B0604020202020204" charset="0"/>
                <a:ea typeface="Arimo" panose="020B0604020202020204" charset="0"/>
                <a:cs typeface="Arimo" panose="020B0604020202020204" charset="0"/>
              </a:rPr>
              <a:t>Arean</a:t>
            </a:r>
            <a:r>
              <a:rPr lang="en-US" sz="2400" dirty="0">
                <a:effectLst/>
                <a:latin typeface="Arimo" panose="020B0604020202020204" charset="0"/>
                <a:ea typeface="Arimo" panose="020B0604020202020204" charset="0"/>
                <a:cs typeface="Arimo" panose="020B0604020202020204" charset="0"/>
              </a:rPr>
              <a:t>, P., &amp; Hinton, L. (2015). The sociocultural context of caregiving experiences for Vietnamese dementia family caregivers. </a:t>
            </a:r>
            <a:r>
              <a:rPr lang="en-US" sz="2400" i="1" dirty="0">
                <a:effectLst/>
                <a:latin typeface="Arimo" panose="020B0604020202020204" charset="0"/>
                <a:ea typeface="Arimo" panose="020B0604020202020204" charset="0"/>
                <a:cs typeface="Arimo" panose="020B0604020202020204" charset="0"/>
              </a:rPr>
              <a:t>Asian American Journal of Psychology, 6</a:t>
            </a:r>
            <a:r>
              <a:rPr lang="en-US" sz="2400" dirty="0">
                <a:effectLst/>
                <a:latin typeface="Arimo" panose="020B0604020202020204" charset="0"/>
                <a:ea typeface="Arimo" panose="020B0604020202020204" charset="0"/>
                <a:cs typeface="Arimo" panose="020B0604020202020204" charset="0"/>
              </a:rPr>
              <a:t>(3), 263–272. </a:t>
            </a:r>
            <a:r>
              <a:rPr lang="en-US" sz="2400" u="sng" dirty="0">
                <a:solidFill>
                  <a:srgbClr val="1155CC"/>
                </a:solidFill>
                <a:effectLst/>
                <a:latin typeface="Arimo" panose="020B0604020202020204" charset="0"/>
                <a:ea typeface="Arimo" panose="020B0604020202020204" charset="0"/>
                <a:cs typeface="Arimo" panose="020B0604020202020204" charset="0"/>
                <a:hlinkClick r:id="rId8"/>
              </a:rPr>
              <a:t>https://doi.org/10.1037/aap0000024</a:t>
            </a:r>
            <a:endParaRPr lang="en-US" sz="2400" dirty="0">
              <a:effectLst/>
              <a:latin typeface="Arimo" panose="020B0604020202020204" charset="0"/>
              <a:ea typeface="Arimo" panose="020B0604020202020204" charset="0"/>
              <a:cs typeface="Arimo" panose="020B0604020202020204" charset="0"/>
            </a:endParaRPr>
          </a:p>
          <a:p>
            <a:pPr marL="214472" lvl="1">
              <a:lnSpc>
                <a:spcPts val="2781"/>
              </a:lnSpc>
            </a:pPr>
            <a:endParaRPr lang="en-US" sz="1986" dirty="0">
              <a:solidFill>
                <a:srgbClr val="000000"/>
              </a:solidFill>
              <a:latin typeface="Arimo"/>
            </a:endParaRPr>
          </a:p>
        </p:txBody>
      </p:sp>
    </p:spTree>
    <p:extLst>
      <p:ext uri="{BB962C8B-B14F-4D97-AF65-F5344CB8AC3E}">
        <p14:creationId xmlns:p14="http://schemas.microsoft.com/office/powerpoint/2010/main" val="437911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85241" y="2324203"/>
            <a:ext cx="12717517" cy="4906593"/>
            <a:chOff x="0" y="0"/>
            <a:chExt cx="3349470" cy="1292271"/>
          </a:xfrm>
        </p:grpSpPr>
        <p:sp>
          <p:nvSpPr>
            <p:cNvPr id="3" name="Freeform 3"/>
            <p:cNvSpPr/>
            <p:nvPr/>
          </p:nvSpPr>
          <p:spPr>
            <a:xfrm>
              <a:off x="0" y="0"/>
              <a:ext cx="3349470" cy="1292272"/>
            </a:xfrm>
            <a:custGeom>
              <a:avLst/>
              <a:gdLst/>
              <a:ahLst/>
              <a:cxnLst/>
              <a:rect l="l" t="t" r="r" b="b"/>
              <a:pathLst>
                <a:path w="3349470" h="1292272">
                  <a:moveTo>
                    <a:pt x="0" y="0"/>
                  </a:moveTo>
                  <a:lnTo>
                    <a:pt x="3349470" y="0"/>
                  </a:lnTo>
                  <a:lnTo>
                    <a:pt x="3349470" y="1292272"/>
                  </a:lnTo>
                  <a:lnTo>
                    <a:pt x="0" y="1292272"/>
                  </a:lnTo>
                  <a:close/>
                </a:path>
              </a:pathLst>
            </a:custGeom>
            <a:solidFill>
              <a:srgbClr val="DAE3E3"/>
            </a:solidFill>
          </p:spPr>
          <p:txBody>
            <a:bodyPr/>
            <a:lstStyle/>
            <a:p>
              <a:endParaRPr lang="en-US"/>
            </a:p>
          </p:txBody>
        </p:sp>
        <p:sp>
          <p:nvSpPr>
            <p:cNvPr id="4" name="TextBox 4"/>
            <p:cNvSpPr txBox="1"/>
            <p:nvPr/>
          </p:nvSpPr>
          <p:spPr>
            <a:xfrm>
              <a:off x="0" y="19050"/>
              <a:ext cx="3349470" cy="1273221"/>
            </a:xfrm>
            <a:prstGeom prst="rect">
              <a:avLst/>
            </a:prstGeom>
          </p:spPr>
          <p:txBody>
            <a:bodyPr lIns="50800" tIns="50800" rIns="50800" bIns="50800" rtlCol="0" anchor="ctr"/>
            <a:lstStyle/>
            <a:p>
              <a:pPr algn="ctr">
                <a:lnSpc>
                  <a:spcPts val="2268"/>
                </a:lnSpc>
              </a:pPr>
              <a:endParaRPr/>
            </a:p>
          </p:txBody>
        </p:sp>
      </p:grpSp>
      <p:sp>
        <p:nvSpPr>
          <p:cNvPr id="5" name="Freeform 5"/>
          <p:cNvSpPr/>
          <p:nvPr/>
        </p:nvSpPr>
        <p:spPr>
          <a:xfrm>
            <a:off x="2479378" y="1988556"/>
            <a:ext cx="13229357" cy="5671811"/>
          </a:xfrm>
          <a:custGeom>
            <a:avLst/>
            <a:gdLst/>
            <a:ahLst/>
            <a:cxnLst/>
            <a:rect l="l" t="t" r="r" b="b"/>
            <a:pathLst>
              <a:path w="13229357" h="5671811">
                <a:moveTo>
                  <a:pt x="0" y="0"/>
                </a:moveTo>
                <a:lnTo>
                  <a:pt x="13229357" y="0"/>
                </a:lnTo>
                <a:lnTo>
                  <a:pt x="13229357" y="5671811"/>
                </a:lnTo>
                <a:lnTo>
                  <a:pt x="0" y="5671811"/>
                </a:lnTo>
                <a:lnTo>
                  <a:pt x="0" y="0"/>
                </a:lnTo>
                <a:close/>
              </a:path>
            </a:pathLst>
          </a:custGeom>
          <a:blipFill>
            <a:blip r:embed="rId3">
              <a:alphaModFix amt="30000"/>
            </a:blip>
            <a:stretch>
              <a:fillRect t="-35622" b="-19778"/>
            </a:stretch>
          </a:blipFill>
        </p:spPr>
        <p:txBody>
          <a:bodyPr/>
          <a:lstStyle/>
          <a:p>
            <a:endParaRPr lang="en-US"/>
          </a:p>
        </p:txBody>
      </p:sp>
      <p:sp>
        <p:nvSpPr>
          <p:cNvPr id="6" name="AutoShape 6"/>
          <p:cNvSpPr/>
          <p:nvPr/>
        </p:nvSpPr>
        <p:spPr>
          <a:xfrm flipH="1">
            <a:off x="17040992" y="7032544"/>
            <a:ext cx="19050" cy="3331768"/>
          </a:xfrm>
          <a:prstGeom prst="line">
            <a:avLst/>
          </a:prstGeom>
          <a:ln w="9525" cap="rnd">
            <a:solidFill>
              <a:srgbClr val="FFFFFF"/>
            </a:solidFill>
            <a:prstDash val="solid"/>
            <a:headEnd type="none" w="sm" len="sm"/>
            <a:tailEnd type="none" w="sm" len="sm"/>
          </a:ln>
        </p:spPr>
        <p:txBody>
          <a:bodyPr/>
          <a:lstStyle/>
          <a:p>
            <a:endParaRPr lang="en-US"/>
          </a:p>
        </p:txBody>
      </p:sp>
      <p:sp>
        <p:nvSpPr>
          <p:cNvPr id="7" name="AutoShape 7"/>
          <p:cNvSpPr/>
          <p:nvPr/>
        </p:nvSpPr>
        <p:spPr>
          <a:xfrm flipH="1">
            <a:off x="15386610" y="8356735"/>
            <a:ext cx="2660450" cy="19050"/>
          </a:xfrm>
          <a:prstGeom prst="line">
            <a:avLst/>
          </a:prstGeom>
          <a:ln w="9525" cap="rnd">
            <a:solidFill>
              <a:srgbClr val="FFFFFF"/>
            </a:solidFill>
            <a:prstDash val="solid"/>
            <a:headEnd type="none" w="sm" len="sm"/>
            <a:tailEnd type="none" w="sm" len="sm"/>
          </a:ln>
        </p:spPr>
        <p:txBody>
          <a:bodyPr/>
          <a:lstStyle/>
          <a:p>
            <a:endParaRPr lang="en-US"/>
          </a:p>
        </p:txBody>
      </p:sp>
      <p:grpSp>
        <p:nvGrpSpPr>
          <p:cNvPr id="8" name="Group 8"/>
          <p:cNvGrpSpPr/>
          <p:nvPr/>
        </p:nvGrpSpPr>
        <p:grpSpPr>
          <a:xfrm rot="-5400000">
            <a:off x="16708069" y="8351213"/>
            <a:ext cx="1500922" cy="1500922"/>
            <a:chOff x="0" y="0"/>
            <a:chExt cx="2001230" cy="2001230"/>
          </a:xfrm>
        </p:grpSpPr>
        <p:sp>
          <p:nvSpPr>
            <p:cNvPr id="9" name="Freeform 9"/>
            <p:cNvSpPr/>
            <p:nvPr/>
          </p:nvSpPr>
          <p:spPr>
            <a:xfrm>
              <a:off x="12700" y="0"/>
              <a:ext cx="1988566" cy="1988566"/>
            </a:xfrm>
            <a:custGeom>
              <a:avLst/>
              <a:gdLst/>
              <a:ahLst/>
              <a:cxnLst/>
              <a:rect l="l" t="t" r="r" b="b"/>
              <a:pathLst>
                <a:path w="1988566" h="1988566">
                  <a:moveTo>
                    <a:pt x="1963166" y="1988566"/>
                  </a:moveTo>
                  <a:lnTo>
                    <a:pt x="1963166" y="12700"/>
                  </a:lnTo>
                  <a:lnTo>
                    <a:pt x="1975866" y="12700"/>
                  </a:lnTo>
                  <a:lnTo>
                    <a:pt x="1975866" y="25400"/>
                  </a:lnTo>
                  <a:lnTo>
                    <a:pt x="0" y="25400"/>
                  </a:lnTo>
                  <a:lnTo>
                    <a:pt x="0" y="0"/>
                  </a:lnTo>
                  <a:lnTo>
                    <a:pt x="1975866" y="0"/>
                  </a:lnTo>
                  <a:cubicBezTo>
                    <a:pt x="1982851" y="0"/>
                    <a:pt x="1988566" y="5715"/>
                    <a:pt x="1988566" y="12700"/>
                  </a:cubicBezTo>
                  <a:lnTo>
                    <a:pt x="1988566" y="1988566"/>
                  </a:lnTo>
                  <a:close/>
                </a:path>
              </a:pathLst>
            </a:custGeom>
            <a:solidFill>
              <a:srgbClr val="FFFFFF"/>
            </a:solidFill>
          </p:spPr>
          <p:txBody>
            <a:bodyPr/>
            <a:lstStyle/>
            <a:p>
              <a:endParaRPr lang="en-US"/>
            </a:p>
          </p:txBody>
        </p:sp>
      </p:grpSp>
      <p:grpSp>
        <p:nvGrpSpPr>
          <p:cNvPr id="10" name="Group 10"/>
          <p:cNvGrpSpPr/>
          <p:nvPr/>
        </p:nvGrpSpPr>
        <p:grpSpPr>
          <a:xfrm rot="-5400000">
            <a:off x="17359466" y="9002611"/>
            <a:ext cx="928534" cy="928534"/>
            <a:chOff x="0" y="0"/>
            <a:chExt cx="1238046" cy="1238046"/>
          </a:xfrm>
        </p:grpSpPr>
        <p:sp>
          <p:nvSpPr>
            <p:cNvPr id="11" name="Freeform 11"/>
            <p:cNvSpPr/>
            <p:nvPr/>
          </p:nvSpPr>
          <p:spPr>
            <a:xfrm>
              <a:off x="12700" y="0"/>
              <a:ext cx="1225296" cy="1225296"/>
            </a:xfrm>
            <a:custGeom>
              <a:avLst/>
              <a:gdLst/>
              <a:ahLst/>
              <a:cxnLst/>
              <a:rect l="l" t="t" r="r" b="b"/>
              <a:pathLst>
                <a:path w="1225296" h="1225296">
                  <a:moveTo>
                    <a:pt x="1199896" y="1225296"/>
                  </a:moveTo>
                  <a:lnTo>
                    <a:pt x="1199896" y="12700"/>
                  </a:lnTo>
                  <a:lnTo>
                    <a:pt x="1212596" y="12700"/>
                  </a:lnTo>
                  <a:lnTo>
                    <a:pt x="1212596" y="25400"/>
                  </a:lnTo>
                  <a:lnTo>
                    <a:pt x="0" y="25400"/>
                  </a:lnTo>
                  <a:lnTo>
                    <a:pt x="0" y="0"/>
                  </a:lnTo>
                  <a:lnTo>
                    <a:pt x="1212596" y="0"/>
                  </a:lnTo>
                  <a:cubicBezTo>
                    <a:pt x="1219581" y="0"/>
                    <a:pt x="1225296" y="5715"/>
                    <a:pt x="1225296" y="12700"/>
                  </a:cubicBezTo>
                  <a:lnTo>
                    <a:pt x="1225296" y="1225296"/>
                  </a:lnTo>
                  <a:close/>
                </a:path>
              </a:pathLst>
            </a:custGeom>
            <a:solidFill>
              <a:srgbClr val="FFFFFF"/>
            </a:solidFill>
          </p:spPr>
          <p:txBody>
            <a:bodyPr/>
            <a:lstStyle/>
            <a:p>
              <a:endParaRPr lang="en-US"/>
            </a:p>
          </p:txBody>
        </p:sp>
      </p:grpSp>
      <p:sp>
        <p:nvSpPr>
          <p:cNvPr id="12" name="TextBox 12"/>
          <p:cNvSpPr txBox="1"/>
          <p:nvPr/>
        </p:nvSpPr>
        <p:spPr>
          <a:xfrm>
            <a:off x="5414340" y="3859532"/>
            <a:ext cx="7924470" cy="1441741"/>
          </a:xfrm>
          <a:prstGeom prst="rect">
            <a:avLst/>
          </a:prstGeom>
        </p:spPr>
        <p:txBody>
          <a:bodyPr lIns="0" tIns="0" rIns="0" bIns="0" rtlCol="0" anchor="t">
            <a:spAutoFit/>
          </a:bodyPr>
          <a:lstStyle/>
          <a:p>
            <a:pPr algn="ctr">
              <a:lnSpc>
                <a:spcPts val="5759"/>
              </a:lnSpc>
            </a:pPr>
            <a:r>
              <a:rPr lang="en-US" sz="4800" spc="-41" dirty="0">
                <a:solidFill>
                  <a:srgbClr val="4D1A57"/>
                </a:solidFill>
                <a:latin typeface="Arimo Bold"/>
              </a:rPr>
              <a:t>Aging and Aging Services in the United States</a:t>
            </a:r>
          </a:p>
        </p:txBody>
      </p:sp>
      <p:sp>
        <p:nvSpPr>
          <p:cNvPr id="13" name="TextBox 13"/>
          <p:cNvSpPr txBox="1"/>
          <p:nvPr/>
        </p:nvSpPr>
        <p:spPr>
          <a:xfrm>
            <a:off x="15065640" y="9748650"/>
            <a:ext cx="2457345" cy="247650"/>
          </a:xfrm>
          <a:prstGeom prst="rect">
            <a:avLst/>
          </a:prstGeom>
        </p:spPr>
        <p:txBody>
          <a:bodyPr lIns="0" tIns="0" rIns="0" bIns="0" rtlCol="0" anchor="t">
            <a:spAutoFit/>
          </a:bodyPr>
          <a:lstStyle/>
          <a:p>
            <a:pPr algn="r">
              <a:lnSpc>
                <a:spcPts val="1800"/>
              </a:lnSpc>
            </a:pPr>
            <a:r>
              <a:rPr lang="en-US" sz="1500" spc="286">
                <a:solidFill>
                  <a:srgbClr val="000000">
                    <a:alpha val="60000"/>
                  </a:srgbClr>
                </a:solidFill>
                <a:latin typeface="Arimo"/>
              </a:rPr>
              <a:t>9</a:t>
            </a:r>
          </a:p>
        </p:txBody>
      </p:sp>
      <p:sp>
        <p:nvSpPr>
          <p:cNvPr id="14" name="AutoShape 14"/>
          <p:cNvSpPr/>
          <p:nvPr/>
        </p:nvSpPr>
        <p:spPr>
          <a:xfrm flipV="1">
            <a:off x="1111775" y="-420571"/>
            <a:ext cx="19050" cy="3331768"/>
          </a:xfrm>
          <a:prstGeom prst="line">
            <a:avLst/>
          </a:prstGeom>
          <a:ln w="9525" cap="rnd">
            <a:solidFill>
              <a:srgbClr val="FFFFFF"/>
            </a:solidFill>
            <a:prstDash val="solid"/>
            <a:headEnd type="none" w="sm" len="sm"/>
            <a:tailEnd type="none" w="sm" len="sm"/>
          </a:ln>
        </p:spPr>
        <p:txBody>
          <a:bodyPr/>
          <a:lstStyle/>
          <a:p>
            <a:endParaRPr lang="en-US"/>
          </a:p>
        </p:txBody>
      </p:sp>
      <p:sp>
        <p:nvSpPr>
          <p:cNvPr id="15" name="AutoShape 15"/>
          <p:cNvSpPr/>
          <p:nvPr/>
        </p:nvSpPr>
        <p:spPr>
          <a:xfrm flipV="1">
            <a:off x="124758" y="1567957"/>
            <a:ext cx="2660450" cy="19050"/>
          </a:xfrm>
          <a:prstGeom prst="line">
            <a:avLst/>
          </a:prstGeom>
          <a:ln w="9525" cap="rnd">
            <a:solidFill>
              <a:srgbClr val="FFFFFF"/>
            </a:solidFill>
            <a:prstDash val="solid"/>
            <a:headEnd type="none" w="sm" len="sm"/>
            <a:tailEnd type="none" w="sm" len="sm"/>
          </a:ln>
        </p:spPr>
        <p:txBody>
          <a:bodyPr/>
          <a:lstStyle/>
          <a:p>
            <a:endParaRPr lang="en-US"/>
          </a:p>
        </p:txBody>
      </p:sp>
      <p:grpSp>
        <p:nvGrpSpPr>
          <p:cNvPr id="16" name="Group 16"/>
          <p:cNvGrpSpPr/>
          <p:nvPr/>
        </p:nvGrpSpPr>
        <p:grpSpPr>
          <a:xfrm rot="5400000">
            <a:off x="-37175" y="91606"/>
            <a:ext cx="1500922" cy="1500922"/>
            <a:chOff x="0" y="0"/>
            <a:chExt cx="2001230" cy="2001230"/>
          </a:xfrm>
        </p:grpSpPr>
        <p:sp>
          <p:nvSpPr>
            <p:cNvPr id="17" name="Freeform 17"/>
            <p:cNvSpPr/>
            <p:nvPr/>
          </p:nvSpPr>
          <p:spPr>
            <a:xfrm>
              <a:off x="12700" y="0"/>
              <a:ext cx="1988566" cy="1988566"/>
            </a:xfrm>
            <a:custGeom>
              <a:avLst/>
              <a:gdLst/>
              <a:ahLst/>
              <a:cxnLst/>
              <a:rect l="l" t="t" r="r" b="b"/>
              <a:pathLst>
                <a:path w="1988566" h="1988566">
                  <a:moveTo>
                    <a:pt x="1963166" y="1988566"/>
                  </a:moveTo>
                  <a:lnTo>
                    <a:pt x="1963166" y="12700"/>
                  </a:lnTo>
                  <a:lnTo>
                    <a:pt x="1975866" y="12700"/>
                  </a:lnTo>
                  <a:lnTo>
                    <a:pt x="1975866" y="25400"/>
                  </a:lnTo>
                  <a:lnTo>
                    <a:pt x="0" y="25400"/>
                  </a:lnTo>
                  <a:lnTo>
                    <a:pt x="0" y="0"/>
                  </a:lnTo>
                  <a:lnTo>
                    <a:pt x="1975866" y="0"/>
                  </a:lnTo>
                  <a:cubicBezTo>
                    <a:pt x="1982851" y="0"/>
                    <a:pt x="1988566" y="5715"/>
                    <a:pt x="1988566" y="12700"/>
                  </a:cubicBezTo>
                  <a:lnTo>
                    <a:pt x="1988566" y="1988566"/>
                  </a:lnTo>
                  <a:close/>
                </a:path>
              </a:pathLst>
            </a:custGeom>
            <a:solidFill>
              <a:srgbClr val="FFFFFF"/>
            </a:solidFill>
          </p:spPr>
          <p:txBody>
            <a:bodyPr/>
            <a:lstStyle/>
            <a:p>
              <a:endParaRPr lang="en-US"/>
            </a:p>
          </p:txBody>
        </p:sp>
      </p:grpSp>
      <p:grpSp>
        <p:nvGrpSpPr>
          <p:cNvPr id="18" name="Group 18"/>
          <p:cNvGrpSpPr/>
          <p:nvPr/>
        </p:nvGrpSpPr>
        <p:grpSpPr>
          <a:xfrm rot="5400000">
            <a:off x="-116183" y="12596"/>
            <a:ext cx="928534" cy="928534"/>
            <a:chOff x="0" y="0"/>
            <a:chExt cx="1238046" cy="1238046"/>
          </a:xfrm>
        </p:grpSpPr>
        <p:sp>
          <p:nvSpPr>
            <p:cNvPr id="19" name="Freeform 19"/>
            <p:cNvSpPr/>
            <p:nvPr/>
          </p:nvSpPr>
          <p:spPr>
            <a:xfrm>
              <a:off x="12700" y="0"/>
              <a:ext cx="1225296" cy="1225296"/>
            </a:xfrm>
            <a:custGeom>
              <a:avLst/>
              <a:gdLst/>
              <a:ahLst/>
              <a:cxnLst/>
              <a:rect l="l" t="t" r="r" b="b"/>
              <a:pathLst>
                <a:path w="1225296" h="1225296">
                  <a:moveTo>
                    <a:pt x="1199896" y="1225296"/>
                  </a:moveTo>
                  <a:lnTo>
                    <a:pt x="1199896" y="12700"/>
                  </a:lnTo>
                  <a:lnTo>
                    <a:pt x="1212596" y="12700"/>
                  </a:lnTo>
                  <a:lnTo>
                    <a:pt x="1212596" y="25400"/>
                  </a:lnTo>
                  <a:lnTo>
                    <a:pt x="0" y="25400"/>
                  </a:lnTo>
                  <a:lnTo>
                    <a:pt x="0" y="0"/>
                  </a:lnTo>
                  <a:lnTo>
                    <a:pt x="1212596" y="0"/>
                  </a:lnTo>
                  <a:cubicBezTo>
                    <a:pt x="1219581" y="0"/>
                    <a:pt x="1225296" y="5715"/>
                    <a:pt x="1225296" y="12700"/>
                  </a:cubicBezTo>
                  <a:lnTo>
                    <a:pt x="1225296" y="1225296"/>
                  </a:lnTo>
                  <a:close/>
                </a:path>
              </a:pathLst>
            </a:custGeom>
            <a:solidFill>
              <a:srgbClr val="FFFFFF"/>
            </a:solidFill>
          </p:spPr>
          <p:txBody>
            <a:bodyPr/>
            <a:lstStyle/>
            <a:p>
              <a:endParaRPr lang="en-US"/>
            </a:p>
          </p:txBody>
        </p:sp>
      </p:grpSp>
    </p:spTree>
    <p:extLst>
      <p:ext uri="{BB962C8B-B14F-4D97-AF65-F5344CB8AC3E}">
        <p14:creationId xmlns:p14="http://schemas.microsoft.com/office/powerpoint/2010/main" val="18653223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9D9D9"/>
        </a:solidFill>
        <a:effectLst/>
      </p:bgPr>
    </p:bg>
    <p:spTree>
      <p:nvGrpSpPr>
        <p:cNvPr id="1" name=""/>
        <p:cNvGrpSpPr/>
        <p:nvPr/>
      </p:nvGrpSpPr>
      <p:grpSpPr>
        <a:xfrm>
          <a:off x="0" y="0"/>
          <a:ext cx="0" cy="0"/>
          <a:chOff x="0" y="0"/>
          <a:chExt cx="0" cy="0"/>
        </a:xfrm>
      </p:grpSpPr>
      <p:sp>
        <p:nvSpPr>
          <p:cNvPr id="2" name="TextBox 2"/>
          <p:cNvSpPr txBox="1"/>
          <p:nvPr/>
        </p:nvSpPr>
        <p:spPr>
          <a:xfrm>
            <a:off x="8153400" y="249531"/>
            <a:ext cx="3287903" cy="626262"/>
          </a:xfrm>
          <a:prstGeom prst="rect">
            <a:avLst/>
          </a:prstGeom>
        </p:spPr>
        <p:txBody>
          <a:bodyPr wrap="square" lIns="0" tIns="0" rIns="0" bIns="0" rtlCol="0" anchor="t">
            <a:spAutoFit/>
          </a:bodyPr>
          <a:lstStyle/>
          <a:p>
            <a:pPr algn="l">
              <a:lnSpc>
                <a:spcPts val="5184"/>
              </a:lnSpc>
            </a:pPr>
            <a:r>
              <a:rPr lang="en-US" sz="4320" spc="-37" dirty="0">
                <a:solidFill>
                  <a:srgbClr val="000000"/>
                </a:solidFill>
                <a:latin typeface="Arimo"/>
              </a:rPr>
              <a:t>Sources</a:t>
            </a:r>
          </a:p>
        </p:txBody>
      </p:sp>
      <p:sp>
        <p:nvSpPr>
          <p:cNvPr id="3" name="TextBox 3"/>
          <p:cNvSpPr txBox="1"/>
          <p:nvPr/>
        </p:nvSpPr>
        <p:spPr>
          <a:xfrm>
            <a:off x="15065640" y="9748650"/>
            <a:ext cx="2457345" cy="247650"/>
          </a:xfrm>
          <a:prstGeom prst="rect">
            <a:avLst/>
          </a:prstGeom>
        </p:spPr>
        <p:txBody>
          <a:bodyPr lIns="0" tIns="0" rIns="0" bIns="0" rtlCol="0" anchor="t">
            <a:spAutoFit/>
          </a:bodyPr>
          <a:lstStyle/>
          <a:p>
            <a:pPr algn="r">
              <a:lnSpc>
                <a:spcPts val="1800"/>
              </a:lnSpc>
            </a:pPr>
            <a:r>
              <a:rPr lang="en-US" sz="1500" spc="286">
                <a:solidFill>
                  <a:srgbClr val="000000">
                    <a:alpha val="60000"/>
                  </a:srgbClr>
                </a:solidFill>
                <a:latin typeface="Arimo"/>
              </a:rPr>
              <a:t>25</a:t>
            </a:r>
          </a:p>
        </p:txBody>
      </p:sp>
      <p:sp>
        <p:nvSpPr>
          <p:cNvPr id="4" name="TextBox 4"/>
          <p:cNvSpPr txBox="1"/>
          <p:nvPr/>
        </p:nvSpPr>
        <p:spPr>
          <a:xfrm>
            <a:off x="715155" y="1273242"/>
            <a:ext cx="16857689" cy="8948860"/>
          </a:xfrm>
          <a:prstGeom prst="rect">
            <a:avLst/>
          </a:prstGeom>
        </p:spPr>
        <p:txBody>
          <a:bodyPr lIns="0" tIns="0" rIns="0" bIns="0" rtlCol="0" anchor="t">
            <a:spAutoFit/>
          </a:bodyPr>
          <a:lstStyle/>
          <a:p>
            <a:pPr marL="342900" indent="-342900">
              <a:lnSpc>
                <a:spcPct val="107000"/>
              </a:lnSpc>
              <a:spcAft>
                <a:spcPts val="800"/>
              </a:spcAft>
              <a:buFont typeface="Arial" panose="020B0604020202020204" pitchFamily="34" charset="0"/>
              <a:buChar char="·"/>
            </a:pPr>
            <a:r>
              <a:rPr lang="en-US" sz="2400" dirty="0">
                <a:effectLst/>
                <a:latin typeface="Arimo" panose="020B0604020202020204" charset="0"/>
                <a:ea typeface="Arimo" panose="020B0604020202020204" charset="0"/>
                <a:cs typeface="Arimo" panose="020B0604020202020204" charset="0"/>
              </a:rPr>
              <a:t>Miyawaki C. E. (2016). Caregiving Practice Patterns of Asian, Hispanic, and Non-Hispanic White American Family Caregivers of Older Adults Across Generations.</a:t>
            </a:r>
            <a:r>
              <a:rPr lang="en-US" sz="2400" i="1" dirty="0">
                <a:effectLst/>
                <a:latin typeface="Arimo" panose="020B0604020202020204" charset="0"/>
                <a:ea typeface="Arimo" panose="020B0604020202020204" charset="0"/>
                <a:cs typeface="Arimo" panose="020B0604020202020204" charset="0"/>
              </a:rPr>
              <a:t> Journal of cross-cultural gerontology, 31</a:t>
            </a:r>
            <a:r>
              <a:rPr lang="en-US" sz="2400" dirty="0">
                <a:effectLst/>
                <a:latin typeface="Arimo" panose="020B0604020202020204" charset="0"/>
                <a:ea typeface="Arimo" panose="020B0604020202020204" charset="0"/>
                <a:cs typeface="Arimo" panose="020B0604020202020204" charset="0"/>
              </a:rPr>
              <a:t>(1), 35–55. </a:t>
            </a:r>
            <a:r>
              <a:rPr lang="en-US" sz="2400" u="sng" dirty="0">
                <a:solidFill>
                  <a:srgbClr val="1155CC"/>
                </a:solidFill>
                <a:effectLst/>
                <a:latin typeface="Arimo" panose="020B0604020202020204" charset="0"/>
                <a:ea typeface="Arimo" panose="020B0604020202020204" charset="0"/>
                <a:cs typeface="Arimo" panose="020B0604020202020204" charset="0"/>
                <a:hlinkClick r:id="rId3"/>
              </a:rPr>
              <a:t>https://doi.org/10.1007/s10823-016-9281-5</a:t>
            </a:r>
            <a:endParaRPr lang="en-US" sz="2400" dirty="0">
              <a:effectLst/>
              <a:latin typeface="Arimo" panose="020B0604020202020204" charset="0"/>
              <a:ea typeface="Arimo" panose="020B0604020202020204" charset="0"/>
              <a:cs typeface="Arimo" panose="020B0604020202020204" charset="0"/>
            </a:endParaRPr>
          </a:p>
          <a:p>
            <a:pPr marL="342900" marR="0" lvl="0" indent="-342900">
              <a:lnSpc>
                <a:spcPct val="107000"/>
              </a:lnSpc>
              <a:spcBef>
                <a:spcPts val="0"/>
              </a:spcBef>
              <a:spcAft>
                <a:spcPts val="800"/>
              </a:spcAft>
              <a:buFont typeface="Arial" panose="020B0604020202020204" pitchFamily="34" charset="0"/>
              <a:buChar char="·"/>
            </a:pPr>
            <a:r>
              <a:rPr lang="en-US" sz="2400" dirty="0">
                <a:effectLst/>
                <a:latin typeface="Arimo" panose="020B0604020202020204" charset="0"/>
                <a:ea typeface="Arimo" panose="020B0604020202020204" charset="0"/>
                <a:cs typeface="Arimo" panose="020B0604020202020204" charset="0"/>
              </a:rPr>
              <a:t>National Asian Pacific Center on Aging. Asian Americans and Pacific Islanders in the United States Aged 65 Years and Older: Population, Nativity, and Language (2013). </a:t>
            </a:r>
            <a:r>
              <a:rPr lang="en-US" sz="2400" u="sng" dirty="0">
                <a:solidFill>
                  <a:srgbClr val="1155CC"/>
                </a:solidFill>
                <a:effectLst/>
                <a:latin typeface="Arimo" panose="020B0604020202020204" charset="0"/>
                <a:ea typeface="Arimo" panose="020B0604020202020204" charset="0"/>
                <a:cs typeface="Arimo" panose="020B0604020202020204" charset="0"/>
                <a:hlinkClick r:id="rId4"/>
              </a:rPr>
              <a:t>https://www.napca.org/wp-content/uploads/2017/10/65-population-report-FINAL.pdf</a:t>
            </a:r>
            <a:endParaRPr lang="en-US" sz="2400" dirty="0">
              <a:effectLst/>
              <a:latin typeface="Arimo" panose="020B0604020202020204" charset="0"/>
              <a:ea typeface="Arimo" panose="020B0604020202020204" charset="0"/>
              <a:cs typeface="Arimo" panose="020B0604020202020204" charset="0"/>
            </a:endParaRPr>
          </a:p>
          <a:p>
            <a:pPr marL="342900" marR="0" lvl="0" indent="-342900">
              <a:lnSpc>
                <a:spcPct val="107000"/>
              </a:lnSpc>
              <a:spcBef>
                <a:spcPts val="0"/>
              </a:spcBef>
              <a:spcAft>
                <a:spcPts val="800"/>
              </a:spcAft>
              <a:buFont typeface="Arial" panose="020B0604020202020204" pitchFamily="34" charset="0"/>
              <a:buChar char="·"/>
            </a:pPr>
            <a:r>
              <a:rPr lang="en-US" sz="2400" dirty="0" err="1">
                <a:effectLst/>
                <a:latin typeface="Arimo" panose="020B0604020202020204" charset="0"/>
                <a:ea typeface="Arimo" panose="020B0604020202020204" charset="0"/>
                <a:cs typeface="Arimo" panose="020B0604020202020204" charset="0"/>
              </a:rPr>
              <a:t>Nugraheni</a:t>
            </a:r>
            <a:r>
              <a:rPr lang="en-US" sz="2400" dirty="0">
                <a:effectLst/>
                <a:latin typeface="Arimo" panose="020B0604020202020204" charset="0"/>
                <a:ea typeface="Arimo" panose="020B0604020202020204" charset="0"/>
                <a:cs typeface="Arimo" panose="020B0604020202020204" charset="0"/>
              </a:rPr>
              <a:t>, S. E., &amp; Hastings, J. F. (2021). Family-based caregiving: Does lumping Asian Americans together do more harm than good? </a:t>
            </a:r>
            <a:r>
              <a:rPr lang="en-US" sz="2400" i="1" dirty="0">
                <a:effectLst/>
                <a:latin typeface="Arimo" panose="020B0604020202020204" charset="0"/>
                <a:ea typeface="Arimo" panose="020B0604020202020204" charset="0"/>
                <a:cs typeface="Arimo" panose="020B0604020202020204" charset="0"/>
              </a:rPr>
              <a:t>Journal of Social, Behavioral, and Health Sciences, 15,</a:t>
            </a:r>
            <a:r>
              <a:rPr lang="en-US" sz="2400" dirty="0">
                <a:effectLst/>
                <a:latin typeface="Arimo" panose="020B0604020202020204" charset="0"/>
                <a:ea typeface="Arimo" panose="020B0604020202020204" charset="0"/>
                <a:cs typeface="Arimo" panose="020B0604020202020204" charset="0"/>
              </a:rPr>
              <a:t> 87–103. </a:t>
            </a:r>
            <a:r>
              <a:rPr lang="en-US" sz="2400" u="sng" dirty="0">
                <a:solidFill>
                  <a:srgbClr val="1155CC"/>
                </a:solidFill>
                <a:effectLst/>
                <a:latin typeface="Arimo" panose="020B0604020202020204" charset="0"/>
                <a:ea typeface="Arimo" panose="020B0604020202020204" charset="0"/>
                <a:cs typeface="Arimo" panose="020B0604020202020204" charset="0"/>
                <a:hlinkClick r:id="rId5"/>
              </a:rPr>
              <a:t>https://doi.org/10.5590/JSBHS.2021.15.1.07</a:t>
            </a:r>
            <a:endParaRPr lang="en-US" sz="2400" dirty="0">
              <a:effectLst/>
              <a:latin typeface="Arimo" panose="020B0604020202020204" charset="0"/>
              <a:ea typeface="Arimo" panose="020B0604020202020204" charset="0"/>
              <a:cs typeface="Arimo" panose="020B0604020202020204" charset="0"/>
            </a:endParaRPr>
          </a:p>
          <a:p>
            <a:pPr marL="342900" marR="0" lvl="0" indent="-342900">
              <a:lnSpc>
                <a:spcPct val="107000"/>
              </a:lnSpc>
              <a:spcBef>
                <a:spcPts val="0"/>
              </a:spcBef>
              <a:spcAft>
                <a:spcPts val="800"/>
              </a:spcAft>
              <a:buFont typeface="Arial" panose="020B0604020202020204" pitchFamily="34" charset="0"/>
              <a:buChar char="·"/>
            </a:pPr>
            <a:r>
              <a:rPr lang="en-US" sz="2400" dirty="0" err="1">
                <a:effectLst/>
                <a:latin typeface="Arimo" panose="020B0604020202020204" charset="0"/>
                <a:ea typeface="Arimo" panose="020B0604020202020204" charset="0"/>
                <a:cs typeface="Arimo" panose="020B0604020202020204" charset="0"/>
              </a:rPr>
              <a:t>Pourrazavi</a:t>
            </a:r>
            <a:r>
              <a:rPr lang="en-US" sz="2400" dirty="0">
                <a:effectLst/>
                <a:latin typeface="Arimo" panose="020B0604020202020204" charset="0"/>
                <a:ea typeface="Arimo" panose="020B0604020202020204" charset="0"/>
                <a:cs typeface="Arimo" panose="020B0604020202020204" charset="0"/>
              </a:rPr>
              <a:t>, S., </a:t>
            </a:r>
            <a:r>
              <a:rPr lang="en-US" sz="2400" dirty="0" err="1">
                <a:effectLst/>
                <a:latin typeface="Arimo" panose="020B0604020202020204" charset="0"/>
                <a:ea typeface="Arimo" panose="020B0604020202020204" charset="0"/>
                <a:cs typeface="Arimo" panose="020B0604020202020204" charset="0"/>
              </a:rPr>
              <a:t>Kouzekanani</a:t>
            </a:r>
            <a:r>
              <a:rPr lang="en-US" sz="2400" dirty="0">
                <a:effectLst/>
                <a:latin typeface="Arimo" panose="020B0604020202020204" charset="0"/>
                <a:ea typeface="Arimo" panose="020B0604020202020204" charset="0"/>
                <a:cs typeface="Arimo" panose="020B0604020202020204" charset="0"/>
              </a:rPr>
              <a:t>, K., </a:t>
            </a:r>
            <a:r>
              <a:rPr lang="en-US" sz="2400" dirty="0" err="1">
                <a:effectLst/>
                <a:latin typeface="Arimo" panose="020B0604020202020204" charset="0"/>
                <a:ea typeface="Arimo" panose="020B0604020202020204" charset="0"/>
                <a:cs typeface="Arimo" panose="020B0604020202020204" charset="0"/>
              </a:rPr>
              <a:t>Bazargan</a:t>
            </a:r>
            <a:r>
              <a:rPr lang="en-US" sz="2400" dirty="0">
                <a:effectLst/>
                <a:latin typeface="Arimo" panose="020B0604020202020204" charset="0"/>
                <a:ea typeface="Arimo" panose="020B0604020202020204" charset="0"/>
                <a:cs typeface="Arimo" panose="020B0604020202020204" charset="0"/>
              </a:rPr>
              <a:t>-Hejazi, S., </a:t>
            </a:r>
            <a:r>
              <a:rPr lang="en-US" sz="2400" dirty="0" err="1">
                <a:effectLst/>
                <a:latin typeface="Arimo" panose="020B0604020202020204" charset="0"/>
                <a:ea typeface="Arimo" panose="020B0604020202020204" charset="0"/>
                <a:cs typeface="Arimo" panose="020B0604020202020204" charset="0"/>
              </a:rPr>
              <a:t>Shaghaghi</a:t>
            </a:r>
            <a:r>
              <a:rPr lang="en-US" sz="2400" dirty="0">
                <a:effectLst/>
                <a:latin typeface="Arimo" panose="020B0604020202020204" charset="0"/>
                <a:ea typeface="Arimo" panose="020B0604020202020204" charset="0"/>
                <a:cs typeface="Arimo" panose="020B0604020202020204" charset="0"/>
              </a:rPr>
              <a:t>, A., </a:t>
            </a:r>
            <a:r>
              <a:rPr lang="en-US" sz="2400" dirty="0" err="1">
                <a:effectLst/>
                <a:latin typeface="Arimo" panose="020B0604020202020204" charset="0"/>
                <a:ea typeface="Arimo" panose="020B0604020202020204" charset="0"/>
                <a:cs typeface="Arimo" panose="020B0604020202020204" charset="0"/>
              </a:rPr>
              <a:t>Hashemiparast</a:t>
            </a:r>
            <a:r>
              <a:rPr lang="en-US" sz="2400" dirty="0">
                <a:effectLst/>
                <a:latin typeface="Arimo" panose="020B0604020202020204" charset="0"/>
                <a:ea typeface="Arimo" panose="020B0604020202020204" charset="0"/>
                <a:cs typeface="Arimo" panose="020B0604020202020204" charset="0"/>
              </a:rPr>
              <a:t>, M., </a:t>
            </a:r>
            <a:r>
              <a:rPr lang="en-US" sz="2400" dirty="0" err="1">
                <a:effectLst/>
                <a:latin typeface="Arimo" panose="020B0604020202020204" charset="0"/>
                <a:ea typeface="Arimo" panose="020B0604020202020204" charset="0"/>
                <a:cs typeface="Arimo" panose="020B0604020202020204" charset="0"/>
              </a:rPr>
              <a:t>Fathifar</a:t>
            </a:r>
            <a:r>
              <a:rPr lang="en-US" sz="2400" dirty="0">
                <a:effectLst/>
                <a:latin typeface="Arimo" panose="020B0604020202020204" charset="0"/>
                <a:ea typeface="Arimo" panose="020B0604020202020204" charset="0"/>
                <a:cs typeface="Arimo" panose="020B0604020202020204" charset="0"/>
              </a:rPr>
              <a:t>, Z., &amp; </a:t>
            </a:r>
            <a:r>
              <a:rPr lang="en-US" sz="2400" dirty="0" err="1">
                <a:effectLst/>
                <a:latin typeface="Arimo" panose="020B0604020202020204" charset="0"/>
                <a:ea typeface="Arimo" panose="020B0604020202020204" charset="0"/>
                <a:cs typeface="Arimo" panose="020B0604020202020204" charset="0"/>
              </a:rPr>
              <a:t>Allahverdipour</a:t>
            </a:r>
            <a:r>
              <a:rPr lang="en-US" sz="2400" dirty="0">
                <a:effectLst/>
                <a:latin typeface="Arimo" panose="020B0604020202020204" charset="0"/>
                <a:ea typeface="Arimo" panose="020B0604020202020204" charset="0"/>
                <a:cs typeface="Arimo" panose="020B0604020202020204" charset="0"/>
              </a:rPr>
              <a:t>, H. (2020). Theory-based E-health literacy interventions in older adults: a systematic review. </a:t>
            </a:r>
            <a:r>
              <a:rPr lang="en-US" sz="2400" i="1" dirty="0">
                <a:effectLst/>
                <a:latin typeface="Arimo" panose="020B0604020202020204" charset="0"/>
                <a:ea typeface="Arimo" panose="020B0604020202020204" charset="0"/>
                <a:cs typeface="Arimo" panose="020B0604020202020204" charset="0"/>
              </a:rPr>
              <a:t>Archives of Public Health, 78</a:t>
            </a:r>
            <a:r>
              <a:rPr lang="en-US" sz="2400" dirty="0">
                <a:effectLst/>
                <a:latin typeface="Arimo" panose="020B0604020202020204" charset="0"/>
                <a:ea typeface="Arimo" panose="020B0604020202020204" charset="0"/>
                <a:cs typeface="Arimo" panose="020B0604020202020204" charset="0"/>
              </a:rPr>
              <a:t>(1).  </a:t>
            </a:r>
            <a:r>
              <a:rPr lang="en-US" sz="2400" u="sng" dirty="0">
                <a:solidFill>
                  <a:srgbClr val="1155CC"/>
                </a:solidFill>
                <a:effectLst/>
                <a:latin typeface="Arimo" panose="020B0604020202020204" charset="0"/>
                <a:ea typeface="Arimo" panose="020B0604020202020204" charset="0"/>
                <a:cs typeface="Arimo" panose="020B0604020202020204" charset="0"/>
                <a:hlinkClick r:id="rId6"/>
              </a:rPr>
              <a:t>https://doi.org/10.1186/s13690-020-00455-6</a:t>
            </a:r>
            <a:endParaRPr lang="en-US" sz="2400" dirty="0">
              <a:effectLst/>
              <a:latin typeface="Arimo" panose="020B0604020202020204" charset="0"/>
              <a:ea typeface="Arimo" panose="020B0604020202020204" charset="0"/>
              <a:cs typeface="Arimo" panose="020B0604020202020204" charset="0"/>
            </a:endParaRPr>
          </a:p>
          <a:p>
            <a:pPr marL="342900" marR="0" lvl="0" indent="-342900">
              <a:lnSpc>
                <a:spcPct val="107000"/>
              </a:lnSpc>
              <a:spcBef>
                <a:spcPts val="0"/>
              </a:spcBef>
              <a:spcAft>
                <a:spcPts val="800"/>
              </a:spcAft>
              <a:buFont typeface="Arial" panose="020B0604020202020204" pitchFamily="34" charset="0"/>
              <a:buChar char="·"/>
            </a:pPr>
            <a:r>
              <a:rPr lang="en-US" sz="2400" dirty="0">
                <a:effectLst/>
                <a:latin typeface="Arimo" panose="020B0604020202020204" charset="0"/>
                <a:ea typeface="Arimo" panose="020B0604020202020204" charset="0"/>
                <a:cs typeface="Arimo" panose="020B0604020202020204" charset="0"/>
              </a:rPr>
              <a:t>Rico, B., Hahn, J.K., &amp; Spence, C. (2023). Asian Indian was the Largest Asian Alone Population Group in 2020. </a:t>
            </a:r>
            <a:r>
              <a:rPr lang="en-US" sz="2400" u="sng" dirty="0">
                <a:solidFill>
                  <a:srgbClr val="1155CC"/>
                </a:solidFill>
                <a:effectLst/>
                <a:latin typeface="Arimo" panose="020B0604020202020204" charset="0"/>
                <a:ea typeface="Arimo" panose="020B0604020202020204" charset="0"/>
                <a:cs typeface="Arimo" panose="020B0604020202020204" charset="0"/>
                <a:hlinkClick r:id="rId7"/>
              </a:rPr>
              <a:t>https://www.census.gov/library/stories/2023/09/2020-census-dhc-a-asian-population.html#:~:text=Largest%20Asian%20Alone%20Groups%20in%202020&amp;text=The%20next%20largest%20Asian%20alone,%2C%201%2C951%2C746%20(up%2026.0%25)</a:t>
            </a:r>
            <a:endParaRPr lang="en-US" sz="2400" u="sng" dirty="0">
              <a:solidFill>
                <a:srgbClr val="1155CC"/>
              </a:solidFill>
              <a:effectLst/>
              <a:latin typeface="Arimo" panose="020B0604020202020204" charset="0"/>
              <a:ea typeface="Arimo" panose="020B0604020202020204" charset="0"/>
              <a:cs typeface="Arimo" panose="020B0604020202020204" charset="0"/>
            </a:endParaRPr>
          </a:p>
          <a:p>
            <a:pPr marL="342900" indent="-342900">
              <a:lnSpc>
                <a:spcPct val="107000"/>
              </a:lnSpc>
              <a:spcAft>
                <a:spcPts val="800"/>
              </a:spcAft>
              <a:buFont typeface="Arial" panose="020B0604020202020204" pitchFamily="34" charset="0"/>
              <a:buChar char="·"/>
            </a:pPr>
            <a:r>
              <a:rPr lang="en-US" sz="2400" dirty="0">
                <a:effectLst/>
                <a:latin typeface="Arimo" panose="020B0604020202020204" charset="0"/>
                <a:ea typeface="Arimo" panose="020B0604020202020204" charset="0"/>
                <a:cs typeface="Arimo" panose="020B0604020202020204" charset="0"/>
              </a:rPr>
              <a:t>Ruiz, N.G., Noe-Bustamante, L., &amp; Shah, S. (2023). Diverse Cultures and Shared Experiences Shape Asian American Identities. </a:t>
            </a:r>
            <a:r>
              <a:rPr lang="en-US" sz="2400" u="sng" dirty="0">
                <a:solidFill>
                  <a:srgbClr val="0000FF"/>
                </a:solidFill>
                <a:effectLst/>
                <a:latin typeface="Arimo" panose="020B0604020202020204" charset="0"/>
                <a:ea typeface="Arimo" panose="020B0604020202020204" charset="0"/>
                <a:cs typeface="Arimo" panose="020B0604020202020204" charset="0"/>
                <a:hlinkClick r:id="rId8"/>
              </a:rPr>
              <a:t>https://www.pewresearch.org/race-ethnicity/2023/05/08/diverse-cultures-and-shared-experiences-shape-asian-american-identities/</a:t>
            </a:r>
            <a:endParaRPr lang="en-US" sz="2400" dirty="0">
              <a:effectLst/>
              <a:latin typeface="Arimo" panose="020B0604020202020204" charset="0"/>
              <a:ea typeface="Arimo" panose="020B0604020202020204" charset="0"/>
              <a:cs typeface="Arimo" panose="020B0604020202020204" charset="0"/>
            </a:endParaRPr>
          </a:p>
          <a:p>
            <a:pPr marL="342900" marR="0" lvl="0" indent="-342900">
              <a:lnSpc>
                <a:spcPct val="107000"/>
              </a:lnSpc>
              <a:spcBef>
                <a:spcPts val="0"/>
              </a:spcBef>
              <a:spcAft>
                <a:spcPts val="800"/>
              </a:spcAft>
              <a:buFont typeface="Arial" panose="020B0604020202020204" pitchFamily="34" charset="0"/>
              <a:buChar char="·"/>
            </a:pPr>
            <a:endParaRPr lang="en-US" sz="2400" dirty="0">
              <a:effectLst/>
              <a:latin typeface="Arimo" panose="020B0604020202020204" charset="0"/>
              <a:ea typeface="Arimo" panose="020B0604020202020204" charset="0"/>
              <a:cs typeface="Arimo" panose="020B0604020202020204" charset="0"/>
            </a:endParaRPr>
          </a:p>
          <a:p>
            <a:pPr marL="214472" lvl="1">
              <a:lnSpc>
                <a:spcPts val="2781"/>
              </a:lnSpc>
            </a:pPr>
            <a:endParaRPr lang="en-US" sz="1986" dirty="0">
              <a:solidFill>
                <a:srgbClr val="000000"/>
              </a:solidFill>
              <a:latin typeface="Arimo"/>
            </a:endParaRPr>
          </a:p>
        </p:txBody>
      </p:sp>
    </p:spTree>
    <p:extLst>
      <p:ext uri="{BB962C8B-B14F-4D97-AF65-F5344CB8AC3E}">
        <p14:creationId xmlns:p14="http://schemas.microsoft.com/office/powerpoint/2010/main" val="12149155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9D9D9"/>
        </a:solidFill>
        <a:effectLst/>
      </p:bgPr>
    </p:bg>
    <p:spTree>
      <p:nvGrpSpPr>
        <p:cNvPr id="1" name=""/>
        <p:cNvGrpSpPr/>
        <p:nvPr/>
      </p:nvGrpSpPr>
      <p:grpSpPr>
        <a:xfrm>
          <a:off x="0" y="0"/>
          <a:ext cx="0" cy="0"/>
          <a:chOff x="0" y="0"/>
          <a:chExt cx="0" cy="0"/>
        </a:xfrm>
      </p:grpSpPr>
      <p:sp>
        <p:nvSpPr>
          <p:cNvPr id="2" name="TextBox 2"/>
          <p:cNvSpPr txBox="1"/>
          <p:nvPr/>
        </p:nvSpPr>
        <p:spPr>
          <a:xfrm>
            <a:off x="7837297" y="103022"/>
            <a:ext cx="15136920" cy="666750"/>
          </a:xfrm>
          <a:prstGeom prst="rect">
            <a:avLst/>
          </a:prstGeom>
        </p:spPr>
        <p:txBody>
          <a:bodyPr lIns="0" tIns="0" rIns="0" bIns="0" rtlCol="0" anchor="t">
            <a:spAutoFit/>
          </a:bodyPr>
          <a:lstStyle/>
          <a:p>
            <a:pPr algn="l">
              <a:lnSpc>
                <a:spcPts val="5184"/>
              </a:lnSpc>
            </a:pPr>
            <a:r>
              <a:rPr lang="en-US" sz="4320" spc="-37">
                <a:solidFill>
                  <a:srgbClr val="000000"/>
                </a:solidFill>
                <a:latin typeface="Arimo"/>
              </a:rPr>
              <a:t>Sources</a:t>
            </a:r>
          </a:p>
        </p:txBody>
      </p:sp>
      <p:sp>
        <p:nvSpPr>
          <p:cNvPr id="3" name="TextBox 3"/>
          <p:cNvSpPr txBox="1"/>
          <p:nvPr/>
        </p:nvSpPr>
        <p:spPr>
          <a:xfrm>
            <a:off x="15065640" y="9748650"/>
            <a:ext cx="2457345" cy="247650"/>
          </a:xfrm>
          <a:prstGeom prst="rect">
            <a:avLst/>
          </a:prstGeom>
        </p:spPr>
        <p:txBody>
          <a:bodyPr lIns="0" tIns="0" rIns="0" bIns="0" rtlCol="0" anchor="t">
            <a:spAutoFit/>
          </a:bodyPr>
          <a:lstStyle/>
          <a:p>
            <a:pPr algn="r">
              <a:lnSpc>
                <a:spcPts val="1800"/>
              </a:lnSpc>
            </a:pPr>
            <a:r>
              <a:rPr lang="en-US" sz="1500" spc="286">
                <a:solidFill>
                  <a:srgbClr val="000000">
                    <a:alpha val="60000"/>
                  </a:srgbClr>
                </a:solidFill>
                <a:latin typeface="Arimo"/>
              </a:rPr>
              <a:t>25</a:t>
            </a:r>
          </a:p>
        </p:txBody>
      </p:sp>
      <p:sp>
        <p:nvSpPr>
          <p:cNvPr id="4" name="TextBox 4"/>
          <p:cNvSpPr txBox="1"/>
          <p:nvPr/>
        </p:nvSpPr>
        <p:spPr>
          <a:xfrm>
            <a:off x="715155" y="1428835"/>
            <a:ext cx="16857689" cy="7660752"/>
          </a:xfrm>
          <a:prstGeom prst="rect">
            <a:avLst/>
          </a:prstGeom>
        </p:spPr>
        <p:txBody>
          <a:bodyPr lIns="0" tIns="0" rIns="0" bIns="0" rtlCol="0" anchor="t">
            <a:spAutoFit/>
          </a:bodyPr>
          <a:lstStyle/>
          <a:p>
            <a:pPr marL="342900" marR="0" lvl="0" indent="-342900">
              <a:lnSpc>
                <a:spcPct val="107000"/>
              </a:lnSpc>
              <a:spcBef>
                <a:spcPts val="0"/>
              </a:spcBef>
              <a:spcAft>
                <a:spcPts val="800"/>
              </a:spcAft>
              <a:buFont typeface="Arial" panose="020B0604020202020204" pitchFamily="34" charset="0"/>
              <a:buChar char="·"/>
            </a:pPr>
            <a:r>
              <a:rPr lang="en-US" sz="2400" dirty="0" err="1">
                <a:effectLst/>
                <a:latin typeface="Arimo" panose="020B0604020202020204" charset="0"/>
                <a:ea typeface="Arimo" panose="020B0604020202020204" charset="0"/>
                <a:cs typeface="Arimo" panose="020B0604020202020204" charset="0"/>
              </a:rPr>
              <a:t>Sagong</a:t>
            </a:r>
            <a:r>
              <a:rPr lang="en-US" sz="2400" dirty="0">
                <a:effectLst/>
                <a:latin typeface="Arimo" panose="020B0604020202020204" charset="0"/>
                <a:ea typeface="Arimo" panose="020B0604020202020204" charset="0"/>
                <a:cs typeface="Arimo" panose="020B0604020202020204" charset="0"/>
              </a:rPr>
              <a:t>, H., Tsai, P. F., Jang, A. R., &amp; Yoon, J. Y. (2023). Impact of English Proficiency on Health Literacy in Older Korean Immigrants: Mediating Effects of Social Support and Acculturation.</a:t>
            </a:r>
            <a:r>
              <a:rPr lang="en-US" sz="2400" i="1" dirty="0">
                <a:effectLst/>
                <a:latin typeface="Arimo" panose="020B0604020202020204" charset="0"/>
                <a:ea typeface="Arimo" panose="020B0604020202020204" charset="0"/>
                <a:cs typeface="Arimo" panose="020B0604020202020204" charset="0"/>
              </a:rPr>
              <a:t> Journal of immigrant and minority health</a:t>
            </a:r>
            <a:r>
              <a:rPr lang="en-US" sz="2400" dirty="0">
                <a:effectLst/>
                <a:latin typeface="Arimo" panose="020B0604020202020204" charset="0"/>
                <a:ea typeface="Arimo" panose="020B0604020202020204" charset="0"/>
                <a:cs typeface="Arimo" panose="020B0604020202020204" charset="0"/>
              </a:rPr>
              <a:t>, Advance online publication. </a:t>
            </a:r>
            <a:r>
              <a:rPr lang="en-US" sz="2400" u="sng" dirty="0">
                <a:solidFill>
                  <a:srgbClr val="1155CC"/>
                </a:solidFill>
                <a:effectLst/>
                <a:latin typeface="Arimo" panose="020B0604020202020204" charset="0"/>
                <a:ea typeface="Arimo" panose="020B0604020202020204" charset="0"/>
                <a:cs typeface="Arimo" panose="020B0604020202020204" charset="0"/>
                <a:hlinkClick r:id="rId3"/>
              </a:rPr>
              <a:t>https://doi.org/10.1007/s10903-023-01530-0</a:t>
            </a:r>
            <a:endParaRPr lang="en-US" sz="2400" dirty="0">
              <a:effectLst/>
              <a:latin typeface="Arimo" panose="020B0604020202020204" charset="0"/>
              <a:ea typeface="Arimo" panose="020B0604020202020204" charset="0"/>
              <a:cs typeface="Arimo" panose="020B0604020202020204" charset="0"/>
            </a:endParaRPr>
          </a:p>
          <a:p>
            <a:pPr marL="342900" marR="0" lvl="0" indent="-342900">
              <a:lnSpc>
                <a:spcPct val="107000"/>
              </a:lnSpc>
              <a:spcBef>
                <a:spcPts val="0"/>
              </a:spcBef>
              <a:spcAft>
                <a:spcPts val="800"/>
              </a:spcAft>
              <a:buFont typeface="Arial" panose="020B0604020202020204" pitchFamily="34" charset="0"/>
              <a:buChar char="·"/>
            </a:pPr>
            <a:r>
              <a:rPr lang="en-US" sz="2400" dirty="0">
                <a:effectLst/>
                <a:latin typeface="Arimo" panose="020B0604020202020204" charset="0"/>
                <a:ea typeface="Arimo" panose="020B0604020202020204" charset="0"/>
                <a:cs typeface="Arimo" panose="020B0604020202020204" charset="0"/>
              </a:rPr>
              <a:t>Shih, K. Y., Chang, T. F., &amp; Chen, S. Y. (2019). Impacts of the model minority myth on Asian American individuals and families: Social justice and critical race feminist perspectives. </a:t>
            </a:r>
            <a:r>
              <a:rPr lang="en-US" sz="2400" i="1" dirty="0">
                <a:effectLst/>
                <a:latin typeface="Arimo" panose="020B0604020202020204" charset="0"/>
                <a:ea typeface="Arimo" panose="020B0604020202020204" charset="0"/>
                <a:cs typeface="Arimo" panose="020B0604020202020204" charset="0"/>
              </a:rPr>
              <a:t>Journal of Family Theory &amp; Review, 11</a:t>
            </a:r>
            <a:r>
              <a:rPr lang="en-US" sz="2400" dirty="0">
                <a:effectLst/>
                <a:latin typeface="Arimo" panose="020B0604020202020204" charset="0"/>
                <a:ea typeface="Arimo" panose="020B0604020202020204" charset="0"/>
                <a:cs typeface="Arimo" panose="020B0604020202020204" charset="0"/>
              </a:rPr>
              <a:t>(3), 412–428. </a:t>
            </a:r>
            <a:r>
              <a:rPr lang="en-US" sz="2400" u="sng" dirty="0">
                <a:solidFill>
                  <a:srgbClr val="1155CC"/>
                </a:solidFill>
                <a:effectLst/>
                <a:latin typeface="Arimo" panose="020B0604020202020204" charset="0"/>
                <a:ea typeface="Arimo" panose="020B0604020202020204" charset="0"/>
                <a:cs typeface="Arimo" panose="020B0604020202020204" charset="0"/>
                <a:hlinkClick r:id="rId4"/>
              </a:rPr>
              <a:t>https://doi.org/10.1111/jftr.12342</a:t>
            </a:r>
            <a:endParaRPr lang="en-US" sz="2400" dirty="0">
              <a:effectLst/>
              <a:latin typeface="Arimo" panose="020B0604020202020204" charset="0"/>
              <a:ea typeface="Arimo" panose="020B0604020202020204" charset="0"/>
              <a:cs typeface="Arimo" panose="020B0604020202020204" charset="0"/>
            </a:endParaRPr>
          </a:p>
          <a:p>
            <a:pPr marL="342900" marR="0" lvl="0" indent="-342900">
              <a:lnSpc>
                <a:spcPct val="107000"/>
              </a:lnSpc>
              <a:spcBef>
                <a:spcPts val="0"/>
              </a:spcBef>
              <a:spcAft>
                <a:spcPts val="800"/>
              </a:spcAft>
              <a:buFont typeface="Arial" panose="020B0604020202020204" pitchFamily="34" charset="0"/>
              <a:buChar char="·"/>
            </a:pPr>
            <a:r>
              <a:rPr lang="en-US" sz="2400" dirty="0">
                <a:effectLst/>
                <a:latin typeface="Arimo" panose="020B0604020202020204" charset="0"/>
                <a:ea typeface="Arimo" panose="020B0604020202020204" charset="0"/>
                <a:cs typeface="Arimo" panose="020B0604020202020204" charset="0"/>
              </a:rPr>
              <a:t>Sorkin, D. H., Nguyen, H., &amp; Ngo-Metzger, Q. (2011). Assessing the mental health needs and barriers to care among a diverse sample of Asian American older adults. </a:t>
            </a:r>
            <a:r>
              <a:rPr lang="en-US" sz="2400" i="1" dirty="0">
                <a:effectLst/>
                <a:latin typeface="Arimo" panose="020B0604020202020204" charset="0"/>
                <a:ea typeface="Arimo" panose="020B0604020202020204" charset="0"/>
                <a:cs typeface="Arimo" panose="020B0604020202020204" charset="0"/>
              </a:rPr>
              <a:t>Journal of General </a:t>
            </a:r>
            <a:r>
              <a:rPr lang="en-US" sz="2400" i="1" dirty="0">
                <a:latin typeface="Arimo" panose="020B0604020202020204" charset="0"/>
                <a:ea typeface="Arimo" panose="020B0604020202020204" charset="0"/>
                <a:cs typeface="Arimo" panose="020B0604020202020204" charset="0"/>
              </a:rPr>
              <a:t>I</a:t>
            </a:r>
            <a:r>
              <a:rPr lang="en-US" sz="2400" i="1" dirty="0">
                <a:effectLst/>
                <a:latin typeface="Arimo" panose="020B0604020202020204" charset="0"/>
                <a:ea typeface="Arimo" panose="020B0604020202020204" charset="0"/>
                <a:cs typeface="Arimo" panose="020B0604020202020204" charset="0"/>
              </a:rPr>
              <a:t>nternal </a:t>
            </a:r>
            <a:r>
              <a:rPr lang="en-US" sz="2400" i="1" dirty="0">
                <a:latin typeface="Arimo" panose="020B0604020202020204" charset="0"/>
                <a:ea typeface="Arimo" panose="020B0604020202020204" charset="0"/>
                <a:cs typeface="Arimo" panose="020B0604020202020204" charset="0"/>
              </a:rPr>
              <a:t>M</a:t>
            </a:r>
            <a:r>
              <a:rPr lang="en-US" sz="2400" i="1" dirty="0">
                <a:effectLst/>
                <a:latin typeface="Arimo" panose="020B0604020202020204" charset="0"/>
                <a:ea typeface="Arimo" panose="020B0604020202020204" charset="0"/>
                <a:cs typeface="Arimo" panose="020B0604020202020204" charset="0"/>
              </a:rPr>
              <a:t>edicine, 26</a:t>
            </a:r>
            <a:r>
              <a:rPr lang="en-US" sz="2400" dirty="0">
                <a:effectLst/>
                <a:latin typeface="Arimo" panose="020B0604020202020204" charset="0"/>
                <a:ea typeface="Arimo" panose="020B0604020202020204" charset="0"/>
                <a:cs typeface="Arimo" panose="020B0604020202020204" charset="0"/>
              </a:rPr>
              <a:t>(6), 595–602. </a:t>
            </a:r>
            <a:r>
              <a:rPr lang="en-US" sz="2400" u="sng" dirty="0">
                <a:solidFill>
                  <a:srgbClr val="0000FF"/>
                </a:solidFill>
                <a:effectLst/>
                <a:latin typeface="Arimo" panose="020B0604020202020204" charset="0"/>
                <a:ea typeface="Arimo" panose="020B0604020202020204" charset="0"/>
                <a:cs typeface="Arimo" panose="020B0604020202020204" charset="0"/>
                <a:hlinkClick r:id="rId5"/>
              </a:rPr>
              <a:t>https://doi.org/10.1007/s11606-010-1612-6</a:t>
            </a:r>
            <a:endParaRPr lang="en-US" sz="2400" dirty="0">
              <a:effectLst/>
              <a:latin typeface="Arimo" panose="020B0604020202020204" charset="0"/>
              <a:ea typeface="Arimo" panose="020B0604020202020204" charset="0"/>
              <a:cs typeface="Arimo" panose="020B0604020202020204" charset="0"/>
            </a:endParaRPr>
          </a:p>
          <a:p>
            <a:pPr marL="342900" marR="0" lvl="0" indent="-342900">
              <a:lnSpc>
                <a:spcPct val="107000"/>
              </a:lnSpc>
              <a:spcBef>
                <a:spcPts val="0"/>
              </a:spcBef>
              <a:spcAft>
                <a:spcPts val="800"/>
              </a:spcAft>
              <a:buFont typeface="Arial" panose="020B0604020202020204" pitchFamily="34" charset="0"/>
              <a:buChar char="·"/>
            </a:pPr>
            <a:r>
              <a:rPr lang="en-US" sz="2400" dirty="0" err="1">
                <a:effectLst/>
                <a:latin typeface="Arimo" panose="020B0604020202020204" charset="0"/>
                <a:ea typeface="Arimo" panose="020B0604020202020204" charset="0"/>
                <a:cs typeface="Arimo" panose="020B0604020202020204" charset="0"/>
              </a:rPr>
              <a:t>Tsoh</a:t>
            </a:r>
            <a:r>
              <a:rPr lang="en-US" sz="2400" dirty="0">
                <a:effectLst/>
                <a:latin typeface="Arimo" panose="020B0604020202020204" charset="0"/>
                <a:ea typeface="Arimo" panose="020B0604020202020204" charset="0"/>
                <a:cs typeface="Arimo" panose="020B0604020202020204" charset="0"/>
              </a:rPr>
              <a:t>, J. Y., </a:t>
            </a:r>
            <a:r>
              <a:rPr lang="en-US" sz="2400" dirty="0" err="1">
                <a:effectLst/>
                <a:latin typeface="Arimo" panose="020B0604020202020204" charset="0"/>
                <a:ea typeface="Arimo" panose="020B0604020202020204" charset="0"/>
                <a:cs typeface="Arimo" panose="020B0604020202020204" charset="0"/>
              </a:rPr>
              <a:t>Sentell</a:t>
            </a:r>
            <a:r>
              <a:rPr lang="en-US" sz="2400" dirty="0">
                <a:effectLst/>
                <a:latin typeface="Arimo" panose="020B0604020202020204" charset="0"/>
                <a:ea typeface="Arimo" panose="020B0604020202020204" charset="0"/>
                <a:cs typeface="Arimo" panose="020B0604020202020204" charset="0"/>
              </a:rPr>
              <a:t>, T., </a:t>
            </a:r>
            <a:r>
              <a:rPr lang="en-US" sz="2400" dirty="0" err="1">
                <a:effectLst/>
                <a:latin typeface="Arimo" panose="020B0604020202020204" charset="0"/>
                <a:ea typeface="Arimo" panose="020B0604020202020204" charset="0"/>
                <a:cs typeface="Arimo" panose="020B0604020202020204" charset="0"/>
              </a:rPr>
              <a:t>Gildengorin</a:t>
            </a:r>
            <a:r>
              <a:rPr lang="en-US" sz="2400" dirty="0">
                <a:effectLst/>
                <a:latin typeface="Arimo" panose="020B0604020202020204" charset="0"/>
                <a:ea typeface="Arimo" panose="020B0604020202020204" charset="0"/>
                <a:cs typeface="Arimo" panose="020B0604020202020204" charset="0"/>
              </a:rPr>
              <a:t>, G., Le, G. M., Chan, E., Fung, L. C., </a:t>
            </a:r>
            <a:r>
              <a:rPr lang="en-US" sz="2400" dirty="0" err="1">
                <a:effectLst/>
                <a:latin typeface="Arimo" panose="020B0604020202020204" charset="0"/>
                <a:ea typeface="Arimo" panose="020B0604020202020204" charset="0"/>
                <a:cs typeface="Arimo" panose="020B0604020202020204" charset="0"/>
              </a:rPr>
              <a:t>Pasick</a:t>
            </a:r>
            <a:r>
              <a:rPr lang="en-US" sz="2400" dirty="0">
                <a:effectLst/>
                <a:latin typeface="Arimo" panose="020B0604020202020204" charset="0"/>
                <a:ea typeface="Arimo" panose="020B0604020202020204" charset="0"/>
                <a:cs typeface="Arimo" panose="020B0604020202020204" charset="0"/>
              </a:rPr>
              <a:t>, R. J., Stewart, S., Wong, C., Woo, K., Burke, A., Wang, J., McPhee, S. J., &amp; Nguyen, T. T. (2016). Healthcare Communication Barriers and Self-Rated Health in Older Chinese American Immigrants.</a:t>
            </a:r>
            <a:r>
              <a:rPr lang="en-US" sz="2400" i="1" dirty="0">
                <a:effectLst/>
                <a:latin typeface="Arimo" panose="020B0604020202020204" charset="0"/>
                <a:ea typeface="Arimo" panose="020B0604020202020204" charset="0"/>
                <a:cs typeface="Arimo" panose="020B0604020202020204" charset="0"/>
              </a:rPr>
              <a:t> Journal of Community Health, 41</a:t>
            </a:r>
            <a:r>
              <a:rPr lang="en-US" sz="2400" dirty="0">
                <a:effectLst/>
                <a:latin typeface="Arimo" panose="020B0604020202020204" charset="0"/>
                <a:ea typeface="Arimo" panose="020B0604020202020204" charset="0"/>
                <a:cs typeface="Arimo" panose="020B0604020202020204" charset="0"/>
              </a:rPr>
              <a:t>(4), 741–752. </a:t>
            </a:r>
            <a:r>
              <a:rPr lang="en-US" sz="2400" u="sng" dirty="0">
                <a:solidFill>
                  <a:srgbClr val="1155CC"/>
                </a:solidFill>
                <a:effectLst/>
                <a:latin typeface="Arimo" panose="020B0604020202020204" charset="0"/>
                <a:ea typeface="Arimo" panose="020B0604020202020204" charset="0"/>
                <a:cs typeface="Arimo" panose="020B0604020202020204" charset="0"/>
                <a:hlinkClick r:id="rId6"/>
              </a:rPr>
              <a:t>https://doi.org/10.1007/s10900-015-0148-4</a:t>
            </a:r>
            <a:endParaRPr lang="en-US" sz="2400" dirty="0">
              <a:effectLst/>
              <a:latin typeface="Arimo" panose="020B0604020202020204" charset="0"/>
              <a:ea typeface="Arimo" panose="020B0604020202020204" charset="0"/>
              <a:cs typeface="Arimo" panose="020B0604020202020204" charset="0"/>
            </a:endParaRPr>
          </a:p>
          <a:p>
            <a:pPr marL="342900" marR="0" lvl="0" indent="-342900">
              <a:lnSpc>
                <a:spcPct val="107000"/>
              </a:lnSpc>
              <a:spcBef>
                <a:spcPts val="0"/>
              </a:spcBef>
              <a:spcAft>
                <a:spcPts val="800"/>
              </a:spcAft>
              <a:buFont typeface="Arial" panose="020B0604020202020204" pitchFamily="34" charset="0"/>
              <a:buChar char="·"/>
            </a:pPr>
            <a:r>
              <a:rPr lang="en-US" sz="2400" dirty="0">
                <a:effectLst/>
                <a:latin typeface="Arimo" panose="020B0604020202020204" charset="0"/>
                <a:ea typeface="Arimo" panose="020B0604020202020204" charset="0"/>
                <a:cs typeface="Arimo" panose="020B0604020202020204" charset="0"/>
              </a:rPr>
              <a:t>Tran, V. (2017). Asian American seniors are often left out of the national conversation on poverty. </a:t>
            </a:r>
            <a:r>
              <a:rPr lang="en-US" sz="2400" i="1" dirty="0">
                <a:effectLst/>
                <a:latin typeface="Arimo" panose="020B0604020202020204" charset="0"/>
                <a:ea typeface="Arimo" panose="020B0604020202020204" charset="0"/>
                <a:cs typeface="Arimo" panose="020B0604020202020204" charset="0"/>
              </a:rPr>
              <a:t>Urban Institute. </a:t>
            </a:r>
            <a:r>
              <a:rPr lang="en-US" sz="2400" u="sng" dirty="0">
                <a:solidFill>
                  <a:srgbClr val="1155CC"/>
                </a:solidFill>
                <a:effectLst/>
                <a:latin typeface="Arimo" panose="020B0604020202020204" charset="0"/>
                <a:ea typeface="Arimo" panose="020B0604020202020204" charset="0"/>
                <a:cs typeface="Arimo" panose="020B0604020202020204" charset="0"/>
                <a:hlinkClick r:id="rId7"/>
              </a:rPr>
              <a:t>https://www.urban.org/urban-wire/asian-american-seniors-are-often-left-out-national-conversation-poverty</a:t>
            </a:r>
            <a:endParaRPr lang="en-US" sz="2400" dirty="0">
              <a:effectLst/>
              <a:latin typeface="Arimo" panose="020B0604020202020204" charset="0"/>
              <a:ea typeface="Arimo" panose="020B0604020202020204" charset="0"/>
              <a:cs typeface="Arimo" panose="020B0604020202020204" charset="0"/>
            </a:endParaRPr>
          </a:p>
          <a:p>
            <a:pPr marL="342900" marR="0" lvl="0" indent="-342900">
              <a:lnSpc>
                <a:spcPct val="107000"/>
              </a:lnSpc>
              <a:spcBef>
                <a:spcPts val="0"/>
              </a:spcBef>
              <a:spcAft>
                <a:spcPts val="800"/>
              </a:spcAft>
              <a:buFont typeface="Arial" panose="020B0604020202020204" pitchFamily="34" charset="0"/>
              <a:buChar char="·"/>
            </a:pPr>
            <a:r>
              <a:rPr lang="en-US" sz="2400" dirty="0" err="1">
                <a:effectLst/>
                <a:latin typeface="Arimo" panose="020B0604020202020204" charset="0"/>
                <a:ea typeface="Arimo" panose="020B0604020202020204" charset="0"/>
                <a:cs typeface="Arimo" panose="020B0604020202020204" charset="0"/>
              </a:rPr>
              <a:t>Tummala-Narra</a:t>
            </a:r>
            <a:r>
              <a:rPr lang="en-US" sz="2400" dirty="0">
                <a:effectLst/>
                <a:latin typeface="Arimo" panose="020B0604020202020204" charset="0"/>
                <a:ea typeface="Arimo" panose="020B0604020202020204" charset="0"/>
                <a:cs typeface="Arimo" panose="020B0604020202020204" charset="0"/>
              </a:rPr>
              <a:t>, P., </a:t>
            </a:r>
            <a:r>
              <a:rPr lang="en-US" sz="2400" dirty="0" err="1">
                <a:effectLst/>
                <a:latin typeface="Arimo" panose="020B0604020202020204" charset="0"/>
                <a:ea typeface="Arimo" panose="020B0604020202020204" charset="0"/>
                <a:cs typeface="Arimo" panose="020B0604020202020204" charset="0"/>
              </a:rPr>
              <a:t>Sathasivam-Rueckert</a:t>
            </a:r>
            <a:r>
              <a:rPr lang="en-US" sz="2400" dirty="0">
                <a:effectLst/>
                <a:latin typeface="Arimo" panose="020B0604020202020204" charset="0"/>
                <a:ea typeface="Arimo" panose="020B0604020202020204" charset="0"/>
                <a:cs typeface="Arimo" panose="020B0604020202020204" charset="0"/>
              </a:rPr>
              <a:t>, N., &amp; Sundaram, S. (2013). Voices of older Asian Indian immigrants: Mental health implications. </a:t>
            </a:r>
            <a:r>
              <a:rPr lang="en-US" sz="2400" i="1" dirty="0">
                <a:effectLst/>
                <a:latin typeface="Arimo" panose="020B0604020202020204" charset="0"/>
                <a:ea typeface="Arimo" panose="020B0604020202020204" charset="0"/>
                <a:cs typeface="Arimo" panose="020B0604020202020204" charset="0"/>
              </a:rPr>
              <a:t>Professional Psychology: Research and Practice, 44</a:t>
            </a:r>
            <a:r>
              <a:rPr lang="en-US" sz="2400" dirty="0">
                <a:effectLst/>
                <a:latin typeface="Arimo" panose="020B0604020202020204" charset="0"/>
                <a:ea typeface="Arimo" panose="020B0604020202020204" charset="0"/>
                <a:cs typeface="Arimo" panose="020B0604020202020204" charset="0"/>
              </a:rPr>
              <a:t>(1), 1–10</a:t>
            </a:r>
            <a:r>
              <a:rPr lang="en-US" sz="2400" u="sng" dirty="0">
                <a:solidFill>
                  <a:srgbClr val="1155CC"/>
                </a:solidFill>
                <a:effectLst/>
                <a:latin typeface="Arimo" panose="020B0604020202020204" charset="0"/>
                <a:ea typeface="Arimo" panose="020B0604020202020204" charset="0"/>
                <a:cs typeface="Arimo" panose="020B0604020202020204" charset="0"/>
                <a:hlinkClick r:id="rId4"/>
              </a:rPr>
              <a:t>. https://doi:10.1037/a0027809.</a:t>
            </a:r>
            <a:endParaRPr lang="en-US" sz="2400" dirty="0">
              <a:effectLst/>
              <a:latin typeface="Arimo" panose="020B0604020202020204" charset="0"/>
              <a:ea typeface="Arimo" panose="020B0604020202020204" charset="0"/>
              <a:cs typeface="Arimo" panose="020B0604020202020204" charset="0"/>
            </a:endParaRPr>
          </a:p>
          <a:p>
            <a:pPr marL="428945" lvl="1" indent="-214473">
              <a:lnSpc>
                <a:spcPts val="2781"/>
              </a:lnSpc>
              <a:buFont typeface="Arial"/>
              <a:buChar char="•"/>
            </a:pPr>
            <a:endParaRPr lang="en-US" sz="1986" dirty="0">
              <a:solidFill>
                <a:srgbClr val="000000"/>
              </a:solidFill>
              <a:latin typeface="Arimo"/>
            </a:endParaRPr>
          </a:p>
        </p:txBody>
      </p:sp>
    </p:spTree>
    <p:extLst>
      <p:ext uri="{BB962C8B-B14F-4D97-AF65-F5344CB8AC3E}">
        <p14:creationId xmlns:p14="http://schemas.microsoft.com/office/powerpoint/2010/main" val="27641298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9D9D9"/>
        </a:solidFill>
        <a:effectLst/>
      </p:bgPr>
    </p:bg>
    <p:spTree>
      <p:nvGrpSpPr>
        <p:cNvPr id="1" name=""/>
        <p:cNvGrpSpPr/>
        <p:nvPr/>
      </p:nvGrpSpPr>
      <p:grpSpPr>
        <a:xfrm>
          <a:off x="0" y="0"/>
          <a:ext cx="0" cy="0"/>
          <a:chOff x="0" y="0"/>
          <a:chExt cx="0" cy="0"/>
        </a:xfrm>
      </p:grpSpPr>
      <p:sp>
        <p:nvSpPr>
          <p:cNvPr id="2" name="TextBox 2"/>
          <p:cNvSpPr txBox="1"/>
          <p:nvPr/>
        </p:nvSpPr>
        <p:spPr>
          <a:xfrm>
            <a:off x="8153400" y="456640"/>
            <a:ext cx="2527825" cy="626262"/>
          </a:xfrm>
          <a:prstGeom prst="rect">
            <a:avLst/>
          </a:prstGeom>
        </p:spPr>
        <p:txBody>
          <a:bodyPr wrap="square" lIns="0" tIns="0" rIns="0" bIns="0" rtlCol="0" anchor="t">
            <a:spAutoFit/>
          </a:bodyPr>
          <a:lstStyle/>
          <a:p>
            <a:pPr algn="l">
              <a:lnSpc>
                <a:spcPts val="5184"/>
              </a:lnSpc>
            </a:pPr>
            <a:r>
              <a:rPr lang="en-US" sz="4320" spc="-37" dirty="0">
                <a:solidFill>
                  <a:srgbClr val="000000"/>
                </a:solidFill>
                <a:latin typeface="Arimo"/>
              </a:rPr>
              <a:t>Sources</a:t>
            </a:r>
          </a:p>
        </p:txBody>
      </p:sp>
      <p:sp>
        <p:nvSpPr>
          <p:cNvPr id="3" name="TextBox 3"/>
          <p:cNvSpPr txBox="1"/>
          <p:nvPr/>
        </p:nvSpPr>
        <p:spPr>
          <a:xfrm>
            <a:off x="15065640" y="9748650"/>
            <a:ext cx="2457345" cy="247650"/>
          </a:xfrm>
          <a:prstGeom prst="rect">
            <a:avLst/>
          </a:prstGeom>
        </p:spPr>
        <p:txBody>
          <a:bodyPr lIns="0" tIns="0" rIns="0" bIns="0" rtlCol="0" anchor="t">
            <a:spAutoFit/>
          </a:bodyPr>
          <a:lstStyle/>
          <a:p>
            <a:pPr algn="r">
              <a:lnSpc>
                <a:spcPts val="1800"/>
              </a:lnSpc>
            </a:pPr>
            <a:r>
              <a:rPr lang="en-US" sz="1500" spc="286">
                <a:solidFill>
                  <a:srgbClr val="000000">
                    <a:alpha val="60000"/>
                  </a:srgbClr>
                </a:solidFill>
                <a:latin typeface="Arimo"/>
              </a:rPr>
              <a:t>25</a:t>
            </a:r>
          </a:p>
        </p:txBody>
      </p:sp>
      <p:sp>
        <p:nvSpPr>
          <p:cNvPr id="4" name="TextBox 4"/>
          <p:cNvSpPr txBox="1"/>
          <p:nvPr/>
        </p:nvSpPr>
        <p:spPr>
          <a:xfrm>
            <a:off x="715155" y="1626421"/>
            <a:ext cx="16857689" cy="6870407"/>
          </a:xfrm>
          <a:prstGeom prst="rect">
            <a:avLst/>
          </a:prstGeom>
        </p:spPr>
        <p:txBody>
          <a:bodyPr lIns="0" tIns="0" rIns="0" bIns="0" rtlCol="0" anchor="t">
            <a:spAutoFit/>
          </a:bodyPr>
          <a:lstStyle/>
          <a:p>
            <a:pPr marL="342900" marR="0" lvl="0" indent="-342900">
              <a:lnSpc>
                <a:spcPct val="107000"/>
              </a:lnSpc>
              <a:spcBef>
                <a:spcPts val="0"/>
              </a:spcBef>
              <a:spcAft>
                <a:spcPts val="800"/>
              </a:spcAft>
              <a:buFont typeface="Arial" panose="020B0604020202020204" pitchFamily="34" charset="0"/>
              <a:buChar char="·"/>
            </a:pPr>
            <a:r>
              <a:rPr lang="en-US" sz="2400" dirty="0">
                <a:effectLst/>
                <a:latin typeface="Arimo" panose="020B0604020202020204" charset="0"/>
                <a:ea typeface="Arimo" panose="020B0604020202020204" charset="0"/>
                <a:cs typeface="Arimo" panose="020B0604020202020204" charset="0"/>
              </a:rPr>
              <a:t>20.6 Million People in the U.S. Identify as Asian, Native Hawaiian or Pacific Islander. </a:t>
            </a:r>
            <a:r>
              <a:rPr lang="en-US" sz="2400" i="1" dirty="0">
                <a:effectLst/>
                <a:latin typeface="Arimo" panose="020B0604020202020204" charset="0"/>
                <a:ea typeface="Arimo" panose="020B0604020202020204" charset="0"/>
                <a:cs typeface="Arimo" panose="020B0604020202020204" charset="0"/>
              </a:rPr>
              <a:t>Census.gov.(2020)</a:t>
            </a:r>
            <a:r>
              <a:rPr lang="en-US" sz="2400" dirty="0">
                <a:effectLst/>
                <a:latin typeface="Arimo" panose="020B0604020202020204" charset="0"/>
                <a:ea typeface="Arimo" panose="020B0604020202020204" charset="0"/>
                <a:cs typeface="Arimo" panose="020B0604020202020204" charset="0"/>
              </a:rPr>
              <a:t>. </a:t>
            </a:r>
            <a:r>
              <a:rPr lang="en-US" sz="2400" u="sng" dirty="0">
                <a:solidFill>
                  <a:srgbClr val="1155CC"/>
                </a:solidFill>
                <a:effectLst/>
                <a:latin typeface="Arimo" panose="020B0604020202020204" charset="0"/>
                <a:ea typeface="Arimo" panose="020B0604020202020204" charset="0"/>
                <a:cs typeface="Arimo" panose="020B0604020202020204" charset="0"/>
                <a:hlinkClick r:id="rId3"/>
              </a:rPr>
              <a:t>https://www.census.gov/library/stories/2022/05/aanhpi-population-diverse-geographically-dispersed.html</a:t>
            </a:r>
            <a:endParaRPr lang="en-US" sz="2400" dirty="0">
              <a:effectLst/>
              <a:latin typeface="Arimo" panose="020B0604020202020204" charset="0"/>
              <a:ea typeface="Arimo" panose="020B0604020202020204" charset="0"/>
              <a:cs typeface="Arimo" panose="020B0604020202020204" charset="0"/>
            </a:endParaRPr>
          </a:p>
          <a:p>
            <a:pPr marL="342900" marR="0" lvl="0" indent="-342900">
              <a:lnSpc>
                <a:spcPct val="107000"/>
              </a:lnSpc>
              <a:spcBef>
                <a:spcPts val="0"/>
              </a:spcBef>
              <a:spcAft>
                <a:spcPts val="800"/>
              </a:spcAft>
              <a:buFont typeface="Arial" panose="020B0604020202020204" pitchFamily="34" charset="0"/>
              <a:buChar char="·"/>
            </a:pPr>
            <a:r>
              <a:rPr lang="en-US" sz="2400" dirty="0">
                <a:effectLst/>
                <a:latin typeface="Arimo" panose="020B0604020202020204" charset="0"/>
                <a:ea typeface="Arimo" panose="020B0604020202020204" charset="0"/>
                <a:cs typeface="Arimo" panose="020B0604020202020204" charset="0"/>
              </a:rPr>
              <a:t>2018 Profile of Asian Americans age 65 and over. (2019).</a:t>
            </a:r>
            <a:r>
              <a:rPr lang="en-US" sz="2400" i="1" dirty="0">
                <a:effectLst/>
                <a:latin typeface="Arimo" panose="020B0604020202020204" charset="0"/>
                <a:ea typeface="Arimo" panose="020B0604020202020204" charset="0"/>
                <a:cs typeface="Arimo" panose="020B0604020202020204" charset="0"/>
              </a:rPr>
              <a:t> US Department of Health and Human Services, Administration for Community Living. </a:t>
            </a:r>
            <a:r>
              <a:rPr lang="en-US" sz="2400" u="sng" dirty="0">
                <a:solidFill>
                  <a:srgbClr val="0563C1"/>
                </a:solidFill>
                <a:effectLst/>
                <a:latin typeface="Arimo" panose="020B0604020202020204" charset="0"/>
                <a:ea typeface="Arimo" panose="020B0604020202020204" charset="0"/>
                <a:cs typeface="Arimo" panose="020B0604020202020204" charset="0"/>
                <a:hlinkClick r:id="rId4"/>
              </a:rPr>
              <a:t>https://acl.gov/sites/default/files/Aging%20and%20Disability%20in%20America/2018AsA_OAProfile.pdf</a:t>
            </a:r>
            <a:endParaRPr lang="en-US" sz="2400" dirty="0">
              <a:effectLst/>
              <a:latin typeface="Arimo" panose="020B0604020202020204" charset="0"/>
              <a:ea typeface="Arimo" panose="020B0604020202020204" charset="0"/>
              <a:cs typeface="Arimo" panose="020B0604020202020204" charset="0"/>
            </a:endParaRPr>
          </a:p>
          <a:p>
            <a:pPr marL="342900" marR="0" lvl="0" indent="-342900">
              <a:lnSpc>
                <a:spcPct val="107000"/>
              </a:lnSpc>
              <a:spcBef>
                <a:spcPts val="0"/>
              </a:spcBef>
              <a:spcAft>
                <a:spcPts val="800"/>
              </a:spcAft>
              <a:buFont typeface="Arial" panose="020B0604020202020204" pitchFamily="34" charset="0"/>
              <a:buChar char="·"/>
            </a:pPr>
            <a:r>
              <a:rPr lang="en-US" sz="2400" dirty="0">
                <a:effectLst/>
                <a:latin typeface="Arimo" panose="020B0604020202020204" charset="0"/>
                <a:ea typeface="Arimo" panose="020B0604020202020204" charset="0"/>
                <a:cs typeface="Arimo" panose="020B0604020202020204" charset="0"/>
              </a:rPr>
              <a:t>Walton, E., &amp; Takeuchi, D. T. (2010).</a:t>
            </a:r>
            <a:r>
              <a:rPr lang="en-US" sz="2400" i="1" dirty="0">
                <a:effectLst/>
                <a:latin typeface="Arimo" panose="020B0604020202020204" charset="0"/>
                <a:ea typeface="Arimo" panose="020B0604020202020204" charset="0"/>
                <a:cs typeface="Arimo" panose="020B0604020202020204" charset="0"/>
              </a:rPr>
              <a:t> </a:t>
            </a:r>
            <a:r>
              <a:rPr lang="en-US" sz="2400" dirty="0">
                <a:effectLst/>
                <a:latin typeface="Arimo" panose="020B0604020202020204" charset="0"/>
                <a:ea typeface="Arimo" panose="020B0604020202020204" charset="0"/>
                <a:cs typeface="Arimo" panose="020B0604020202020204" charset="0"/>
              </a:rPr>
              <a:t>Family structure, family processes, and well-being among Asian Americans: Considering gender and nativity. </a:t>
            </a:r>
            <a:r>
              <a:rPr lang="en-US" sz="2400" i="1" dirty="0">
                <a:effectLst/>
                <a:latin typeface="Arimo" panose="020B0604020202020204" charset="0"/>
                <a:ea typeface="Arimo" panose="020B0604020202020204" charset="0"/>
                <a:cs typeface="Arimo" panose="020B0604020202020204" charset="0"/>
              </a:rPr>
              <a:t>Journal of Family Issues, 31</a:t>
            </a:r>
            <a:r>
              <a:rPr lang="en-US" sz="2400" dirty="0">
                <a:effectLst/>
                <a:latin typeface="Arimo" panose="020B0604020202020204" charset="0"/>
                <a:ea typeface="Arimo" panose="020B0604020202020204" charset="0"/>
                <a:cs typeface="Arimo" panose="020B0604020202020204" charset="0"/>
              </a:rPr>
              <a:t>(3), 301–332.</a:t>
            </a:r>
            <a:r>
              <a:rPr lang="en-US" sz="2400" u="sng" dirty="0">
                <a:solidFill>
                  <a:srgbClr val="1155CC"/>
                </a:solidFill>
                <a:effectLst/>
                <a:latin typeface="Arimo" panose="020B0604020202020204" charset="0"/>
                <a:ea typeface="Arimo" panose="020B0604020202020204" charset="0"/>
                <a:cs typeface="Arimo" panose="020B0604020202020204" charset="0"/>
                <a:hlinkClick r:id="rId5"/>
              </a:rPr>
              <a:t> https://doi.org/10.1177/0192513X09350873</a:t>
            </a:r>
            <a:endParaRPr lang="en-US" sz="2400" dirty="0">
              <a:effectLst/>
              <a:latin typeface="Arimo" panose="020B0604020202020204" charset="0"/>
              <a:ea typeface="Arimo" panose="020B0604020202020204" charset="0"/>
              <a:cs typeface="Arimo" panose="020B0604020202020204" charset="0"/>
            </a:endParaRPr>
          </a:p>
          <a:p>
            <a:pPr marL="342900" marR="0" lvl="0" indent="-342900">
              <a:lnSpc>
                <a:spcPct val="107000"/>
              </a:lnSpc>
              <a:spcBef>
                <a:spcPts val="0"/>
              </a:spcBef>
              <a:spcAft>
                <a:spcPts val="800"/>
              </a:spcAft>
              <a:buFont typeface="Arial" panose="020B0604020202020204" pitchFamily="34" charset="0"/>
              <a:buChar char="·"/>
            </a:pPr>
            <a:r>
              <a:rPr lang="en-US" sz="2400" dirty="0">
                <a:effectLst/>
                <a:latin typeface="Arimo" panose="020B0604020202020204" charset="0"/>
                <a:ea typeface="Arimo" panose="020B0604020202020204" charset="0"/>
                <a:cs typeface="Arimo" panose="020B0604020202020204" charset="0"/>
              </a:rPr>
              <a:t>Weng S. S. (2017). Issues of Aging: An Exploration of Asian American Families in the Southern Region of the United States from the Perspective of Community Leaders. </a:t>
            </a:r>
            <a:r>
              <a:rPr lang="en-US" sz="2400" i="1" dirty="0">
                <a:effectLst/>
                <a:latin typeface="Arimo" panose="020B0604020202020204" charset="0"/>
                <a:ea typeface="Arimo" panose="020B0604020202020204" charset="0"/>
                <a:cs typeface="Arimo" panose="020B0604020202020204" charset="0"/>
              </a:rPr>
              <a:t>Journal of cross-cultural gerontology, 32</a:t>
            </a:r>
            <a:r>
              <a:rPr lang="en-US" sz="2400" dirty="0">
                <a:effectLst/>
                <a:latin typeface="Arimo" panose="020B0604020202020204" charset="0"/>
                <a:ea typeface="Arimo" panose="020B0604020202020204" charset="0"/>
                <a:cs typeface="Arimo" panose="020B0604020202020204" charset="0"/>
              </a:rPr>
              <a:t>(4), 461–477. </a:t>
            </a:r>
            <a:r>
              <a:rPr lang="en-US" sz="2400" u="sng" dirty="0">
                <a:solidFill>
                  <a:srgbClr val="0563C1"/>
                </a:solidFill>
                <a:effectLst/>
                <a:latin typeface="Arimo" panose="020B0604020202020204" charset="0"/>
                <a:ea typeface="Arimo" panose="020B0604020202020204" charset="0"/>
                <a:cs typeface="Arimo" panose="020B0604020202020204" charset="0"/>
                <a:hlinkClick r:id="rId6"/>
              </a:rPr>
              <a:t>https://doi.org/10.1007/s10823-017-9322-8</a:t>
            </a:r>
            <a:endParaRPr lang="en-US" sz="2400" dirty="0">
              <a:effectLst/>
              <a:latin typeface="Arimo" panose="020B0604020202020204" charset="0"/>
              <a:ea typeface="Arimo" panose="020B0604020202020204" charset="0"/>
              <a:cs typeface="Arimo" panose="020B0604020202020204" charset="0"/>
            </a:endParaRPr>
          </a:p>
          <a:p>
            <a:pPr marL="342900" marR="0" lvl="0" indent="-342900">
              <a:lnSpc>
                <a:spcPct val="107000"/>
              </a:lnSpc>
              <a:spcBef>
                <a:spcPts val="0"/>
              </a:spcBef>
              <a:spcAft>
                <a:spcPts val="800"/>
              </a:spcAft>
              <a:buFont typeface="Arial" panose="020B0604020202020204" pitchFamily="34" charset="0"/>
              <a:buChar char="·"/>
            </a:pPr>
            <a:r>
              <a:rPr lang="en-US" sz="2400" dirty="0">
                <a:effectLst/>
                <a:latin typeface="Arimo" panose="020B0604020202020204" charset="0"/>
                <a:ea typeface="Arimo" panose="020B0604020202020204" charset="0"/>
                <a:cs typeface="Arimo" panose="020B0604020202020204" charset="0"/>
              </a:rPr>
              <a:t>Yang, K. G., Rodgers, C. R. R., Lee, E., &amp; Lê Cook, B. (2020). Disparities in Mental Health Care Utilization and Perceived Need Among Asian Americans: 2012-2016. </a:t>
            </a:r>
            <a:r>
              <a:rPr lang="en-US" sz="2400" i="1" dirty="0">
                <a:effectLst/>
                <a:latin typeface="Arimo" panose="020B0604020202020204" charset="0"/>
                <a:ea typeface="Arimo" panose="020B0604020202020204" charset="0"/>
                <a:cs typeface="Arimo" panose="020B0604020202020204" charset="0"/>
              </a:rPr>
              <a:t>Psychiatric </a:t>
            </a:r>
            <a:r>
              <a:rPr lang="en-US" sz="2400" i="1" dirty="0">
                <a:latin typeface="Arimo" panose="020B0604020202020204" charset="0"/>
                <a:ea typeface="Arimo" panose="020B0604020202020204" charset="0"/>
                <a:cs typeface="Arimo" panose="020B0604020202020204" charset="0"/>
              </a:rPr>
              <a:t>S</a:t>
            </a:r>
            <a:r>
              <a:rPr lang="en-US" sz="2400" i="1" dirty="0">
                <a:effectLst/>
                <a:latin typeface="Arimo" panose="020B0604020202020204" charset="0"/>
                <a:ea typeface="Arimo" panose="020B0604020202020204" charset="0"/>
                <a:cs typeface="Arimo" panose="020B0604020202020204" charset="0"/>
              </a:rPr>
              <a:t>ervices, 71</a:t>
            </a:r>
            <a:r>
              <a:rPr lang="en-US" sz="2400" dirty="0">
                <a:effectLst/>
                <a:latin typeface="Arimo" panose="020B0604020202020204" charset="0"/>
                <a:ea typeface="Arimo" panose="020B0604020202020204" charset="0"/>
                <a:cs typeface="Arimo" panose="020B0604020202020204" charset="0"/>
              </a:rPr>
              <a:t>(1), 21–27. </a:t>
            </a:r>
            <a:r>
              <a:rPr lang="en-US" sz="2400" u="sng" dirty="0">
                <a:solidFill>
                  <a:srgbClr val="0000FF"/>
                </a:solidFill>
                <a:effectLst/>
                <a:latin typeface="Arimo" panose="020B0604020202020204" charset="0"/>
                <a:ea typeface="Arimo" panose="020B0604020202020204" charset="0"/>
                <a:cs typeface="Arimo" panose="020B0604020202020204" charset="0"/>
                <a:hlinkClick r:id="rId7"/>
              </a:rPr>
              <a:t>https://doi.org/10.1176/appi.ps.201900126</a:t>
            </a:r>
            <a:endParaRPr lang="en-US" sz="2400" dirty="0">
              <a:effectLst/>
              <a:latin typeface="Arimo" panose="020B0604020202020204" charset="0"/>
              <a:ea typeface="Arimo" panose="020B0604020202020204" charset="0"/>
              <a:cs typeface="Arimo" panose="020B0604020202020204" charset="0"/>
            </a:endParaRPr>
          </a:p>
          <a:p>
            <a:pPr marL="342900" marR="0" lvl="0" indent="-342900">
              <a:lnSpc>
                <a:spcPct val="107000"/>
              </a:lnSpc>
              <a:spcBef>
                <a:spcPts val="0"/>
              </a:spcBef>
              <a:spcAft>
                <a:spcPts val="800"/>
              </a:spcAft>
              <a:buFont typeface="Arial" panose="020B0604020202020204" pitchFamily="34" charset="0"/>
              <a:buChar char="·"/>
            </a:pPr>
            <a:r>
              <a:rPr lang="en-US" sz="2400" dirty="0">
                <a:solidFill>
                  <a:srgbClr val="212121"/>
                </a:solidFill>
                <a:effectLst/>
                <a:latin typeface="Arimo" panose="020B0604020202020204" charset="0"/>
                <a:ea typeface="Arimo" panose="020B0604020202020204" charset="0"/>
                <a:cs typeface="Arimo" panose="020B0604020202020204" charset="0"/>
              </a:rPr>
              <a:t>Yellow Horse, A. J., &amp; Patterson, S. E. (2022).</a:t>
            </a:r>
            <a:r>
              <a:rPr lang="en-US" sz="2400" i="1" dirty="0">
                <a:solidFill>
                  <a:srgbClr val="212121"/>
                </a:solidFill>
                <a:effectLst/>
                <a:latin typeface="Arimo" panose="020B0604020202020204" charset="0"/>
                <a:ea typeface="Arimo" panose="020B0604020202020204" charset="0"/>
                <a:cs typeface="Arimo" panose="020B0604020202020204" charset="0"/>
              </a:rPr>
              <a:t> </a:t>
            </a:r>
            <a:r>
              <a:rPr lang="en-US" sz="2400" dirty="0">
                <a:solidFill>
                  <a:srgbClr val="212121"/>
                </a:solidFill>
                <a:effectLst/>
                <a:latin typeface="Arimo" panose="020B0604020202020204" charset="0"/>
                <a:ea typeface="Arimo" panose="020B0604020202020204" charset="0"/>
                <a:cs typeface="Arimo" panose="020B0604020202020204" charset="0"/>
              </a:rPr>
              <a:t>Greater Inclusion of Asian Americans in Aging Research on Family Caregiving for Better Understanding of Racial Health Inequities</a:t>
            </a:r>
            <a:r>
              <a:rPr lang="en-US" sz="2400" i="1" dirty="0">
                <a:solidFill>
                  <a:srgbClr val="212121"/>
                </a:solidFill>
                <a:effectLst/>
                <a:latin typeface="Arimo" panose="020B0604020202020204" charset="0"/>
                <a:ea typeface="Arimo" panose="020B0604020202020204" charset="0"/>
                <a:cs typeface="Arimo" panose="020B0604020202020204" charset="0"/>
              </a:rPr>
              <a:t>.</a:t>
            </a:r>
            <a:r>
              <a:rPr lang="en-US" sz="2400" dirty="0">
                <a:solidFill>
                  <a:srgbClr val="212121"/>
                </a:solidFill>
                <a:effectLst/>
                <a:latin typeface="Arimo" panose="020B0604020202020204" charset="0"/>
                <a:ea typeface="Arimo" panose="020B0604020202020204" charset="0"/>
                <a:cs typeface="Arimo" panose="020B0604020202020204" charset="0"/>
              </a:rPr>
              <a:t> </a:t>
            </a:r>
            <a:r>
              <a:rPr lang="en-US" sz="2400" i="1" dirty="0">
                <a:solidFill>
                  <a:srgbClr val="212121"/>
                </a:solidFill>
                <a:effectLst/>
                <a:latin typeface="Arimo" panose="020B0604020202020204" charset="0"/>
                <a:ea typeface="Arimo" panose="020B0604020202020204" charset="0"/>
                <a:cs typeface="Arimo" panose="020B0604020202020204" charset="0"/>
              </a:rPr>
              <a:t>The Gerontologist, 62</a:t>
            </a:r>
            <a:r>
              <a:rPr lang="en-US" sz="2400" dirty="0">
                <a:solidFill>
                  <a:srgbClr val="212121"/>
                </a:solidFill>
                <a:effectLst/>
                <a:latin typeface="Arimo" panose="020B0604020202020204" charset="0"/>
                <a:ea typeface="Arimo" panose="020B0604020202020204" charset="0"/>
                <a:cs typeface="Arimo" panose="020B0604020202020204" charset="0"/>
              </a:rPr>
              <a:t>(5), 704–710. </a:t>
            </a:r>
            <a:r>
              <a:rPr lang="en-US" sz="2400" u="sng" dirty="0">
                <a:solidFill>
                  <a:srgbClr val="1155CC"/>
                </a:solidFill>
                <a:effectLst/>
                <a:latin typeface="Arimo" panose="020B0604020202020204" charset="0"/>
                <a:ea typeface="Arimo" panose="020B0604020202020204" charset="0"/>
                <a:cs typeface="Arimo" panose="020B0604020202020204" charset="0"/>
                <a:hlinkClick r:id="rId8"/>
              </a:rPr>
              <a:t>https://doi.org/10.1093/geront/gnab156</a:t>
            </a:r>
            <a:endParaRPr lang="en-US" sz="2400" dirty="0">
              <a:effectLst/>
              <a:latin typeface="Arimo" panose="020B0604020202020204" charset="0"/>
              <a:ea typeface="Arimo" panose="020B0604020202020204" charset="0"/>
              <a:cs typeface="Arimo" panose="020B0604020202020204" charset="0"/>
            </a:endParaRPr>
          </a:p>
          <a:p>
            <a:pPr marL="428945" lvl="1" indent="-214473">
              <a:lnSpc>
                <a:spcPts val="2781"/>
              </a:lnSpc>
              <a:buFont typeface="Arial"/>
              <a:buChar char="•"/>
            </a:pPr>
            <a:endParaRPr lang="en-US" sz="1986" dirty="0">
              <a:solidFill>
                <a:srgbClr val="000000"/>
              </a:solidFill>
              <a:latin typeface="Arimo"/>
            </a:endParaRPr>
          </a:p>
        </p:txBody>
      </p:sp>
    </p:spTree>
    <p:extLst>
      <p:ext uri="{BB962C8B-B14F-4D97-AF65-F5344CB8AC3E}">
        <p14:creationId xmlns:p14="http://schemas.microsoft.com/office/powerpoint/2010/main" val="1934061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AE3E3"/>
        </a:solidFill>
        <a:effectLst/>
      </p:bgPr>
    </p:bg>
    <p:spTree>
      <p:nvGrpSpPr>
        <p:cNvPr id="1" name=""/>
        <p:cNvGrpSpPr/>
        <p:nvPr/>
      </p:nvGrpSpPr>
      <p:grpSpPr>
        <a:xfrm>
          <a:off x="0" y="0"/>
          <a:ext cx="0" cy="0"/>
          <a:chOff x="0" y="0"/>
          <a:chExt cx="0" cy="0"/>
        </a:xfrm>
      </p:grpSpPr>
      <p:sp>
        <p:nvSpPr>
          <p:cNvPr id="2" name="TextBox 2"/>
          <p:cNvSpPr txBox="1"/>
          <p:nvPr/>
        </p:nvSpPr>
        <p:spPr>
          <a:xfrm>
            <a:off x="1522583" y="1009650"/>
            <a:ext cx="15136920" cy="697948"/>
          </a:xfrm>
          <a:prstGeom prst="rect">
            <a:avLst/>
          </a:prstGeom>
        </p:spPr>
        <p:txBody>
          <a:bodyPr lIns="0" tIns="0" rIns="0" bIns="0" rtlCol="0" anchor="t">
            <a:spAutoFit/>
          </a:bodyPr>
          <a:lstStyle/>
          <a:p>
            <a:pPr algn="l">
              <a:lnSpc>
                <a:spcPts val="5759"/>
              </a:lnSpc>
            </a:pPr>
            <a:r>
              <a:rPr lang="en-US" sz="4800" spc="-41" dirty="0">
                <a:solidFill>
                  <a:srgbClr val="000000"/>
                </a:solidFill>
                <a:latin typeface="Arimo Bold"/>
              </a:rPr>
              <a:t>Aging trends in the United States</a:t>
            </a:r>
          </a:p>
        </p:txBody>
      </p:sp>
      <p:sp>
        <p:nvSpPr>
          <p:cNvPr id="3" name="TextBox 3"/>
          <p:cNvSpPr txBox="1"/>
          <p:nvPr/>
        </p:nvSpPr>
        <p:spPr>
          <a:xfrm>
            <a:off x="15065640" y="9748650"/>
            <a:ext cx="2457345" cy="247650"/>
          </a:xfrm>
          <a:prstGeom prst="rect">
            <a:avLst/>
          </a:prstGeom>
        </p:spPr>
        <p:txBody>
          <a:bodyPr lIns="0" tIns="0" rIns="0" bIns="0" rtlCol="0" anchor="t">
            <a:spAutoFit/>
          </a:bodyPr>
          <a:lstStyle/>
          <a:p>
            <a:pPr algn="r">
              <a:lnSpc>
                <a:spcPts val="1800"/>
              </a:lnSpc>
            </a:pPr>
            <a:r>
              <a:rPr lang="en-US" sz="1500" spc="286">
                <a:solidFill>
                  <a:srgbClr val="000000">
                    <a:alpha val="60000"/>
                  </a:srgbClr>
                </a:solidFill>
                <a:latin typeface="Arimo"/>
              </a:rPr>
              <a:t>3</a:t>
            </a:r>
          </a:p>
        </p:txBody>
      </p:sp>
      <p:sp>
        <p:nvSpPr>
          <p:cNvPr id="4" name="Freeform 4"/>
          <p:cNvSpPr/>
          <p:nvPr/>
        </p:nvSpPr>
        <p:spPr>
          <a:xfrm>
            <a:off x="16240172" y="7488455"/>
            <a:ext cx="883923" cy="883923"/>
          </a:xfrm>
          <a:custGeom>
            <a:avLst/>
            <a:gdLst/>
            <a:ahLst/>
            <a:cxnLst/>
            <a:rect l="l" t="t" r="r" b="b"/>
            <a:pathLst>
              <a:path w="883923" h="883923">
                <a:moveTo>
                  <a:pt x="0" y="0"/>
                </a:moveTo>
                <a:lnTo>
                  <a:pt x="883923" y="0"/>
                </a:lnTo>
                <a:lnTo>
                  <a:pt x="883923" y="883923"/>
                </a:lnTo>
                <a:lnTo>
                  <a:pt x="0" y="8839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12522137" y="7497194"/>
            <a:ext cx="883923" cy="883923"/>
          </a:xfrm>
          <a:custGeom>
            <a:avLst/>
            <a:gdLst/>
            <a:ahLst/>
            <a:cxnLst/>
            <a:rect l="l" t="t" r="r" b="b"/>
            <a:pathLst>
              <a:path w="883923" h="883923">
                <a:moveTo>
                  <a:pt x="0" y="0"/>
                </a:moveTo>
                <a:lnTo>
                  <a:pt x="883923" y="0"/>
                </a:lnTo>
                <a:lnTo>
                  <a:pt x="883923" y="883923"/>
                </a:lnTo>
                <a:lnTo>
                  <a:pt x="0" y="8839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a:off x="14047418" y="7526320"/>
            <a:ext cx="883923" cy="883923"/>
          </a:xfrm>
          <a:custGeom>
            <a:avLst/>
            <a:gdLst/>
            <a:ahLst/>
            <a:cxnLst/>
            <a:rect l="l" t="t" r="r" b="b"/>
            <a:pathLst>
              <a:path w="883923" h="883923">
                <a:moveTo>
                  <a:pt x="0" y="0"/>
                </a:moveTo>
                <a:lnTo>
                  <a:pt x="883923" y="0"/>
                </a:lnTo>
                <a:lnTo>
                  <a:pt x="883923" y="883923"/>
                </a:lnTo>
                <a:lnTo>
                  <a:pt x="0" y="88392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a:off x="13304294" y="7523150"/>
            <a:ext cx="883923" cy="883923"/>
          </a:xfrm>
          <a:custGeom>
            <a:avLst/>
            <a:gdLst/>
            <a:ahLst/>
            <a:cxnLst/>
            <a:rect l="l" t="t" r="r" b="b"/>
            <a:pathLst>
              <a:path w="883923" h="883923">
                <a:moveTo>
                  <a:pt x="0" y="0"/>
                </a:moveTo>
                <a:lnTo>
                  <a:pt x="883923" y="0"/>
                </a:lnTo>
                <a:lnTo>
                  <a:pt x="883923" y="883923"/>
                </a:lnTo>
                <a:lnTo>
                  <a:pt x="0" y="8839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a:off x="14772233" y="7496834"/>
            <a:ext cx="883923" cy="883923"/>
          </a:xfrm>
          <a:custGeom>
            <a:avLst/>
            <a:gdLst/>
            <a:ahLst/>
            <a:cxnLst/>
            <a:rect l="l" t="t" r="r" b="b"/>
            <a:pathLst>
              <a:path w="883923" h="883923">
                <a:moveTo>
                  <a:pt x="0" y="0"/>
                </a:moveTo>
                <a:lnTo>
                  <a:pt x="883923" y="0"/>
                </a:lnTo>
                <a:lnTo>
                  <a:pt x="883923" y="883923"/>
                </a:lnTo>
                <a:lnTo>
                  <a:pt x="0" y="8839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Freeform 9"/>
          <p:cNvSpPr/>
          <p:nvPr/>
        </p:nvSpPr>
        <p:spPr>
          <a:xfrm>
            <a:off x="15507224" y="7493441"/>
            <a:ext cx="883923" cy="883923"/>
          </a:xfrm>
          <a:custGeom>
            <a:avLst/>
            <a:gdLst/>
            <a:ahLst/>
            <a:cxnLst/>
            <a:rect l="l" t="t" r="r" b="b"/>
            <a:pathLst>
              <a:path w="883923" h="883923">
                <a:moveTo>
                  <a:pt x="0" y="0"/>
                </a:moveTo>
                <a:lnTo>
                  <a:pt x="883923" y="0"/>
                </a:lnTo>
                <a:lnTo>
                  <a:pt x="883923" y="883923"/>
                </a:lnTo>
                <a:lnTo>
                  <a:pt x="0" y="8839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TextBox 10"/>
          <p:cNvSpPr txBox="1"/>
          <p:nvPr/>
        </p:nvSpPr>
        <p:spPr>
          <a:xfrm>
            <a:off x="1114687" y="2132919"/>
            <a:ext cx="15711535" cy="2419350"/>
          </a:xfrm>
          <a:prstGeom prst="rect">
            <a:avLst/>
          </a:prstGeom>
        </p:spPr>
        <p:txBody>
          <a:bodyPr lIns="0" tIns="0" rIns="0" bIns="0" rtlCol="0" anchor="t">
            <a:spAutoFit/>
          </a:bodyPr>
          <a:lstStyle/>
          <a:p>
            <a:pPr algn="ctr">
              <a:lnSpc>
                <a:spcPts val="3600"/>
              </a:lnSpc>
            </a:pPr>
            <a:r>
              <a:rPr lang="en-US" sz="3000" spc="48" dirty="0">
                <a:solidFill>
                  <a:srgbClr val="000000">
                    <a:alpha val="60000"/>
                  </a:srgbClr>
                </a:solidFill>
                <a:latin typeface="Arimo"/>
              </a:rPr>
              <a:t>	The population of older adults in the United States is </a:t>
            </a:r>
            <a:r>
              <a:rPr lang="en-US" sz="3000" u="sng" spc="48" dirty="0">
                <a:solidFill>
                  <a:srgbClr val="000000">
                    <a:alpha val="60000"/>
                  </a:srgbClr>
                </a:solidFill>
                <a:latin typeface="Arimo"/>
                <a:hlinkClick r:id="rId7" tooltip="https://www.census.gov/library/stories/2023/05/2020-census-united-states-older-population-grew.html"/>
              </a:rPr>
              <a:t>growing rapidly</a:t>
            </a:r>
            <a:r>
              <a:rPr lang="en-US" sz="3000" spc="48" dirty="0">
                <a:solidFill>
                  <a:srgbClr val="000000">
                    <a:alpha val="60000"/>
                  </a:srgbClr>
                </a:solidFill>
                <a:latin typeface="Arimo"/>
              </a:rPr>
              <a:t>!</a:t>
            </a:r>
          </a:p>
          <a:p>
            <a:pPr algn="ctr">
              <a:lnSpc>
                <a:spcPts val="3600"/>
              </a:lnSpc>
            </a:pPr>
            <a:r>
              <a:rPr lang="en-US" sz="3000" spc="48" dirty="0">
                <a:solidFill>
                  <a:srgbClr val="000000">
                    <a:alpha val="60000"/>
                  </a:srgbClr>
                </a:solidFill>
                <a:latin typeface="Arimo"/>
              </a:rPr>
              <a:t>	</a:t>
            </a:r>
          </a:p>
          <a:p>
            <a:pPr algn="ctr">
              <a:lnSpc>
                <a:spcPts val="3600"/>
              </a:lnSpc>
            </a:pPr>
            <a:r>
              <a:rPr lang="en-US" sz="3000" spc="48" dirty="0">
                <a:solidFill>
                  <a:srgbClr val="000000">
                    <a:alpha val="60000"/>
                  </a:srgbClr>
                </a:solidFill>
                <a:latin typeface="Arimo"/>
              </a:rPr>
              <a:t>	In 2020, those 65 years and older comprised 16.8% of the US population, a total of 	55.8 million people. By 2040, the population is expected to grow to 21.6%.</a:t>
            </a:r>
          </a:p>
          <a:p>
            <a:pPr algn="ctr">
              <a:lnSpc>
                <a:spcPts val="5400"/>
              </a:lnSpc>
            </a:pPr>
            <a:endParaRPr lang="en-US" sz="3000" spc="48" dirty="0">
              <a:solidFill>
                <a:srgbClr val="000000">
                  <a:alpha val="60000"/>
                </a:srgbClr>
              </a:solidFill>
              <a:latin typeface="Arimo"/>
            </a:endParaRPr>
          </a:p>
        </p:txBody>
      </p:sp>
      <p:sp>
        <p:nvSpPr>
          <p:cNvPr id="11" name="AutoShape 11"/>
          <p:cNvSpPr/>
          <p:nvPr/>
        </p:nvSpPr>
        <p:spPr>
          <a:xfrm>
            <a:off x="1540636" y="8633865"/>
            <a:ext cx="15285585" cy="100012"/>
          </a:xfrm>
          <a:prstGeom prst="line">
            <a:avLst/>
          </a:prstGeom>
          <a:ln w="47625" cap="rnd">
            <a:solidFill>
              <a:srgbClr val="24827F"/>
            </a:solidFill>
            <a:prstDash val="solid"/>
            <a:headEnd type="triangle" w="lg" len="med"/>
            <a:tailEnd type="triangle" w="lg" len="med"/>
          </a:ln>
        </p:spPr>
        <p:txBody>
          <a:bodyPr/>
          <a:lstStyle/>
          <a:p>
            <a:endParaRPr lang="en-US"/>
          </a:p>
        </p:txBody>
      </p:sp>
      <p:sp>
        <p:nvSpPr>
          <p:cNvPr id="12" name="AutoShape 12"/>
          <p:cNvSpPr/>
          <p:nvPr/>
        </p:nvSpPr>
        <p:spPr>
          <a:xfrm>
            <a:off x="2451433" y="8421686"/>
            <a:ext cx="0" cy="534441"/>
          </a:xfrm>
          <a:prstGeom prst="line">
            <a:avLst/>
          </a:prstGeom>
          <a:ln w="19050" cap="rnd">
            <a:solidFill>
              <a:srgbClr val="24827F"/>
            </a:solidFill>
            <a:prstDash val="solid"/>
            <a:headEnd type="none" w="sm" len="sm"/>
            <a:tailEnd type="none" w="sm" len="sm"/>
          </a:ln>
        </p:spPr>
        <p:txBody>
          <a:bodyPr/>
          <a:lstStyle/>
          <a:p>
            <a:endParaRPr lang="en-US"/>
          </a:p>
        </p:txBody>
      </p:sp>
      <p:sp>
        <p:nvSpPr>
          <p:cNvPr id="13" name="AutoShape 13"/>
          <p:cNvSpPr/>
          <p:nvPr/>
        </p:nvSpPr>
        <p:spPr>
          <a:xfrm flipH="1">
            <a:off x="15633788" y="8411888"/>
            <a:ext cx="0" cy="534441"/>
          </a:xfrm>
          <a:prstGeom prst="line">
            <a:avLst/>
          </a:prstGeom>
          <a:ln w="19050" cap="rnd">
            <a:solidFill>
              <a:srgbClr val="24827F"/>
            </a:solidFill>
            <a:prstDash val="solid"/>
            <a:headEnd type="none" w="sm" len="sm"/>
            <a:tailEnd type="none" w="sm" len="sm"/>
          </a:ln>
        </p:spPr>
        <p:txBody>
          <a:bodyPr/>
          <a:lstStyle/>
          <a:p>
            <a:endParaRPr lang="en-US"/>
          </a:p>
        </p:txBody>
      </p:sp>
      <p:sp>
        <p:nvSpPr>
          <p:cNvPr id="14" name="TextBox 14"/>
          <p:cNvSpPr txBox="1"/>
          <p:nvPr/>
        </p:nvSpPr>
        <p:spPr>
          <a:xfrm>
            <a:off x="2131850" y="9236549"/>
            <a:ext cx="1345475" cy="481608"/>
          </a:xfrm>
          <a:prstGeom prst="rect">
            <a:avLst/>
          </a:prstGeom>
        </p:spPr>
        <p:txBody>
          <a:bodyPr lIns="0" tIns="0" rIns="0" bIns="0" rtlCol="0" anchor="t">
            <a:spAutoFit/>
          </a:bodyPr>
          <a:lstStyle/>
          <a:p>
            <a:pPr algn="l">
              <a:lnSpc>
                <a:spcPts val="3240"/>
              </a:lnSpc>
            </a:pPr>
            <a:r>
              <a:rPr lang="en-US" sz="2700">
                <a:solidFill>
                  <a:srgbClr val="000000"/>
                </a:solidFill>
                <a:latin typeface="Arimo"/>
              </a:rPr>
              <a:t>1920</a:t>
            </a:r>
          </a:p>
        </p:txBody>
      </p:sp>
      <p:sp>
        <p:nvSpPr>
          <p:cNvPr id="15" name="TextBox 15"/>
          <p:cNvSpPr txBox="1"/>
          <p:nvPr/>
        </p:nvSpPr>
        <p:spPr>
          <a:xfrm>
            <a:off x="15046742" y="9204557"/>
            <a:ext cx="1345475" cy="481608"/>
          </a:xfrm>
          <a:prstGeom prst="rect">
            <a:avLst/>
          </a:prstGeom>
        </p:spPr>
        <p:txBody>
          <a:bodyPr lIns="0" tIns="0" rIns="0" bIns="0" rtlCol="0" anchor="t">
            <a:spAutoFit/>
          </a:bodyPr>
          <a:lstStyle/>
          <a:p>
            <a:pPr algn="l">
              <a:lnSpc>
                <a:spcPts val="3240"/>
              </a:lnSpc>
            </a:pPr>
            <a:r>
              <a:rPr lang="en-US" sz="2700">
                <a:solidFill>
                  <a:srgbClr val="000000"/>
                </a:solidFill>
                <a:latin typeface="Arimo"/>
              </a:rPr>
              <a:t>2020</a:t>
            </a:r>
          </a:p>
        </p:txBody>
      </p:sp>
      <p:sp>
        <p:nvSpPr>
          <p:cNvPr id="16" name="Freeform 16"/>
          <p:cNvSpPr/>
          <p:nvPr/>
        </p:nvSpPr>
        <p:spPr>
          <a:xfrm>
            <a:off x="1631426" y="4926376"/>
            <a:ext cx="883923" cy="883923"/>
          </a:xfrm>
          <a:custGeom>
            <a:avLst/>
            <a:gdLst/>
            <a:ahLst/>
            <a:cxnLst/>
            <a:rect l="l" t="t" r="r" b="b"/>
            <a:pathLst>
              <a:path w="883923" h="883923">
                <a:moveTo>
                  <a:pt x="0" y="0"/>
                </a:moveTo>
                <a:lnTo>
                  <a:pt x="883923" y="0"/>
                </a:lnTo>
                <a:lnTo>
                  <a:pt x="883923" y="883923"/>
                </a:lnTo>
                <a:lnTo>
                  <a:pt x="0" y="8839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17"/>
          <p:cNvSpPr/>
          <p:nvPr/>
        </p:nvSpPr>
        <p:spPr>
          <a:xfrm>
            <a:off x="1591069" y="5764831"/>
            <a:ext cx="883923" cy="883923"/>
          </a:xfrm>
          <a:custGeom>
            <a:avLst/>
            <a:gdLst/>
            <a:ahLst/>
            <a:cxnLst/>
            <a:rect l="l" t="t" r="r" b="b"/>
            <a:pathLst>
              <a:path w="883923" h="883923">
                <a:moveTo>
                  <a:pt x="0" y="0"/>
                </a:moveTo>
                <a:lnTo>
                  <a:pt x="883923" y="0"/>
                </a:lnTo>
                <a:lnTo>
                  <a:pt x="883923" y="883923"/>
                </a:lnTo>
                <a:lnTo>
                  <a:pt x="0" y="8839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8" name="Freeform 18"/>
          <p:cNvSpPr/>
          <p:nvPr/>
        </p:nvSpPr>
        <p:spPr>
          <a:xfrm>
            <a:off x="4634540" y="4936174"/>
            <a:ext cx="883923" cy="883923"/>
          </a:xfrm>
          <a:custGeom>
            <a:avLst/>
            <a:gdLst/>
            <a:ahLst/>
            <a:cxnLst/>
            <a:rect l="l" t="t" r="r" b="b"/>
            <a:pathLst>
              <a:path w="883923" h="883923">
                <a:moveTo>
                  <a:pt x="0" y="0"/>
                </a:moveTo>
                <a:lnTo>
                  <a:pt x="883923" y="0"/>
                </a:lnTo>
                <a:lnTo>
                  <a:pt x="883923" y="883923"/>
                </a:lnTo>
                <a:lnTo>
                  <a:pt x="0" y="8839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9" name="Freeform 19"/>
          <p:cNvSpPr/>
          <p:nvPr/>
        </p:nvSpPr>
        <p:spPr>
          <a:xfrm>
            <a:off x="3838127" y="4926376"/>
            <a:ext cx="883923" cy="883923"/>
          </a:xfrm>
          <a:custGeom>
            <a:avLst/>
            <a:gdLst/>
            <a:ahLst/>
            <a:cxnLst/>
            <a:rect l="l" t="t" r="r" b="b"/>
            <a:pathLst>
              <a:path w="883923" h="883923">
                <a:moveTo>
                  <a:pt x="0" y="0"/>
                </a:moveTo>
                <a:lnTo>
                  <a:pt x="883923" y="0"/>
                </a:lnTo>
                <a:lnTo>
                  <a:pt x="883923" y="883923"/>
                </a:lnTo>
                <a:lnTo>
                  <a:pt x="0" y="8839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0" name="Freeform 20"/>
          <p:cNvSpPr/>
          <p:nvPr/>
        </p:nvSpPr>
        <p:spPr>
          <a:xfrm>
            <a:off x="3086432" y="4945970"/>
            <a:ext cx="883923" cy="883923"/>
          </a:xfrm>
          <a:custGeom>
            <a:avLst/>
            <a:gdLst/>
            <a:ahLst/>
            <a:cxnLst/>
            <a:rect l="l" t="t" r="r" b="b"/>
            <a:pathLst>
              <a:path w="883923" h="883923">
                <a:moveTo>
                  <a:pt x="0" y="0"/>
                </a:moveTo>
                <a:lnTo>
                  <a:pt x="883923" y="0"/>
                </a:lnTo>
                <a:lnTo>
                  <a:pt x="883923" y="883923"/>
                </a:lnTo>
                <a:lnTo>
                  <a:pt x="0" y="8839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1" name="Freeform 21"/>
          <p:cNvSpPr/>
          <p:nvPr/>
        </p:nvSpPr>
        <p:spPr>
          <a:xfrm>
            <a:off x="2383121" y="4945970"/>
            <a:ext cx="883923" cy="883923"/>
          </a:xfrm>
          <a:custGeom>
            <a:avLst/>
            <a:gdLst/>
            <a:ahLst/>
            <a:cxnLst/>
            <a:rect l="l" t="t" r="r" b="b"/>
            <a:pathLst>
              <a:path w="883923" h="883923">
                <a:moveTo>
                  <a:pt x="0" y="0"/>
                </a:moveTo>
                <a:lnTo>
                  <a:pt x="883923" y="0"/>
                </a:lnTo>
                <a:lnTo>
                  <a:pt x="883923" y="883923"/>
                </a:lnTo>
                <a:lnTo>
                  <a:pt x="0" y="8839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2" name="Freeform 22"/>
          <p:cNvSpPr/>
          <p:nvPr/>
        </p:nvSpPr>
        <p:spPr>
          <a:xfrm>
            <a:off x="3885193" y="5809210"/>
            <a:ext cx="883923" cy="883923"/>
          </a:xfrm>
          <a:custGeom>
            <a:avLst/>
            <a:gdLst/>
            <a:ahLst/>
            <a:cxnLst/>
            <a:rect l="l" t="t" r="r" b="b"/>
            <a:pathLst>
              <a:path w="883923" h="883923">
                <a:moveTo>
                  <a:pt x="0" y="0"/>
                </a:moveTo>
                <a:lnTo>
                  <a:pt x="883923" y="0"/>
                </a:lnTo>
                <a:lnTo>
                  <a:pt x="883923" y="883923"/>
                </a:lnTo>
                <a:lnTo>
                  <a:pt x="0" y="8839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3" name="Freeform 23"/>
          <p:cNvSpPr/>
          <p:nvPr/>
        </p:nvSpPr>
        <p:spPr>
          <a:xfrm>
            <a:off x="3116194" y="5764831"/>
            <a:ext cx="883923" cy="883923"/>
          </a:xfrm>
          <a:custGeom>
            <a:avLst/>
            <a:gdLst/>
            <a:ahLst/>
            <a:cxnLst/>
            <a:rect l="l" t="t" r="r" b="b"/>
            <a:pathLst>
              <a:path w="883923" h="883923">
                <a:moveTo>
                  <a:pt x="0" y="0"/>
                </a:moveTo>
                <a:lnTo>
                  <a:pt x="883923" y="0"/>
                </a:lnTo>
                <a:lnTo>
                  <a:pt x="883923" y="883923"/>
                </a:lnTo>
                <a:lnTo>
                  <a:pt x="0" y="8839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4" name="Freeform 24"/>
          <p:cNvSpPr/>
          <p:nvPr/>
        </p:nvSpPr>
        <p:spPr>
          <a:xfrm>
            <a:off x="2368414" y="5758723"/>
            <a:ext cx="883923" cy="883923"/>
          </a:xfrm>
          <a:custGeom>
            <a:avLst/>
            <a:gdLst/>
            <a:ahLst/>
            <a:cxnLst/>
            <a:rect l="l" t="t" r="r" b="b"/>
            <a:pathLst>
              <a:path w="883923" h="883923">
                <a:moveTo>
                  <a:pt x="0" y="0"/>
                </a:moveTo>
                <a:lnTo>
                  <a:pt x="883923" y="0"/>
                </a:lnTo>
                <a:lnTo>
                  <a:pt x="883923" y="883923"/>
                </a:lnTo>
                <a:lnTo>
                  <a:pt x="0" y="8839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5" name="Freeform 25"/>
          <p:cNvSpPr/>
          <p:nvPr/>
        </p:nvSpPr>
        <p:spPr>
          <a:xfrm>
            <a:off x="4664804" y="5788630"/>
            <a:ext cx="883923" cy="883923"/>
          </a:xfrm>
          <a:custGeom>
            <a:avLst/>
            <a:gdLst/>
            <a:ahLst/>
            <a:cxnLst/>
            <a:rect l="l" t="t" r="r" b="b"/>
            <a:pathLst>
              <a:path w="883923" h="883923">
                <a:moveTo>
                  <a:pt x="0" y="0"/>
                </a:moveTo>
                <a:lnTo>
                  <a:pt x="883923" y="0"/>
                </a:lnTo>
                <a:lnTo>
                  <a:pt x="883923" y="883923"/>
                </a:lnTo>
                <a:lnTo>
                  <a:pt x="0" y="8839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6" name="Freeform 26"/>
          <p:cNvSpPr/>
          <p:nvPr/>
        </p:nvSpPr>
        <p:spPr>
          <a:xfrm>
            <a:off x="3126803" y="6556261"/>
            <a:ext cx="883923" cy="883923"/>
          </a:xfrm>
          <a:custGeom>
            <a:avLst/>
            <a:gdLst/>
            <a:ahLst/>
            <a:cxnLst/>
            <a:rect l="l" t="t" r="r" b="b"/>
            <a:pathLst>
              <a:path w="883923" h="883923">
                <a:moveTo>
                  <a:pt x="0" y="0"/>
                </a:moveTo>
                <a:lnTo>
                  <a:pt x="883923" y="0"/>
                </a:lnTo>
                <a:lnTo>
                  <a:pt x="883923" y="883923"/>
                </a:lnTo>
                <a:lnTo>
                  <a:pt x="0" y="88392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7" name="Freeform 27"/>
          <p:cNvSpPr/>
          <p:nvPr/>
        </p:nvSpPr>
        <p:spPr>
          <a:xfrm>
            <a:off x="1567510" y="6556261"/>
            <a:ext cx="883923" cy="883923"/>
          </a:xfrm>
          <a:custGeom>
            <a:avLst/>
            <a:gdLst/>
            <a:ahLst/>
            <a:cxnLst/>
            <a:rect l="l" t="t" r="r" b="b"/>
            <a:pathLst>
              <a:path w="883923" h="883923">
                <a:moveTo>
                  <a:pt x="0" y="0"/>
                </a:moveTo>
                <a:lnTo>
                  <a:pt x="883923" y="0"/>
                </a:lnTo>
                <a:lnTo>
                  <a:pt x="883923" y="883923"/>
                </a:lnTo>
                <a:lnTo>
                  <a:pt x="0" y="8839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8" name="Freeform 28"/>
          <p:cNvSpPr/>
          <p:nvPr/>
        </p:nvSpPr>
        <p:spPr>
          <a:xfrm>
            <a:off x="2361578" y="6596399"/>
            <a:ext cx="883923" cy="883923"/>
          </a:xfrm>
          <a:custGeom>
            <a:avLst/>
            <a:gdLst/>
            <a:ahLst/>
            <a:cxnLst/>
            <a:rect l="l" t="t" r="r" b="b"/>
            <a:pathLst>
              <a:path w="883923" h="883923">
                <a:moveTo>
                  <a:pt x="0" y="0"/>
                </a:moveTo>
                <a:lnTo>
                  <a:pt x="883923" y="0"/>
                </a:lnTo>
                <a:lnTo>
                  <a:pt x="883923" y="883923"/>
                </a:lnTo>
                <a:lnTo>
                  <a:pt x="0" y="8839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9" name="Freeform 29"/>
          <p:cNvSpPr/>
          <p:nvPr/>
        </p:nvSpPr>
        <p:spPr>
          <a:xfrm>
            <a:off x="1522583" y="7497194"/>
            <a:ext cx="883923" cy="883923"/>
          </a:xfrm>
          <a:custGeom>
            <a:avLst/>
            <a:gdLst/>
            <a:ahLst/>
            <a:cxnLst/>
            <a:rect l="l" t="t" r="r" b="b"/>
            <a:pathLst>
              <a:path w="883923" h="883923">
                <a:moveTo>
                  <a:pt x="0" y="0"/>
                </a:moveTo>
                <a:lnTo>
                  <a:pt x="883923" y="0"/>
                </a:lnTo>
                <a:lnTo>
                  <a:pt x="883923" y="883923"/>
                </a:lnTo>
                <a:lnTo>
                  <a:pt x="0" y="8839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0" name="Freeform 30"/>
          <p:cNvSpPr/>
          <p:nvPr/>
        </p:nvSpPr>
        <p:spPr>
          <a:xfrm>
            <a:off x="4586491" y="6546463"/>
            <a:ext cx="883923" cy="883923"/>
          </a:xfrm>
          <a:custGeom>
            <a:avLst/>
            <a:gdLst/>
            <a:ahLst/>
            <a:cxnLst/>
            <a:rect l="l" t="t" r="r" b="b"/>
            <a:pathLst>
              <a:path w="883923" h="883923">
                <a:moveTo>
                  <a:pt x="0" y="0"/>
                </a:moveTo>
                <a:lnTo>
                  <a:pt x="883923" y="0"/>
                </a:lnTo>
                <a:lnTo>
                  <a:pt x="883923" y="883923"/>
                </a:lnTo>
                <a:lnTo>
                  <a:pt x="0" y="8839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1" name="Freeform 31"/>
          <p:cNvSpPr/>
          <p:nvPr/>
        </p:nvSpPr>
        <p:spPr>
          <a:xfrm>
            <a:off x="3853966" y="6556261"/>
            <a:ext cx="883923" cy="883923"/>
          </a:xfrm>
          <a:custGeom>
            <a:avLst/>
            <a:gdLst/>
            <a:ahLst/>
            <a:cxnLst/>
            <a:rect l="l" t="t" r="r" b="b"/>
            <a:pathLst>
              <a:path w="883923" h="883923">
                <a:moveTo>
                  <a:pt x="0" y="0"/>
                </a:moveTo>
                <a:lnTo>
                  <a:pt x="883923" y="0"/>
                </a:lnTo>
                <a:lnTo>
                  <a:pt x="883923" y="883923"/>
                </a:lnTo>
                <a:lnTo>
                  <a:pt x="0" y="8839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2" name="Freeform 32"/>
          <p:cNvSpPr/>
          <p:nvPr/>
        </p:nvSpPr>
        <p:spPr>
          <a:xfrm>
            <a:off x="4000117" y="7497194"/>
            <a:ext cx="883923" cy="883923"/>
          </a:xfrm>
          <a:custGeom>
            <a:avLst/>
            <a:gdLst/>
            <a:ahLst/>
            <a:cxnLst/>
            <a:rect l="l" t="t" r="r" b="b"/>
            <a:pathLst>
              <a:path w="883923" h="883923">
                <a:moveTo>
                  <a:pt x="0" y="0"/>
                </a:moveTo>
                <a:lnTo>
                  <a:pt x="883923" y="0"/>
                </a:lnTo>
                <a:lnTo>
                  <a:pt x="883923" y="883923"/>
                </a:lnTo>
                <a:lnTo>
                  <a:pt x="0" y="8839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3" name="Freeform 33"/>
          <p:cNvSpPr/>
          <p:nvPr/>
        </p:nvSpPr>
        <p:spPr>
          <a:xfrm>
            <a:off x="3238390" y="7513165"/>
            <a:ext cx="883923" cy="883923"/>
          </a:xfrm>
          <a:custGeom>
            <a:avLst/>
            <a:gdLst/>
            <a:ahLst/>
            <a:cxnLst/>
            <a:rect l="l" t="t" r="r" b="b"/>
            <a:pathLst>
              <a:path w="883923" h="883923">
                <a:moveTo>
                  <a:pt x="0" y="0"/>
                </a:moveTo>
                <a:lnTo>
                  <a:pt x="883923" y="0"/>
                </a:lnTo>
                <a:lnTo>
                  <a:pt x="883923" y="883923"/>
                </a:lnTo>
                <a:lnTo>
                  <a:pt x="0" y="8839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4" name="Freeform 34"/>
          <p:cNvSpPr/>
          <p:nvPr/>
        </p:nvSpPr>
        <p:spPr>
          <a:xfrm>
            <a:off x="2418989" y="7497194"/>
            <a:ext cx="883923" cy="883923"/>
          </a:xfrm>
          <a:custGeom>
            <a:avLst/>
            <a:gdLst/>
            <a:ahLst/>
            <a:cxnLst/>
            <a:rect l="l" t="t" r="r" b="b"/>
            <a:pathLst>
              <a:path w="883923" h="883923">
                <a:moveTo>
                  <a:pt x="0" y="0"/>
                </a:moveTo>
                <a:lnTo>
                  <a:pt x="883923" y="0"/>
                </a:lnTo>
                <a:lnTo>
                  <a:pt x="883923" y="883923"/>
                </a:lnTo>
                <a:lnTo>
                  <a:pt x="0" y="8839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5" name="Freeform 35"/>
          <p:cNvSpPr/>
          <p:nvPr/>
        </p:nvSpPr>
        <p:spPr>
          <a:xfrm>
            <a:off x="4743241" y="7475689"/>
            <a:ext cx="883923" cy="883923"/>
          </a:xfrm>
          <a:custGeom>
            <a:avLst/>
            <a:gdLst/>
            <a:ahLst/>
            <a:cxnLst/>
            <a:rect l="l" t="t" r="r" b="b"/>
            <a:pathLst>
              <a:path w="883923" h="883923">
                <a:moveTo>
                  <a:pt x="0" y="0"/>
                </a:moveTo>
                <a:lnTo>
                  <a:pt x="883923" y="0"/>
                </a:lnTo>
                <a:lnTo>
                  <a:pt x="883923" y="883923"/>
                </a:lnTo>
                <a:lnTo>
                  <a:pt x="0" y="8839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6" name="AutoShape 36"/>
          <p:cNvSpPr/>
          <p:nvPr/>
        </p:nvSpPr>
        <p:spPr>
          <a:xfrm flipH="1">
            <a:off x="17124095" y="-637184"/>
            <a:ext cx="19050" cy="3331769"/>
          </a:xfrm>
          <a:prstGeom prst="line">
            <a:avLst/>
          </a:prstGeom>
          <a:ln w="9525" cap="rnd">
            <a:solidFill>
              <a:srgbClr val="FFFFFF"/>
            </a:solidFill>
            <a:prstDash val="solid"/>
            <a:headEnd type="none" w="sm" len="sm"/>
            <a:tailEnd type="none" w="sm" len="sm"/>
          </a:ln>
        </p:spPr>
        <p:txBody>
          <a:bodyPr/>
          <a:lstStyle/>
          <a:p>
            <a:endParaRPr lang="en-US"/>
          </a:p>
        </p:txBody>
      </p:sp>
      <p:sp>
        <p:nvSpPr>
          <p:cNvPr id="37" name="AutoShape 37"/>
          <p:cNvSpPr/>
          <p:nvPr/>
        </p:nvSpPr>
        <p:spPr>
          <a:xfrm flipH="1">
            <a:off x="15469713" y="1351344"/>
            <a:ext cx="2660449" cy="19050"/>
          </a:xfrm>
          <a:prstGeom prst="line">
            <a:avLst/>
          </a:prstGeom>
          <a:ln w="9525" cap="rnd">
            <a:solidFill>
              <a:srgbClr val="FFFFFF"/>
            </a:solidFill>
            <a:prstDash val="solid"/>
            <a:headEnd type="none" w="sm" len="sm"/>
            <a:tailEnd type="none" w="sm" len="sm"/>
          </a:ln>
        </p:spPr>
        <p:txBody>
          <a:bodyPr/>
          <a:lstStyle/>
          <a:p>
            <a:endParaRPr lang="en-US"/>
          </a:p>
        </p:txBody>
      </p:sp>
      <p:grpSp>
        <p:nvGrpSpPr>
          <p:cNvPr id="38" name="Group 38"/>
          <p:cNvGrpSpPr/>
          <p:nvPr/>
        </p:nvGrpSpPr>
        <p:grpSpPr>
          <a:xfrm rot="-5400000">
            <a:off x="16791172" y="-134532"/>
            <a:ext cx="1500923" cy="1500922"/>
            <a:chOff x="0" y="0"/>
            <a:chExt cx="2001230" cy="2001230"/>
          </a:xfrm>
        </p:grpSpPr>
        <p:sp>
          <p:nvSpPr>
            <p:cNvPr id="39" name="Freeform 39"/>
            <p:cNvSpPr/>
            <p:nvPr/>
          </p:nvSpPr>
          <p:spPr>
            <a:xfrm>
              <a:off x="0" y="0"/>
              <a:ext cx="1988566" cy="1988566"/>
            </a:xfrm>
            <a:custGeom>
              <a:avLst/>
              <a:gdLst/>
              <a:ahLst/>
              <a:cxnLst/>
              <a:rect l="l" t="t" r="r" b="b"/>
              <a:pathLst>
                <a:path w="1988566" h="1988566">
                  <a:moveTo>
                    <a:pt x="0" y="1988566"/>
                  </a:moveTo>
                  <a:lnTo>
                    <a:pt x="0" y="12700"/>
                  </a:lnTo>
                  <a:cubicBezTo>
                    <a:pt x="0" y="5715"/>
                    <a:pt x="5715" y="0"/>
                    <a:pt x="12700" y="0"/>
                  </a:cubicBezTo>
                  <a:lnTo>
                    <a:pt x="1988566" y="0"/>
                  </a:lnTo>
                  <a:lnTo>
                    <a:pt x="1988566" y="25400"/>
                  </a:lnTo>
                  <a:lnTo>
                    <a:pt x="12700" y="25400"/>
                  </a:lnTo>
                  <a:lnTo>
                    <a:pt x="12700" y="12700"/>
                  </a:lnTo>
                  <a:lnTo>
                    <a:pt x="25400" y="12700"/>
                  </a:lnTo>
                  <a:lnTo>
                    <a:pt x="25400" y="1988566"/>
                  </a:lnTo>
                  <a:close/>
                </a:path>
              </a:pathLst>
            </a:custGeom>
            <a:solidFill>
              <a:srgbClr val="FFFFFF"/>
            </a:solidFill>
          </p:spPr>
          <p:txBody>
            <a:bodyPr/>
            <a:lstStyle/>
            <a:p>
              <a:endParaRPr lang="en-US"/>
            </a:p>
          </p:txBody>
        </p:sp>
      </p:grpSp>
      <p:grpSp>
        <p:nvGrpSpPr>
          <p:cNvPr id="40" name="Group 40"/>
          <p:cNvGrpSpPr/>
          <p:nvPr/>
        </p:nvGrpSpPr>
        <p:grpSpPr>
          <a:xfrm rot="-5400000">
            <a:off x="17363560" y="100165"/>
            <a:ext cx="928534" cy="928534"/>
            <a:chOff x="0" y="0"/>
            <a:chExt cx="1238046" cy="1238046"/>
          </a:xfrm>
        </p:grpSpPr>
        <p:sp>
          <p:nvSpPr>
            <p:cNvPr id="41" name="Freeform 41"/>
            <p:cNvSpPr/>
            <p:nvPr/>
          </p:nvSpPr>
          <p:spPr>
            <a:xfrm>
              <a:off x="0" y="0"/>
              <a:ext cx="1225296" cy="1225296"/>
            </a:xfrm>
            <a:custGeom>
              <a:avLst/>
              <a:gdLst/>
              <a:ahLst/>
              <a:cxnLst/>
              <a:rect l="l" t="t" r="r" b="b"/>
              <a:pathLst>
                <a:path w="1225296" h="1225296">
                  <a:moveTo>
                    <a:pt x="0" y="1225296"/>
                  </a:moveTo>
                  <a:lnTo>
                    <a:pt x="0" y="12700"/>
                  </a:lnTo>
                  <a:cubicBezTo>
                    <a:pt x="0" y="5715"/>
                    <a:pt x="5715" y="0"/>
                    <a:pt x="12700" y="0"/>
                  </a:cubicBezTo>
                  <a:lnTo>
                    <a:pt x="1225296" y="0"/>
                  </a:lnTo>
                  <a:lnTo>
                    <a:pt x="1225296" y="25400"/>
                  </a:lnTo>
                  <a:lnTo>
                    <a:pt x="12700" y="25400"/>
                  </a:lnTo>
                  <a:lnTo>
                    <a:pt x="12700" y="12700"/>
                  </a:lnTo>
                  <a:lnTo>
                    <a:pt x="25400" y="12700"/>
                  </a:lnTo>
                  <a:lnTo>
                    <a:pt x="25400" y="1225296"/>
                  </a:lnTo>
                  <a:close/>
                </a:path>
              </a:pathLst>
            </a:custGeom>
            <a:solidFill>
              <a:srgbClr val="FFFFFF"/>
            </a:solidFill>
          </p:spPr>
          <p:txBody>
            <a:bodyPr/>
            <a:lstStyle/>
            <a:p>
              <a:endParaRPr 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AE3E3"/>
        </a:solidFill>
        <a:effectLst/>
      </p:bgPr>
    </p:bg>
    <p:spTree>
      <p:nvGrpSpPr>
        <p:cNvPr id="1" name=""/>
        <p:cNvGrpSpPr/>
        <p:nvPr/>
      </p:nvGrpSpPr>
      <p:grpSpPr>
        <a:xfrm>
          <a:off x="0" y="0"/>
          <a:ext cx="0" cy="0"/>
          <a:chOff x="0" y="0"/>
          <a:chExt cx="0" cy="0"/>
        </a:xfrm>
      </p:grpSpPr>
      <p:sp>
        <p:nvSpPr>
          <p:cNvPr id="3" name="TextBox 3"/>
          <p:cNvSpPr txBox="1"/>
          <p:nvPr/>
        </p:nvSpPr>
        <p:spPr>
          <a:xfrm>
            <a:off x="484167" y="670231"/>
            <a:ext cx="10376088" cy="1293111"/>
          </a:xfrm>
          <a:prstGeom prst="rect">
            <a:avLst/>
          </a:prstGeom>
        </p:spPr>
        <p:txBody>
          <a:bodyPr lIns="0" tIns="0" rIns="0" bIns="0" rtlCol="0" anchor="t">
            <a:spAutoFit/>
          </a:bodyPr>
          <a:lstStyle/>
          <a:p>
            <a:pPr algn="l">
              <a:lnSpc>
                <a:spcPts val="5184"/>
              </a:lnSpc>
            </a:pPr>
            <a:r>
              <a:rPr lang="en-US" sz="4320" spc="-37" dirty="0">
                <a:solidFill>
                  <a:srgbClr val="000000"/>
                </a:solidFill>
                <a:latin typeface="Arimo Bold"/>
              </a:rPr>
              <a:t>Characteristics of Older Adults in the United States</a:t>
            </a:r>
          </a:p>
        </p:txBody>
      </p:sp>
      <p:sp>
        <p:nvSpPr>
          <p:cNvPr id="4" name="TextBox 4"/>
          <p:cNvSpPr txBox="1"/>
          <p:nvPr/>
        </p:nvSpPr>
        <p:spPr>
          <a:xfrm>
            <a:off x="790851" y="2360426"/>
            <a:ext cx="9272071" cy="8248650"/>
          </a:xfrm>
          <a:prstGeom prst="rect">
            <a:avLst/>
          </a:prstGeom>
        </p:spPr>
        <p:txBody>
          <a:bodyPr lIns="0" tIns="0" rIns="0" bIns="0" rtlCol="0" anchor="t">
            <a:spAutoFit/>
          </a:bodyPr>
          <a:lstStyle/>
          <a:p>
            <a:pPr algn="l">
              <a:lnSpc>
                <a:spcPts val="3600"/>
              </a:lnSpc>
            </a:pPr>
            <a:r>
              <a:rPr lang="en-US" sz="3000" spc="75" dirty="0">
                <a:solidFill>
                  <a:srgbClr val="000000">
                    <a:alpha val="65882"/>
                  </a:srgbClr>
                </a:solidFill>
                <a:latin typeface="Arimo"/>
              </a:rPr>
              <a:t>Gender identification: More women than men (56% vs 44%) </a:t>
            </a:r>
          </a:p>
          <a:p>
            <a:pPr algn="l">
              <a:lnSpc>
                <a:spcPts val="3600"/>
              </a:lnSpc>
            </a:pPr>
            <a:endParaRPr lang="en-US" sz="3000" spc="75" dirty="0">
              <a:solidFill>
                <a:srgbClr val="000000">
                  <a:alpha val="65882"/>
                </a:srgbClr>
              </a:solidFill>
              <a:latin typeface="Arimo"/>
            </a:endParaRPr>
          </a:p>
          <a:p>
            <a:pPr algn="l">
              <a:lnSpc>
                <a:spcPts val="3600"/>
              </a:lnSpc>
            </a:pPr>
            <a:r>
              <a:rPr lang="en-US" sz="3000" spc="75" dirty="0">
                <a:solidFill>
                  <a:srgbClr val="000000">
                    <a:alpha val="65882"/>
                  </a:srgbClr>
                </a:solidFill>
                <a:latin typeface="Arimo"/>
              </a:rPr>
              <a:t>Marital Status: Higher rates of being divorced/separation/spouse absent; 15% in 2020 compared with 5% in 1980</a:t>
            </a:r>
          </a:p>
          <a:p>
            <a:pPr algn="l">
              <a:lnSpc>
                <a:spcPts val="3600"/>
              </a:lnSpc>
            </a:pPr>
            <a:endParaRPr lang="en-US" sz="3000" spc="75" dirty="0">
              <a:solidFill>
                <a:srgbClr val="000000">
                  <a:alpha val="65882"/>
                </a:srgbClr>
              </a:solidFill>
              <a:latin typeface="Arimo"/>
            </a:endParaRPr>
          </a:p>
          <a:p>
            <a:pPr algn="l">
              <a:lnSpc>
                <a:spcPts val="3600"/>
              </a:lnSpc>
            </a:pPr>
            <a:r>
              <a:rPr lang="en-US" sz="3000" spc="75" dirty="0">
                <a:solidFill>
                  <a:srgbClr val="000000">
                    <a:alpha val="65882"/>
                  </a:srgbClr>
                </a:solidFill>
                <a:latin typeface="Arimo"/>
              </a:rPr>
              <a:t>Living Arrangement: Most want to ‘age in place’; proportion of those living in institutions increases with age (1% in the 65-74 age group; 8% for those over 85)</a:t>
            </a:r>
          </a:p>
          <a:p>
            <a:pPr algn="l">
              <a:lnSpc>
                <a:spcPts val="3600"/>
              </a:lnSpc>
            </a:pPr>
            <a:endParaRPr lang="en-US" sz="3000" spc="75" dirty="0">
              <a:solidFill>
                <a:srgbClr val="000000">
                  <a:alpha val="65882"/>
                </a:srgbClr>
              </a:solidFill>
              <a:latin typeface="Arimo"/>
            </a:endParaRPr>
          </a:p>
          <a:p>
            <a:pPr algn="l">
              <a:lnSpc>
                <a:spcPts val="3600"/>
              </a:lnSpc>
            </a:pPr>
            <a:r>
              <a:rPr lang="en-US" sz="3000" spc="75" dirty="0">
                <a:solidFill>
                  <a:srgbClr val="000000">
                    <a:alpha val="65882"/>
                  </a:srgbClr>
                </a:solidFill>
                <a:latin typeface="Arimo"/>
              </a:rPr>
              <a:t>Racial/Ethnic Diversity: In 2019, 24% of persons aged 65 and older were members of racial or ethnic minority populations</a:t>
            </a:r>
          </a:p>
          <a:p>
            <a:pPr algn="l">
              <a:lnSpc>
                <a:spcPts val="3600"/>
              </a:lnSpc>
            </a:pPr>
            <a:endParaRPr lang="en-US" sz="3000" spc="75" dirty="0">
              <a:solidFill>
                <a:srgbClr val="000000">
                  <a:alpha val="65882"/>
                </a:srgbClr>
              </a:solidFill>
              <a:latin typeface="Arimo"/>
            </a:endParaRPr>
          </a:p>
          <a:p>
            <a:pPr algn="l">
              <a:lnSpc>
                <a:spcPts val="3600"/>
              </a:lnSpc>
            </a:pPr>
            <a:endParaRPr lang="en-US" sz="3000" spc="75" dirty="0">
              <a:solidFill>
                <a:srgbClr val="000000">
                  <a:alpha val="65882"/>
                </a:srgbClr>
              </a:solidFill>
              <a:latin typeface="Arimo"/>
            </a:endParaRPr>
          </a:p>
          <a:p>
            <a:pPr algn="l">
              <a:lnSpc>
                <a:spcPts val="3600"/>
              </a:lnSpc>
            </a:pPr>
            <a:endParaRPr lang="en-US" sz="3000" spc="75" dirty="0">
              <a:solidFill>
                <a:srgbClr val="000000">
                  <a:alpha val="65882"/>
                </a:srgbClr>
              </a:solidFill>
              <a:latin typeface="Arimo"/>
            </a:endParaRPr>
          </a:p>
        </p:txBody>
      </p:sp>
      <p:sp>
        <p:nvSpPr>
          <p:cNvPr id="5" name="TextBox 5"/>
          <p:cNvSpPr txBox="1"/>
          <p:nvPr/>
        </p:nvSpPr>
        <p:spPr>
          <a:xfrm>
            <a:off x="15065640" y="9748650"/>
            <a:ext cx="2457345" cy="247650"/>
          </a:xfrm>
          <a:prstGeom prst="rect">
            <a:avLst/>
          </a:prstGeom>
        </p:spPr>
        <p:txBody>
          <a:bodyPr lIns="0" tIns="0" rIns="0" bIns="0" rtlCol="0" anchor="t">
            <a:spAutoFit/>
          </a:bodyPr>
          <a:lstStyle/>
          <a:p>
            <a:pPr algn="r">
              <a:lnSpc>
                <a:spcPts val="1800"/>
              </a:lnSpc>
            </a:pPr>
            <a:r>
              <a:rPr lang="en-US" sz="1500" spc="286">
                <a:solidFill>
                  <a:srgbClr val="000000">
                    <a:alpha val="60000"/>
                  </a:srgbClr>
                </a:solidFill>
                <a:latin typeface="Arimo"/>
              </a:rPr>
              <a:t>4</a:t>
            </a:r>
          </a:p>
        </p:txBody>
      </p:sp>
      <p:graphicFrame>
        <p:nvGraphicFramePr>
          <p:cNvPr id="11" name="Chart 10">
            <a:extLst>
              <a:ext uri="{FF2B5EF4-FFF2-40B4-BE49-F238E27FC236}">
                <a16:creationId xmlns:a16="http://schemas.microsoft.com/office/drawing/2014/main" id="{3A390B5C-4CA2-08AD-72EC-D9822B021CC7}"/>
              </a:ext>
            </a:extLst>
          </p:cNvPr>
          <p:cNvGraphicFramePr>
            <a:graphicFrameLocks/>
          </p:cNvGraphicFramePr>
          <p:nvPr>
            <p:extLst>
              <p:ext uri="{D42A27DB-BD31-4B8C-83A1-F6EECF244321}">
                <p14:modId xmlns:p14="http://schemas.microsoft.com/office/powerpoint/2010/main" val="2594117815"/>
              </p:ext>
            </p:extLst>
          </p:nvPr>
        </p:nvGraphicFramePr>
        <p:xfrm>
          <a:off x="11201400" y="1012326"/>
          <a:ext cx="6035824" cy="41129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3B8CA1D9-BE6F-79E5-BEEC-71A4DDFD1B06}"/>
              </a:ext>
            </a:extLst>
          </p:cNvPr>
          <p:cNvGraphicFramePr/>
          <p:nvPr>
            <p:extLst>
              <p:ext uri="{D42A27DB-BD31-4B8C-83A1-F6EECF244321}">
                <p14:modId xmlns:p14="http://schemas.microsoft.com/office/powerpoint/2010/main" val="3459092175"/>
              </p:ext>
            </p:extLst>
          </p:nvPr>
        </p:nvGraphicFramePr>
        <p:xfrm>
          <a:off x="11201400" y="5600700"/>
          <a:ext cx="6035824" cy="3886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AE3E3"/>
        </a:solidFill>
        <a:effectLst/>
      </p:bgPr>
    </p:bg>
    <p:spTree>
      <p:nvGrpSpPr>
        <p:cNvPr id="1" name=""/>
        <p:cNvGrpSpPr/>
        <p:nvPr/>
      </p:nvGrpSpPr>
      <p:grpSpPr>
        <a:xfrm>
          <a:off x="0" y="0"/>
          <a:ext cx="0" cy="0"/>
          <a:chOff x="0" y="0"/>
          <a:chExt cx="0" cy="0"/>
        </a:xfrm>
      </p:grpSpPr>
      <p:sp>
        <p:nvSpPr>
          <p:cNvPr id="2" name="TextBox 2"/>
          <p:cNvSpPr txBox="1"/>
          <p:nvPr/>
        </p:nvSpPr>
        <p:spPr>
          <a:xfrm>
            <a:off x="14801955" y="9748650"/>
            <a:ext cx="2457345" cy="247650"/>
          </a:xfrm>
          <a:prstGeom prst="rect">
            <a:avLst/>
          </a:prstGeom>
        </p:spPr>
        <p:txBody>
          <a:bodyPr lIns="0" tIns="0" rIns="0" bIns="0" rtlCol="0" anchor="t">
            <a:spAutoFit/>
          </a:bodyPr>
          <a:lstStyle/>
          <a:p>
            <a:pPr marL="0" marR="0" lvl="0" indent="0" algn="r" defTabSz="914400" rtl="0" eaLnBrk="1" fontAlgn="auto" latinLnBrk="0" hangingPunct="1">
              <a:lnSpc>
                <a:spcPts val="1800"/>
              </a:lnSpc>
              <a:spcBef>
                <a:spcPts val="0"/>
              </a:spcBef>
              <a:spcAft>
                <a:spcPts val="0"/>
              </a:spcAft>
              <a:buClrTx/>
              <a:buSzTx/>
              <a:buFontTx/>
              <a:buNone/>
              <a:tabLst/>
              <a:defRPr/>
            </a:pPr>
            <a:r>
              <a:rPr kumimoji="0" lang="en-US" sz="1500" b="0" i="0" u="none" strike="noStrike" kern="1200" cap="none" spc="286" normalizeH="0" baseline="0" noProof="0">
                <a:ln>
                  <a:noFill/>
                </a:ln>
                <a:solidFill>
                  <a:srgbClr val="000000">
                    <a:alpha val="60000"/>
                  </a:srgbClr>
                </a:solidFill>
                <a:effectLst/>
                <a:uLnTx/>
                <a:uFillTx/>
                <a:latin typeface="Arimo"/>
                <a:ea typeface="+mn-ea"/>
                <a:cs typeface="+mn-cs"/>
              </a:rPr>
              <a:t>22</a:t>
            </a:r>
          </a:p>
        </p:txBody>
      </p:sp>
      <p:grpSp>
        <p:nvGrpSpPr>
          <p:cNvPr id="3" name="Group 3"/>
          <p:cNvGrpSpPr/>
          <p:nvPr/>
        </p:nvGrpSpPr>
        <p:grpSpPr>
          <a:xfrm>
            <a:off x="1935784" y="1183696"/>
            <a:ext cx="3047820" cy="1532006"/>
            <a:chOff x="0" y="0"/>
            <a:chExt cx="4063760" cy="2042674"/>
          </a:xfrm>
        </p:grpSpPr>
        <p:sp>
          <p:nvSpPr>
            <p:cNvPr id="4" name="Freeform 4"/>
            <p:cNvSpPr/>
            <p:nvPr/>
          </p:nvSpPr>
          <p:spPr>
            <a:xfrm>
              <a:off x="10795" y="10795"/>
              <a:ext cx="4042156" cy="2021078"/>
            </a:xfrm>
            <a:custGeom>
              <a:avLst/>
              <a:gdLst/>
              <a:ahLst/>
              <a:cxnLst/>
              <a:rect l="l" t="t" r="r" b="b"/>
              <a:pathLst>
                <a:path w="4042156" h="2021078">
                  <a:moveTo>
                    <a:pt x="0" y="202057"/>
                  </a:moveTo>
                  <a:cubicBezTo>
                    <a:pt x="0" y="90424"/>
                    <a:pt x="90932" y="0"/>
                    <a:pt x="203200" y="0"/>
                  </a:cubicBezTo>
                  <a:lnTo>
                    <a:pt x="3838956" y="0"/>
                  </a:lnTo>
                  <a:cubicBezTo>
                    <a:pt x="3951224" y="0"/>
                    <a:pt x="4042156" y="90424"/>
                    <a:pt x="4042156" y="202057"/>
                  </a:cubicBezTo>
                  <a:lnTo>
                    <a:pt x="4042156" y="1819021"/>
                  </a:lnTo>
                  <a:cubicBezTo>
                    <a:pt x="4042156" y="1930654"/>
                    <a:pt x="3951224" y="2021078"/>
                    <a:pt x="3838956" y="2021078"/>
                  </a:cubicBezTo>
                  <a:lnTo>
                    <a:pt x="203200" y="2021078"/>
                  </a:lnTo>
                  <a:cubicBezTo>
                    <a:pt x="90932" y="2021078"/>
                    <a:pt x="0" y="1930654"/>
                    <a:pt x="0" y="1819021"/>
                  </a:cubicBezTo>
                  <a:close/>
                </a:path>
              </a:pathLst>
            </a:custGeom>
            <a:solidFill>
              <a:srgbClr val="195957"/>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0" y="0"/>
              <a:ext cx="4063746" cy="2042668"/>
            </a:xfrm>
            <a:custGeom>
              <a:avLst/>
              <a:gdLst/>
              <a:ahLst/>
              <a:cxnLst/>
              <a:rect l="l" t="t" r="r" b="b"/>
              <a:pathLst>
                <a:path w="4063746" h="2042668">
                  <a:moveTo>
                    <a:pt x="0" y="212852"/>
                  </a:moveTo>
                  <a:cubicBezTo>
                    <a:pt x="0" y="95250"/>
                    <a:pt x="95885" y="0"/>
                    <a:pt x="213995" y="0"/>
                  </a:cubicBezTo>
                  <a:lnTo>
                    <a:pt x="3849751" y="0"/>
                  </a:lnTo>
                  <a:lnTo>
                    <a:pt x="3849751" y="10795"/>
                  </a:lnTo>
                  <a:lnTo>
                    <a:pt x="3849751" y="0"/>
                  </a:lnTo>
                  <a:cubicBezTo>
                    <a:pt x="3967861" y="0"/>
                    <a:pt x="4063746" y="95250"/>
                    <a:pt x="4063746" y="212852"/>
                  </a:cubicBezTo>
                  <a:lnTo>
                    <a:pt x="4052951" y="212852"/>
                  </a:lnTo>
                  <a:lnTo>
                    <a:pt x="4063746" y="212852"/>
                  </a:lnTo>
                  <a:lnTo>
                    <a:pt x="4063746" y="1829816"/>
                  </a:lnTo>
                  <a:lnTo>
                    <a:pt x="4052951" y="1829816"/>
                  </a:lnTo>
                  <a:lnTo>
                    <a:pt x="4063746" y="1829816"/>
                  </a:lnTo>
                  <a:cubicBezTo>
                    <a:pt x="4063746" y="1947418"/>
                    <a:pt x="3967861" y="2042668"/>
                    <a:pt x="3849751" y="2042668"/>
                  </a:cubicBezTo>
                  <a:lnTo>
                    <a:pt x="3849751" y="2031873"/>
                  </a:lnTo>
                  <a:lnTo>
                    <a:pt x="3849751" y="2042668"/>
                  </a:lnTo>
                  <a:lnTo>
                    <a:pt x="213995" y="2042668"/>
                  </a:lnTo>
                  <a:lnTo>
                    <a:pt x="213995" y="2031873"/>
                  </a:lnTo>
                  <a:lnTo>
                    <a:pt x="213995" y="2042668"/>
                  </a:lnTo>
                  <a:cubicBezTo>
                    <a:pt x="95885" y="2042668"/>
                    <a:pt x="0" y="1947418"/>
                    <a:pt x="0" y="1829816"/>
                  </a:cubicBezTo>
                  <a:lnTo>
                    <a:pt x="0" y="212852"/>
                  </a:lnTo>
                  <a:lnTo>
                    <a:pt x="10795" y="212852"/>
                  </a:lnTo>
                  <a:lnTo>
                    <a:pt x="0" y="212852"/>
                  </a:lnTo>
                  <a:moveTo>
                    <a:pt x="21590" y="212852"/>
                  </a:moveTo>
                  <a:lnTo>
                    <a:pt x="21590" y="1829816"/>
                  </a:lnTo>
                  <a:lnTo>
                    <a:pt x="10795" y="1829816"/>
                  </a:lnTo>
                  <a:lnTo>
                    <a:pt x="21590" y="1829816"/>
                  </a:lnTo>
                  <a:cubicBezTo>
                    <a:pt x="21590" y="1935480"/>
                    <a:pt x="107696" y="2021078"/>
                    <a:pt x="213995" y="2021078"/>
                  </a:cubicBezTo>
                  <a:lnTo>
                    <a:pt x="3849751" y="2021078"/>
                  </a:lnTo>
                  <a:cubicBezTo>
                    <a:pt x="3956050" y="2021078"/>
                    <a:pt x="4042156" y="1935353"/>
                    <a:pt x="4042156" y="1829816"/>
                  </a:cubicBezTo>
                  <a:lnTo>
                    <a:pt x="4042156" y="212852"/>
                  </a:lnTo>
                  <a:cubicBezTo>
                    <a:pt x="4042156" y="107188"/>
                    <a:pt x="3956050" y="21590"/>
                    <a:pt x="3849751" y="21590"/>
                  </a:cubicBezTo>
                  <a:lnTo>
                    <a:pt x="213995" y="21590"/>
                  </a:lnTo>
                  <a:lnTo>
                    <a:pt x="213995" y="10795"/>
                  </a:lnTo>
                  <a:lnTo>
                    <a:pt x="213995" y="21590"/>
                  </a:lnTo>
                  <a:cubicBezTo>
                    <a:pt x="107696" y="21590"/>
                    <a:pt x="21590" y="107315"/>
                    <a:pt x="21590" y="212852"/>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TextBox 6"/>
          <p:cNvSpPr txBox="1"/>
          <p:nvPr/>
        </p:nvSpPr>
        <p:spPr>
          <a:xfrm>
            <a:off x="2020186" y="1720908"/>
            <a:ext cx="2879016" cy="467106"/>
          </a:xfrm>
          <a:prstGeom prst="rect">
            <a:avLst/>
          </a:prstGeom>
        </p:spPr>
        <p:txBody>
          <a:bodyPr lIns="0" tIns="0" rIns="0" bIns="0" rtlCol="0" anchor="t">
            <a:spAutoFit/>
          </a:bodyPr>
          <a:lstStyle/>
          <a:p>
            <a:pPr marL="0" marR="0" lvl="0" indent="0" algn="ctr" defTabSz="914400" rtl="0" eaLnBrk="1" fontAlgn="auto" latinLnBrk="0" hangingPunct="1">
              <a:lnSpc>
                <a:spcPts val="3402"/>
              </a:lnSpc>
              <a:spcBef>
                <a:spcPts val="0"/>
              </a:spcBef>
              <a:spcAft>
                <a:spcPts val="0"/>
              </a:spcAft>
              <a:buClrTx/>
              <a:buSzTx/>
              <a:buFontTx/>
              <a:buNone/>
              <a:tabLst/>
              <a:defRPr/>
            </a:pPr>
            <a:r>
              <a:rPr kumimoji="0" lang="en-US" sz="3150" b="0" i="0" u="none" strike="noStrike" kern="1200" cap="none" spc="0" normalizeH="0" baseline="0" noProof="0">
                <a:ln>
                  <a:noFill/>
                </a:ln>
                <a:solidFill>
                  <a:srgbClr val="FFFFFF"/>
                </a:solidFill>
                <a:effectLst/>
                <a:uLnTx/>
                <a:uFillTx/>
                <a:latin typeface="Arimo"/>
                <a:ea typeface="+mn-ea"/>
                <a:cs typeface="+mn-cs"/>
              </a:rPr>
              <a:t>Governmental</a:t>
            </a:r>
          </a:p>
        </p:txBody>
      </p:sp>
      <p:grpSp>
        <p:nvGrpSpPr>
          <p:cNvPr id="7" name="Group 7"/>
          <p:cNvGrpSpPr/>
          <p:nvPr/>
        </p:nvGrpSpPr>
        <p:grpSpPr>
          <a:xfrm>
            <a:off x="2260047" y="3078463"/>
            <a:ext cx="2441494" cy="1532005"/>
            <a:chOff x="0" y="0"/>
            <a:chExt cx="3255326" cy="2042674"/>
          </a:xfrm>
        </p:grpSpPr>
        <p:sp>
          <p:nvSpPr>
            <p:cNvPr id="8" name="Freeform 8"/>
            <p:cNvSpPr/>
            <p:nvPr/>
          </p:nvSpPr>
          <p:spPr>
            <a:xfrm>
              <a:off x="10795" y="10795"/>
              <a:ext cx="3233801" cy="2021078"/>
            </a:xfrm>
            <a:custGeom>
              <a:avLst/>
              <a:gdLst/>
              <a:ahLst/>
              <a:cxnLst/>
              <a:rect l="l" t="t" r="r" b="b"/>
              <a:pathLst>
                <a:path w="3233801" h="2021078">
                  <a:moveTo>
                    <a:pt x="0" y="202057"/>
                  </a:moveTo>
                  <a:cubicBezTo>
                    <a:pt x="0" y="90424"/>
                    <a:pt x="90805" y="0"/>
                    <a:pt x="202946" y="0"/>
                  </a:cubicBezTo>
                  <a:lnTo>
                    <a:pt x="3030855" y="0"/>
                  </a:lnTo>
                  <a:cubicBezTo>
                    <a:pt x="3142869" y="0"/>
                    <a:pt x="3233801" y="90424"/>
                    <a:pt x="3233801" y="202057"/>
                  </a:cubicBezTo>
                  <a:lnTo>
                    <a:pt x="3233801" y="1819021"/>
                  </a:lnTo>
                  <a:cubicBezTo>
                    <a:pt x="3233801" y="1930654"/>
                    <a:pt x="3142996" y="2021078"/>
                    <a:pt x="3030855" y="2021078"/>
                  </a:cubicBezTo>
                  <a:lnTo>
                    <a:pt x="202946" y="2021078"/>
                  </a:lnTo>
                  <a:cubicBezTo>
                    <a:pt x="90805" y="2021078"/>
                    <a:pt x="0" y="1930654"/>
                    <a:pt x="0" y="1819021"/>
                  </a:cubicBezTo>
                  <a:close/>
                </a:path>
              </a:pathLst>
            </a:custGeom>
            <a:solidFill>
              <a:srgbClr val="FFFFFF">
                <a:alpha val="89804"/>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p:cNvSpPr/>
            <p:nvPr/>
          </p:nvSpPr>
          <p:spPr>
            <a:xfrm>
              <a:off x="0" y="0"/>
              <a:ext cx="3255391" cy="2042668"/>
            </a:xfrm>
            <a:custGeom>
              <a:avLst/>
              <a:gdLst/>
              <a:ahLst/>
              <a:cxnLst/>
              <a:rect l="l" t="t" r="r" b="b"/>
              <a:pathLst>
                <a:path w="3255391" h="2042668">
                  <a:moveTo>
                    <a:pt x="0" y="212852"/>
                  </a:moveTo>
                  <a:cubicBezTo>
                    <a:pt x="0" y="95250"/>
                    <a:pt x="95758" y="0"/>
                    <a:pt x="213741" y="0"/>
                  </a:cubicBezTo>
                  <a:lnTo>
                    <a:pt x="3041650" y="0"/>
                  </a:lnTo>
                  <a:lnTo>
                    <a:pt x="3041650" y="10795"/>
                  </a:lnTo>
                  <a:lnTo>
                    <a:pt x="3041650" y="0"/>
                  </a:lnTo>
                  <a:cubicBezTo>
                    <a:pt x="3159633" y="0"/>
                    <a:pt x="3255391" y="95250"/>
                    <a:pt x="3255391" y="212852"/>
                  </a:cubicBezTo>
                  <a:lnTo>
                    <a:pt x="3244596" y="212852"/>
                  </a:lnTo>
                  <a:lnTo>
                    <a:pt x="3255391" y="212852"/>
                  </a:lnTo>
                  <a:lnTo>
                    <a:pt x="3255391" y="1829816"/>
                  </a:lnTo>
                  <a:lnTo>
                    <a:pt x="3244596" y="1829816"/>
                  </a:lnTo>
                  <a:lnTo>
                    <a:pt x="3255391" y="1829816"/>
                  </a:lnTo>
                  <a:cubicBezTo>
                    <a:pt x="3255391" y="1947418"/>
                    <a:pt x="3159633" y="2042668"/>
                    <a:pt x="3041650" y="2042668"/>
                  </a:cubicBezTo>
                  <a:lnTo>
                    <a:pt x="3041650" y="2031873"/>
                  </a:lnTo>
                  <a:lnTo>
                    <a:pt x="3041650" y="2042668"/>
                  </a:lnTo>
                  <a:lnTo>
                    <a:pt x="213741" y="2042668"/>
                  </a:lnTo>
                  <a:lnTo>
                    <a:pt x="213741" y="2031873"/>
                  </a:lnTo>
                  <a:lnTo>
                    <a:pt x="213741" y="2042668"/>
                  </a:lnTo>
                  <a:cubicBezTo>
                    <a:pt x="95758" y="2042668"/>
                    <a:pt x="0" y="1947418"/>
                    <a:pt x="0" y="1829816"/>
                  </a:cubicBezTo>
                  <a:lnTo>
                    <a:pt x="0" y="212852"/>
                  </a:lnTo>
                  <a:lnTo>
                    <a:pt x="10795" y="212852"/>
                  </a:lnTo>
                  <a:lnTo>
                    <a:pt x="0" y="212852"/>
                  </a:lnTo>
                  <a:moveTo>
                    <a:pt x="21590" y="212852"/>
                  </a:moveTo>
                  <a:lnTo>
                    <a:pt x="21590" y="1829816"/>
                  </a:lnTo>
                  <a:lnTo>
                    <a:pt x="10795" y="1829816"/>
                  </a:lnTo>
                  <a:lnTo>
                    <a:pt x="21590" y="1829816"/>
                  </a:lnTo>
                  <a:cubicBezTo>
                    <a:pt x="21590" y="1935480"/>
                    <a:pt x="107569" y="2021078"/>
                    <a:pt x="213741" y="2021078"/>
                  </a:cubicBezTo>
                  <a:lnTo>
                    <a:pt x="3041650" y="2021078"/>
                  </a:lnTo>
                  <a:cubicBezTo>
                    <a:pt x="3147822" y="2021078"/>
                    <a:pt x="3233801" y="1935353"/>
                    <a:pt x="3233801" y="1829816"/>
                  </a:cubicBezTo>
                  <a:lnTo>
                    <a:pt x="3233801" y="212852"/>
                  </a:lnTo>
                  <a:cubicBezTo>
                    <a:pt x="3233801" y="107188"/>
                    <a:pt x="3147822" y="21590"/>
                    <a:pt x="3041650" y="21590"/>
                  </a:cubicBezTo>
                  <a:lnTo>
                    <a:pt x="213741" y="21590"/>
                  </a:lnTo>
                  <a:lnTo>
                    <a:pt x="213741" y="10795"/>
                  </a:lnTo>
                  <a:lnTo>
                    <a:pt x="213741" y="21590"/>
                  </a:lnTo>
                  <a:cubicBezTo>
                    <a:pt x="107569" y="21590"/>
                    <a:pt x="21590" y="107315"/>
                    <a:pt x="21590" y="212852"/>
                  </a:cubicBezTo>
                  <a:close/>
                </a:path>
              </a:pathLst>
            </a:custGeom>
            <a:solidFill>
              <a:srgbClr val="687777"/>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TextBox 10"/>
          <p:cNvSpPr txBox="1"/>
          <p:nvPr/>
        </p:nvSpPr>
        <p:spPr>
          <a:xfrm>
            <a:off x="2331114" y="3561764"/>
            <a:ext cx="2299360" cy="584454"/>
          </a:xfrm>
          <a:prstGeom prst="rect">
            <a:avLst/>
          </a:prstGeom>
        </p:spPr>
        <p:txBody>
          <a:bodyPr lIns="0" tIns="0" rIns="0" bIns="0" rtlCol="0" anchor="t">
            <a:spAutoFit/>
          </a:bodyPr>
          <a:lstStyle/>
          <a:p>
            <a:pPr marL="0" marR="0" lvl="0" indent="0" algn="ctr" defTabSz="914400" rtl="0" eaLnBrk="1" fontAlgn="auto" latinLnBrk="0" hangingPunct="1">
              <a:lnSpc>
                <a:spcPts val="2268"/>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Arimo"/>
                <a:ea typeface="+mn-ea"/>
                <a:cs typeface="+mn-cs"/>
              </a:rPr>
              <a:t>Administration for Community Living</a:t>
            </a:r>
          </a:p>
        </p:txBody>
      </p:sp>
      <p:grpSp>
        <p:nvGrpSpPr>
          <p:cNvPr id="11" name="Group 11"/>
          <p:cNvGrpSpPr/>
          <p:nvPr/>
        </p:nvGrpSpPr>
        <p:grpSpPr>
          <a:xfrm>
            <a:off x="2260047" y="4973231"/>
            <a:ext cx="2441494" cy="1532005"/>
            <a:chOff x="0" y="0"/>
            <a:chExt cx="3255326" cy="2042674"/>
          </a:xfrm>
        </p:grpSpPr>
        <p:sp>
          <p:nvSpPr>
            <p:cNvPr id="12" name="Freeform 12"/>
            <p:cNvSpPr/>
            <p:nvPr/>
          </p:nvSpPr>
          <p:spPr>
            <a:xfrm>
              <a:off x="10795" y="10795"/>
              <a:ext cx="3233801" cy="2021078"/>
            </a:xfrm>
            <a:custGeom>
              <a:avLst/>
              <a:gdLst/>
              <a:ahLst/>
              <a:cxnLst/>
              <a:rect l="l" t="t" r="r" b="b"/>
              <a:pathLst>
                <a:path w="3233801" h="2021078">
                  <a:moveTo>
                    <a:pt x="0" y="202057"/>
                  </a:moveTo>
                  <a:cubicBezTo>
                    <a:pt x="0" y="90424"/>
                    <a:pt x="90805" y="0"/>
                    <a:pt x="202946" y="0"/>
                  </a:cubicBezTo>
                  <a:lnTo>
                    <a:pt x="3030855" y="0"/>
                  </a:lnTo>
                  <a:cubicBezTo>
                    <a:pt x="3142869" y="0"/>
                    <a:pt x="3233801" y="90424"/>
                    <a:pt x="3233801" y="202057"/>
                  </a:cubicBezTo>
                  <a:lnTo>
                    <a:pt x="3233801" y="1819021"/>
                  </a:lnTo>
                  <a:cubicBezTo>
                    <a:pt x="3233801" y="1930654"/>
                    <a:pt x="3142996" y="2021078"/>
                    <a:pt x="3030855" y="2021078"/>
                  </a:cubicBezTo>
                  <a:lnTo>
                    <a:pt x="202946" y="2021078"/>
                  </a:lnTo>
                  <a:cubicBezTo>
                    <a:pt x="90805" y="2021078"/>
                    <a:pt x="0" y="1930654"/>
                    <a:pt x="0" y="1819021"/>
                  </a:cubicBezTo>
                  <a:close/>
                </a:path>
              </a:pathLst>
            </a:custGeom>
            <a:solidFill>
              <a:srgbClr val="FFFFFF">
                <a:alpha val="89804"/>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0" y="0"/>
              <a:ext cx="3255391" cy="2042668"/>
            </a:xfrm>
            <a:custGeom>
              <a:avLst/>
              <a:gdLst/>
              <a:ahLst/>
              <a:cxnLst/>
              <a:rect l="l" t="t" r="r" b="b"/>
              <a:pathLst>
                <a:path w="3255391" h="2042668">
                  <a:moveTo>
                    <a:pt x="0" y="212852"/>
                  </a:moveTo>
                  <a:cubicBezTo>
                    <a:pt x="0" y="95250"/>
                    <a:pt x="95758" y="0"/>
                    <a:pt x="213741" y="0"/>
                  </a:cubicBezTo>
                  <a:lnTo>
                    <a:pt x="3041650" y="0"/>
                  </a:lnTo>
                  <a:lnTo>
                    <a:pt x="3041650" y="10795"/>
                  </a:lnTo>
                  <a:lnTo>
                    <a:pt x="3041650" y="0"/>
                  </a:lnTo>
                  <a:cubicBezTo>
                    <a:pt x="3159633" y="0"/>
                    <a:pt x="3255391" y="95250"/>
                    <a:pt x="3255391" y="212852"/>
                  </a:cubicBezTo>
                  <a:lnTo>
                    <a:pt x="3244596" y="212852"/>
                  </a:lnTo>
                  <a:lnTo>
                    <a:pt x="3255391" y="212852"/>
                  </a:lnTo>
                  <a:lnTo>
                    <a:pt x="3255391" y="1829816"/>
                  </a:lnTo>
                  <a:lnTo>
                    <a:pt x="3244596" y="1829816"/>
                  </a:lnTo>
                  <a:lnTo>
                    <a:pt x="3255391" y="1829816"/>
                  </a:lnTo>
                  <a:cubicBezTo>
                    <a:pt x="3255391" y="1947418"/>
                    <a:pt x="3159633" y="2042668"/>
                    <a:pt x="3041650" y="2042668"/>
                  </a:cubicBezTo>
                  <a:lnTo>
                    <a:pt x="3041650" y="2031873"/>
                  </a:lnTo>
                  <a:lnTo>
                    <a:pt x="3041650" y="2042668"/>
                  </a:lnTo>
                  <a:lnTo>
                    <a:pt x="213741" y="2042668"/>
                  </a:lnTo>
                  <a:lnTo>
                    <a:pt x="213741" y="2031873"/>
                  </a:lnTo>
                  <a:lnTo>
                    <a:pt x="213741" y="2042668"/>
                  </a:lnTo>
                  <a:cubicBezTo>
                    <a:pt x="95758" y="2042668"/>
                    <a:pt x="0" y="1947418"/>
                    <a:pt x="0" y="1829816"/>
                  </a:cubicBezTo>
                  <a:lnTo>
                    <a:pt x="0" y="212852"/>
                  </a:lnTo>
                  <a:lnTo>
                    <a:pt x="10795" y="212852"/>
                  </a:lnTo>
                  <a:lnTo>
                    <a:pt x="0" y="212852"/>
                  </a:lnTo>
                  <a:moveTo>
                    <a:pt x="21590" y="212852"/>
                  </a:moveTo>
                  <a:lnTo>
                    <a:pt x="21590" y="1829816"/>
                  </a:lnTo>
                  <a:lnTo>
                    <a:pt x="10795" y="1829816"/>
                  </a:lnTo>
                  <a:lnTo>
                    <a:pt x="21590" y="1829816"/>
                  </a:lnTo>
                  <a:cubicBezTo>
                    <a:pt x="21590" y="1935480"/>
                    <a:pt x="107569" y="2021078"/>
                    <a:pt x="213741" y="2021078"/>
                  </a:cubicBezTo>
                  <a:lnTo>
                    <a:pt x="3041650" y="2021078"/>
                  </a:lnTo>
                  <a:cubicBezTo>
                    <a:pt x="3147822" y="2021078"/>
                    <a:pt x="3233801" y="1935353"/>
                    <a:pt x="3233801" y="1829816"/>
                  </a:cubicBezTo>
                  <a:lnTo>
                    <a:pt x="3233801" y="212852"/>
                  </a:lnTo>
                  <a:cubicBezTo>
                    <a:pt x="3233801" y="107188"/>
                    <a:pt x="3147822" y="21590"/>
                    <a:pt x="3041650" y="21590"/>
                  </a:cubicBezTo>
                  <a:lnTo>
                    <a:pt x="213741" y="21590"/>
                  </a:lnTo>
                  <a:lnTo>
                    <a:pt x="213741" y="10795"/>
                  </a:lnTo>
                  <a:lnTo>
                    <a:pt x="213741" y="21590"/>
                  </a:lnTo>
                  <a:cubicBezTo>
                    <a:pt x="107569" y="21590"/>
                    <a:pt x="21590" y="107315"/>
                    <a:pt x="21590" y="212852"/>
                  </a:cubicBezTo>
                  <a:close/>
                </a:path>
              </a:pathLst>
            </a:custGeom>
            <a:solidFill>
              <a:srgbClr val="748585"/>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4"/>
          <p:cNvSpPr txBox="1"/>
          <p:nvPr/>
        </p:nvSpPr>
        <p:spPr>
          <a:xfrm>
            <a:off x="2331114" y="5456532"/>
            <a:ext cx="2299360" cy="584454"/>
          </a:xfrm>
          <a:prstGeom prst="rect">
            <a:avLst/>
          </a:prstGeom>
        </p:spPr>
        <p:txBody>
          <a:bodyPr lIns="0" tIns="0" rIns="0" bIns="0" rtlCol="0" anchor="t">
            <a:spAutoFit/>
          </a:bodyPr>
          <a:lstStyle/>
          <a:p>
            <a:pPr marL="0" marR="0" lvl="0" indent="0" algn="ctr" defTabSz="914400" rtl="0" eaLnBrk="1" fontAlgn="auto" latinLnBrk="0" hangingPunct="1">
              <a:lnSpc>
                <a:spcPts val="2268"/>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Arimo"/>
                <a:ea typeface="+mn-ea"/>
                <a:cs typeface="+mn-cs"/>
              </a:rPr>
              <a:t>State Departments on Aging</a:t>
            </a:r>
          </a:p>
        </p:txBody>
      </p:sp>
      <p:grpSp>
        <p:nvGrpSpPr>
          <p:cNvPr id="15" name="Group 15"/>
          <p:cNvGrpSpPr/>
          <p:nvPr/>
        </p:nvGrpSpPr>
        <p:grpSpPr>
          <a:xfrm>
            <a:off x="2260047" y="6868000"/>
            <a:ext cx="2441494" cy="1532005"/>
            <a:chOff x="0" y="0"/>
            <a:chExt cx="3255326" cy="2042674"/>
          </a:xfrm>
        </p:grpSpPr>
        <p:sp>
          <p:nvSpPr>
            <p:cNvPr id="16" name="Freeform 16"/>
            <p:cNvSpPr/>
            <p:nvPr/>
          </p:nvSpPr>
          <p:spPr>
            <a:xfrm>
              <a:off x="10795" y="10795"/>
              <a:ext cx="3233801" cy="2021078"/>
            </a:xfrm>
            <a:custGeom>
              <a:avLst/>
              <a:gdLst/>
              <a:ahLst/>
              <a:cxnLst/>
              <a:rect l="l" t="t" r="r" b="b"/>
              <a:pathLst>
                <a:path w="3233801" h="2021078">
                  <a:moveTo>
                    <a:pt x="0" y="202057"/>
                  </a:moveTo>
                  <a:cubicBezTo>
                    <a:pt x="0" y="90424"/>
                    <a:pt x="90805" y="0"/>
                    <a:pt x="202946" y="0"/>
                  </a:cubicBezTo>
                  <a:lnTo>
                    <a:pt x="3030855" y="0"/>
                  </a:lnTo>
                  <a:cubicBezTo>
                    <a:pt x="3142869" y="0"/>
                    <a:pt x="3233801" y="90424"/>
                    <a:pt x="3233801" y="202057"/>
                  </a:cubicBezTo>
                  <a:lnTo>
                    <a:pt x="3233801" y="1819021"/>
                  </a:lnTo>
                  <a:cubicBezTo>
                    <a:pt x="3233801" y="1930654"/>
                    <a:pt x="3142996" y="2021078"/>
                    <a:pt x="3030855" y="2021078"/>
                  </a:cubicBezTo>
                  <a:lnTo>
                    <a:pt x="202946" y="2021078"/>
                  </a:lnTo>
                  <a:cubicBezTo>
                    <a:pt x="90805" y="2021078"/>
                    <a:pt x="0" y="1930654"/>
                    <a:pt x="0" y="1819021"/>
                  </a:cubicBezTo>
                  <a:close/>
                </a:path>
              </a:pathLst>
            </a:custGeom>
            <a:solidFill>
              <a:srgbClr val="FFFFFF">
                <a:alpha val="89804"/>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a:off x="0" y="0"/>
              <a:ext cx="3255391" cy="2042668"/>
            </a:xfrm>
            <a:custGeom>
              <a:avLst/>
              <a:gdLst/>
              <a:ahLst/>
              <a:cxnLst/>
              <a:rect l="l" t="t" r="r" b="b"/>
              <a:pathLst>
                <a:path w="3255391" h="2042668">
                  <a:moveTo>
                    <a:pt x="0" y="212852"/>
                  </a:moveTo>
                  <a:cubicBezTo>
                    <a:pt x="0" y="95250"/>
                    <a:pt x="95758" y="0"/>
                    <a:pt x="213741" y="0"/>
                  </a:cubicBezTo>
                  <a:lnTo>
                    <a:pt x="3041650" y="0"/>
                  </a:lnTo>
                  <a:lnTo>
                    <a:pt x="3041650" y="10795"/>
                  </a:lnTo>
                  <a:lnTo>
                    <a:pt x="3041650" y="0"/>
                  </a:lnTo>
                  <a:cubicBezTo>
                    <a:pt x="3159633" y="0"/>
                    <a:pt x="3255391" y="95250"/>
                    <a:pt x="3255391" y="212852"/>
                  </a:cubicBezTo>
                  <a:lnTo>
                    <a:pt x="3244596" y="212852"/>
                  </a:lnTo>
                  <a:lnTo>
                    <a:pt x="3255391" y="212852"/>
                  </a:lnTo>
                  <a:lnTo>
                    <a:pt x="3255391" y="1829816"/>
                  </a:lnTo>
                  <a:lnTo>
                    <a:pt x="3244596" y="1829816"/>
                  </a:lnTo>
                  <a:lnTo>
                    <a:pt x="3255391" y="1829816"/>
                  </a:lnTo>
                  <a:cubicBezTo>
                    <a:pt x="3255391" y="1947418"/>
                    <a:pt x="3159633" y="2042668"/>
                    <a:pt x="3041650" y="2042668"/>
                  </a:cubicBezTo>
                  <a:lnTo>
                    <a:pt x="3041650" y="2031873"/>
                  </a:lnTo>
                  <a:lnTo>
                    <a:pt x="3041650" y="2042668"/>
                  </a:lnTo>
                  <a:lnTo>
                    <a:pt x="213741" y="2042668"/>
                  </a:lnTo>
                  <a:lnTo>
                    <a:pt x="213741" y="2031873"/>
                  </a:lnTo>
                  <a:lnTo>
                    <a:pt x="213741" y="2042668"/>
                  </a:lnTo>
                  <a:cubicBezTo>
                    <a:pt x="95758" y="2042668"/>
                    <a:pt x="0" y="1947418"/>
                    <a:pt x="0" y="1829816"/>
                  </a:cubicBezTo>
                  <a:lnTo>
                    <a:pt x="0" y="212852"/>
                  </a:lnTo>
                  <a:lnTo>
                    <a:pt x="10795" y="212852"/>
                  </a:lnTo>
                  <a:lnTo>
                    <a:pt x="0" y="212852"/>
                  </a:lnTo>
                  <a:moveTo>
                    <a:pt x="21590" y="212852"/>
                  </a:moveTo>
                  <a:lnTo>
                    <a:pt x="21590" y="1829816"/>
                  </a:lnTo>
                  <a:lnTo>
                    <a:pt x="10795" y="1829816"/>
                  </a:lnTo>
                  <a:lnTo>
                    <a:pt x="21590" y="1829816"/>
                  </a:lnTo>
                  <a:cubicBezTo>
                    <a:pt x="21590" y="1935480"/>
                    <a:pt x="107569" y="2021078"/>
                    <a:pt x="213741" y="2021078"/>
                  </a:cubicBezTo>
                  <a:lnTo>
                    <a:pt x="3041650" y="2021078"/>
                  </a:lnTo>
                  <a:cubicBezTo>
                    <a:pt x="3147822" y="2021078"/>
                    <a:pt x="3233801" y="1935353"/>
                    <a:pt x="3233801" y="1829816"/>
                  </a:cubicBezTo>
                  <a:lnTo>
                    <a:pt x="3233801" y="212852"/>
                  </a:lnTo>
                  <a:cubicBezTo>
                    <a:pt x="3233801" y="107188"/>
                    <a:pt x="3147822" y="21590"/>
                    <a:pt x="3041650" y="21590"/>
                  </a:cubicBezTo>
                  <a:lnTo>
                    <a:pt x="213741" y="21590"/>
                  </a:lnTo>
                  <a:lnTo>
                    <a:pt x="213741" y="10795"/>
                  </a:lnTo>
                  <a:lnTo>
                    <a:pt x="213741" y="21590"/>
                  </a:lnTo>
                  <a:cubicBezTo>
                    <a:pt x="107569" y="21590"/>
                    <a:pt x="21590" y="107315"/>
                    <a:pt x="21590" y="212852"/>
                  </a:cubicBezTo>
                  <a:close/>
                </a:path>
              </a:pathLst>
            </a:custGeom>
            <a:solidFill>
              <a:srgbClr val="8293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TextBox 18"/>
          <p:cNvSpPr txBox="1"/>
          <p:nvPr/>
        </p:nvSpPr>
        <p:spPr>
          <a:xfrm>
            <a:off x="2331114" y="7208426"/>
            <a:ext cx="2299360" cy="870204"/>
          </a:xfrm>
          <a:prstGeom prst="rect">
            <a:avLst/>
          </a:prstGeom>
        </p:spPr>
        <p:txBody>
          <a:bodyPr lIns="0" tIns="0" rIns="0" bIns="0" rtlCol="0" anchor="t">
            <a:spAutoFit/>
          </a:bodyPr>
          <a:lstStyle/>
          <a:p>
            <a:pPr marL="0" marR="0" lvl="0" indent="0" algn="ctr" defTabSz="914400" rtl="0" eaLnBrk="1" fontAlgn="auto" latinLnBrk="0" hangingPunct="1">
              <a:lnSpc>
                <a:spcPts val="2268"/>
              </a:lnSpc>
              <a:spcBef>
                <a:spcPts val="0"/>
              </a:spcBef>
              <a:spcAft>
                <a:spcPts val="0"/>
              </a:spcAft>
              <a:buClrTx/>
              <a:buSzTx/>
              <a:buFontTx/>
              <a:buNone/>
              <a:tabLst/>
              <a:defRPr/>
            </a:pPr>
            <a:r>
              <a:rPr kumimoji="0" lang="en-US" sz="2100" b="0" i="0" u="none" strike="noStrike" kern="1200" cap="none" spc="0" normalizeH="0" baseline="0" noProof="0">
                <a:ln>
                  <a:noFill/>
                </a:ln>
                <a:solidFill>
                  <a:srgbClr val="000000"/>
                </a:solidFill>
                <a:effectLst/>
                <a:uLnTx/>
                <a:uFillTx/>
                <a:latin typeface="Arimo"/>
                <a:ea typeface="+mn-ea"/>
                <a:cs typeface="+mn-cs"/>
              </a:rPr>
              <a:t>Senior services through the city government</a:t>
            </a:r>
          </a:p>
        </p:txBody>
      </p:sp>
      <p:grpSp>
        <p:nvGrpSpPr>
          <p:cNvPr id="19" name="Group 19"/>
          <p:cNvGrpSpPr/>
          <p:nvPr/>
        </p:nvGrpSpPr>
        <p:grpSpPr>
          <a:xfrm>
            <a:off x="5725321" y="1183696"/>
            <a:ext cx="3047820" cy="1532006"/>
            <a:chOff x="0" y="0"/>
            <a:chExt cx="4063760" cy="2042674"/>
          </a:xfrm>
        </p:grpSpPr>
        <p:sp>
          <p:nvSpPr>
            <p:cNvPr id="20" name="Freeform 20"/>
            <p:cNvSpPr/>
            <p:nvPr/>
          </p:nvSpPr>
          <p:spPr>
            <a:xfrm>
              <a:off x="10795" y="10795"/>
              <a:ext cx="4042156" cy="2021078"/>
            </a:xfrm>
            <a:custGeom>
              <a:avLst/>
              <a:gdLst/>
              <a:ahLst/>
              <a:cxnLst/>
              <a:rect l="l" t="t" r="r" b="b"/>
              <a:pathLst>
                <a:path w="4042156" h="2021078">
                  <a:moveTo>
                    <a:pt x="0" y="202057"/>
                  </a:moveTo>
                  <a:cubicBezTo>
                    <a:pt x="0" y="90424"/>
                    <a:pt x="90932" y="0"/>
                    <a:pt x="203200" y="0"/>
                  </a:cubicBezTo>
                  <a:lnTo>
                    <a:pt x="3838956" y="0"/>
                  </a:lnTo>
                  <a:cubicBezTo>
                    <a:pt x="3951224" y="0"/>
                    <a:pt x="4042156" y="90424"/>
                    <a:pt x="4042156" y="202057"/>
                  </a:cubicBezTo>
                  <a:lnTo>
                    <a:pt x="4042156" y="1819021"/>
                  </a:lnTo>
                  <a:cubicBezTo>
                    <a:pt x="4042156" y="1930654"/>
                    <a:pt x="3951224" y="2021078"/>
                    <a:pt x="3838956" y="2021078"/>
                  </a:cubicBezTo>
                  <a:lnTo>
                    <a:pt x="203200" y="2021078"/>
                  </a:lnTo>
                  <a:cubicBezTo>
                    <a:pt x="90932" y="2021078"/>
                    <a:pt x="0" y="1930654"/>
                    <a:pt x="0" y="1819021"/>
                  </a:cubicBezTo>
                  <a:close/>
                </a:path>
              </a:pathLst>
            </a:custGeom>
            <a:solidFill>
              <a:srgbClr val="4D1A57"/>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1"/>
            <p:cNvSpPr/>
            <p:nvPr/>
          </p:nvSpPr>
          <p:spPr>
            <a:xfrm>
              <a:off x="0" y="0"/>
              <a:ext cx="4063746" cy="2042668"/>
            </a:xfrm>
            <a:custGeom>
              <a:avLst/>
              <a:gdLst/>
              <a:ahLst/>
              <a:cxnLst/>
              <a:rect l="l" t="t" r="r" b="b"/>
              <a:pathLst>
                <a:path w="4063746" h="2042668">
                  <a:moveTo>
                    <a:pt x="0" y="212852"/>
                  </a:moveTo>
                  <a:cubicBezTo>
                    <a:pt x="0" y="95250"/>
                    <a:pt x="95885" y="0"/>
                    <a:pt x="213995" y="0"/>
                  </a:cubicBezTo>
                  <a:lnTo>
                    <a:pt x="3849751" y="0"/>
                  </a:lnTo>
                  <a:lnTo>
                    <a:pt x="3849751" y="10795"/>
                  </a:lnTo>
                  <a:lnTo>
                    <a:pt x="3849751" y="0"/>
                  </a:lnTo>
                  <a:cubicBezTo>
                    <a:pt x="3967861" y="0"/>
                    <a:pt x="4063746" y="95250"/>
                    <a:pt x="4063746" y="212852"/>
                  </a:cubicBezTo>
                  <a:lnTo>
                    <a:pt x="4052951" y="212852"/>
                  </a:lnTo>
                  <a:lnTo>
                    <a:pt x="4063746" y="212852"/>
                  </a:lnTo>
                  <a:lnTo>
                    <a:pt x="4063746" y="1829816"/>
                  </a:lnTo>
                  <a:lnTo>
                    <a:pt x="4052951" y="1829816"/>
                  </a:lnTo>
                  <a:lnTo>
                    <a:pt x="4063746" y="1829816"/>
                  </a:lnTo>
                  <a:cubicBezTo>
                    <a:pt x="4063746" y="1947418"/>
                    <a:pt x="3967861" y="2042668"/>
                    <a:pt x="3849751" y="2042668"/>
                  </a:cubicBezTo>
                  <a:lnTo>
                    <a:pt x="3849751" y="2031873"/>
                  </a:lnTo>
                  <a:lnTo>
                    <a:pt x="3849751" y="2042668"/>
                  </a:lnTo>
                  <a:lnTo>
                    <a:pt x="213995" y="2042668"/>
                  </a:lnTo>
                  <a:lnTo>
                    <a:pt x="213995" y="2031873"/>
                  </a:lnTo>
                  <a:lnTo>
                    <a:pt x="213995" y="2042668"/>
                  </a:lnTo>
                  <a:cubicBezTo>
                    <a:pt x="95885" y="2042668"/>
                    <a:pt x="0" y="1947418"/>
                    <a:pt x="0" y="1829816"/>
                  </a:cubicBezTo>
                  <a:lnTo>
                    <a:pt x="0" y="212852"/>
                  </a:lnTo>
                  <a:lnTo>
                    <a:pt x="10795" y="212852"/>
                  </a:lnTo>
                  <a:lnTo>
                    <a:pt x="0" y="212852"/>
                  </a:lnTo>
                  <a:moveTo>
                    <a:pt x="21590" y="212852"/>
                  </a:moveTo>
                  <a:lnTo>
                    <a:pt x="21590" y="1829816"/>
                  </a:lnTo>
                  <a:lnTo>
                    <a:pt x="10795" y="1829816"/>
                  </a:lnTo>
                  <a:lnTo>
                    <a:pt x="21590" y="1829816"/>
                  </a:lnTo>
                  <a:cubicBezTo>
                    <a:pt x="21590" y="1935480"/>
                    <a:pt x="107696" y="2021078"/>
                    <a:pt x="213995" y="2021078"/>
                  </a:cubicBezTo>
                  <a:lnTo>
                    <a:pt x="3849751" y="2021078"/>
                  </a:lnTo>
                  <a:cubicBezTo>
                    <a:pt x="3956050" y="2021078"/>
                    <a:pt x="4042156" y="1935353"/>
                    <a:pt x="4042156" y="1829816"/>
                  </a:cubicBezTo>
                  <a:lnTo>
                    <a:pt x="4042156" y="212852"/>
                  </a:lnTo>
                  <a:cubicBezTo>
                    <a:pt x="4042156" y="107188"/>
                    <a:pt x="3956050" y="21590"/>
                    <a:pt x="3849751" y="21590"/>
                  </a:cubicBezTo>
                  <a:lnTo>
                    <a:pt x="213995" y="21590"/>
                  </a:lnTo>
                  <a:lnTo>
                    <a:pt x="213995" y="10795"/>
                  </a:lnTo>
                  <a:lnTo>
                    <a:pt x="213995" y="21590"/>
                  </a:lnTo>
                  <a:cubicBezTo>
                    <a:pt x="107696" y="21590"/>
                    <a:pt x="21590" y="107315"/>
                    <a:pt x="21590" y="212852"/>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2" name="TextBox 22"/>
          <p:cNvSpPr txBox="1"/>
          <p:nvPr/>
        </p:nvSpPr>
        <p:spPr>
          <a:xfrm>
            <a:off x="5809723" y="1292283"/>
            <a:ext cx="2879016" cy="1324356"/>
          </a:xfrm>
          <a:prstGeom prst="rect">
            <a:avLst/>
          </a:prstGeom>
        </p:spPr>
        <p:txBody>
          <a:bodyPr lIns="0" tIns="0" rIns="0" bIns="0" rtlCol="0" anchor="t">
            <a:spAutoFit/>
          </a:bodyPr>
          <a:lstStyle/>
          <a:p>
            <a:pPr marL="0" marR="0" lvl="0" indent="0" algn="ctr" defTabSz="914400" rtl="0" eaLnBrk="1" fontAlgn="auto" latinLnBrk="0" hangingPunct="1">
              <a:lnSpc>
                <a:spcPts val="3402"/>
              </a:lnSpc>
              <a:spcBef>
                <a:spcPts val="0"/>
              </a:spcBef>
              <a:spcAft>
                <a:spcPts val="0"/>
              </a:spcAft>
              <a:buClrTx/>
              <a:buSzTx/>
              <a:buFontTx/>
              <a:buNone/>
              <a:tabLst/>
              <a:defRPr/>
            </a:pPr>
            <a:r>
              <a:rPr kumimoji="0" lang="en-US" sz="3150" b="0" i="0" u="none" strike="noStrike" kern="1200" cap="none" spc="0" normalizeH="0" baseline="0" noProof="0">
                <a:ln>
                  <a:noFill/>
                </a:ln>
                <a:solidFill>
                  <a:srgbClr val="FFFFFF"/>
                </a:solidFill>
                <a:effectLst/>
                <a:uLnTx/>
                <a:uFillTx/>
                <a:latin typeface="Arimo"/>
                <a:ea typeface="+mn-ea"/>
                <a:cs typeface="+mn-cs"/>
              </a:rPr>
              <a:t>General Aging Service Providers</a:t>
            </a:r>
          </a:p>
        </p:txBody>
      </p:sp>
      <p:grpSp>
        <p:nvGrpSpPr>
          <p:cNvPr id="23" name="Group 23"/>
          <p:cNvGrpSpPr/>
          <p:nvPr/>
        </p:nvGrpSpPr>
        <p:grpSpPr>
          <a:xfrm>
            <a:off x="6092192" y="3078463"/>
            <a:ext cx="2441494" cy="1532005"/>
            <a:chOff x="0" y="0"/>
            <a:chExt cx="3255326" cy="2042674"/>
          </a:xfrm>
        </p:grpSpPr>
        <p:sp>
          <p:nvSpPr>
            <p:cNvPr id="24" name="Freeform 24"/>
            <p:cNvSpPr/>
            <p:nvPr/>
          </p:nvSpPr>
          <p:spPr>
            <a:xfrm>
              <a:off x="10795" y="10795"/>
              <a:ext cx="3233801" cy="2021078"/>
            </a:xfrm>
            <a:custGeom>
              <a:avLst/>
              <a:gdLst/>
              <a:ahLst/>
              <a:cxnLst/>
              <a:rect l="l" t="t" r="r" b="b"/>
              <a:pathLst>
                <a:path w="3233801" h="2021078">
                  <a:moveTo>
                    <a:pt x="0" y="202057"/>
                  </a:moveTo>
                  <a:cubicBezTo>
                    <a:pt x="0" y="90424"/>
                    <a:pt x="90805" y="0"/>
                    <a:pt x="202946" y="0"/>
                  </a:cubicBezTo>
                  <a:lnTo>
                    <a:pt x="3030855" y="0"/>
                  </a:lnTo>
                  <a:cubicBezTo>
                    <a:pt x="3142869" y="0"/>
                    <a:pt x="3233801" y="90424"/>
                    <a:pt x="3233801" y="202057"/>
                  </a:cubicBezTo>
                  <a:lnTo>
                    <a:pt x="3233801" y="1819021"/>
                  </a:lnTo>
                  <a:cubicBezTo>
                    <a:pt x="3233801" y="1930654"/>
                    <a:pt x="3142996" y="2021078"/>
                    <a:pt x="3030855" y="2021078"/>
                  </a:cubicBezTo>
                  <a:lnTo>
                    <a:pt x="202946" y="2021078"/>
                  </a:lnTo>
                  <a:cubicBezTo>
                    <a:pt x="90805" y="2021078"/>
                    <a:pt x="0" y="1930654"/>
                    <a:pt x="0" y="1819021"/>
                  </a:cubicBezTo>
                  <a:close/>
                </a:path>
              </a:pathLst>
            </a:custGeom>
            <a:solidFill>
              <a:srgbClr val="FFFFFF">
                <a:alpha val="89804"/>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25"/>
            <p:cNvSpPr/>
            <p:nvPr/>
          </p:nvSpPr>
          <p:spPr>
            <a:xfrm>
              <a:off x="0" y="0"/>
              <a:ext cx="3255391" cy="2042668"/>
            </a:xfrm>
            <a:custGeom>
              <a:avLst/>
              <a:gdLst/>
              <a:ahLst/>
              <a:cxnLst/>
              <a:rect l="l" t="t" r="r" b="b"/>
              <a:pathLst>
                <a:path w="3255391" h="2042668">
                  <a:moveTo>
                    <a:pt x="0" y="212852"/>
                  </a:moveTo>
                  <a:cubicBezTo>
                    <a:pt x="0" y="95250"/>
                    <a:pt x="95758" y="0"/>
                    <a:pt x="213741" y="0"/>
                  </a:cubicBezTo>
                  <a:lnTo>
                    <a:pt x="3041650" y="0"/>
                  </a:lnTo>
                  <a:lnTo>
                    <a:pt x="3041650" y="10795"/>
                  </a:lnTo>
                  <a:lnTo>
                    <a:pt x="3041650" y="0"/>
                  </a:lnTo>
                  <a:cubicBezTo>
                    <a:pt x="3159633" y="0"/>
                    <a:pt x="3255391" y="95250"/>
                    <a:pt x="3255391" y="212852"/>
                  </a:cubicBezTo>
                  <a:lnTo>
                    <a:pt x="3244596" y="212852"/>
                  </a:lnTo>
                  <a:lnTo>
                    <a:pt x="3255391" y="212852"/>
                  </a:lnTo>
                  <a:lnTo>
                    <a:pt x="3255391" y="1829816"/>
                  </a:lnTo>
                  <a:lnTo>
                    <a:pt x="3244596" y="1829816"/>
                  </a:lnTo>
                  <a:lnTo>
                    <a:pt x="3255391" y="1829816"/>
                  </a:lnTo>
                  <a:cubicBezTo>
                    <a:pt x="3255391" y="1947418"/>
                    <a:pt x="3159633" y="2042668"/>
                    <a:pt x="3041650" y="2042668"/>
                  </a:cubicBezTo>
                  <a:lnTo>
                    <a:pt x="3041650" y="2031873"/>
                  </a:lnTo>
                  <a:lnTo>
                    <a:pt x="3041650" y="2042668"/>
                  </a:lnTo>
                  <a:lnTo>
                    <a:pt x="213741" y="2042668"/>
                  </a:lnTo>
                  <a:lnTo>
                    <a:pt x="213741" y="2031873"/>
                  </a:lnTo>
                  <a:lnTo>
                    <a:pt x="213741" y="2042668"/>
                  </a:lnTo>
                  <a:cubicBezTo>
                    <a:pt x="95758" y="2042668"/>
                    <a:pt x="0" y="1947418"/>
                    <a:pt x="0" y="1829816"/>
                  </a:cubicBezTo>
                  <a:lnTo>
                    <a:pt x="0" y="212852"/>
                  </a:lnTo>
                  <a:lnTo>
                    <a:pt x="10795" y="212852"/>
                  </a:lnTo>
                  <a:lnTo>
                    <a:pt x="0" y="212852"/>
                  </a:lnTo>
                  <a:moveTo>
                    <a:pt x="21590" y="212852"/>
                  </a:moveTo>
                  <a:lnTo>
                    <a:pt x="21590" y="1829816"/>
                  </a:lnTo>
                  <a:lnTo>
                    <a:pt x="10795" y="1829816"/>
                  </a:lnTo>
                  <a:lnTo>
                    <a:pt x="21590" y="1829816"/>
                  </a:lnTo>
                  <a:cubicBezTo>
                    <a:pt x="21590" y="1935480"/>
                    <a:pt x="107569" y="2021078"/>
                    <a:pt x="213741" y="2021078"/>
                  </a:cubicBezTo>
                  <a:lnTo>
                    <a:pt x="3041650" y="2021078"/>
                  </a:lnTo>
                  <a:cubicBezTo>
                    <a:pt x="3147822" y="2021078"/>
                    <a:pt x="3233801" y="1935353"/>
                    <a:pt x="3233801" y="1829816"/>
                  </a:cubicBezTo>
                  <a:lnTo>
                    <a:pt x="3233801" y="212852"/>
                  </a:lnTo>
                  <a:cubicBezTo>
                    <a:pt x="3233801" y="107188"/>
                    <a:pt x="3147822" y="21590"/>
                    <a:pt x="3041650" y="21590"/>
                  </a:cubicBezTo>
                  <a:lnTo>
                    <a:pt x="213741" y="21590"/>
                  </a:lnTo>
                  <a:lnTo>
                    <a:pt x="213741" y="10795"/>
                  </a:lnTo>
                  <a:lnTo>
                    <a:pt x="213741" y="21590"/>
                  </a:lnTo>
                  <a:cubicBezTo>
                    <a:pt x="107569" y="21590"/>
                    <a:pt x="21590" y="107315"/>
                    <a:pt x="21590" y="212852"/>
                  </a:cubicBezTo>
                  <a:close/>
                </a:path>
              </a:pathLst>
            </a:custGeom>
            <a:solidFill>
              <a:srgbClr val="91A0A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TextBox 26"/>
          <p:cNvSpPr txBox="1"/>
          <p:nvPr/>
        </p:nvSpPr>
        <p:spPr>
          <a:xfrm>
            <a:off x="6163259" y="3561764"/>
            <a:ext cx="2299361" cy="584454"/>
          </a:xfrm>
          <a:prstGeom prst="rect">
            <a:avLst/>
          </a:prstGeom>
        </p:spPr>
        <p:txBody>
          <a:bodyPr lIns="0" tIns="0" rIns="0" bIns="0" rtlCol="0" anchor="t">
            <a:spAutoFit/>
          </a:bodyPr>
          <a:lstStyle/>
          <a:p>
            <a:pPr marL="0" marR="0" lvl="0" indent="0" algn="ctr" defTabSz="914400" rtl="0" eaLnBrk="1" fontAlgn="auto" latinLnBrk="0" hangingPunct="1">
              <a:lnSpc>
                <a:spcPts val="2268"/>
              </a:lnSpc>
              <a:spcBef>
                <a:spcPts val="0"/>
              </a:spcBef>
              <a:spcAft>
                <a:spcPts val="0"/>
              </a:spcAft>
              <a:buClrTx/>
              <a:buSzTx/>
              <a:buFontTx/>
              <a:buNone/>
              <a:tabLst/>
              <a:defRPr/>
            </a:pPr>
            <a:r>
              <a:rPr kumimoji="0" lang="en-US" sz="2100" b="0" i="0" u="none" strike="noStrike" kern="1200" cap="none" spc="0" normalizeH="0" baseline="0" noProof="0">
                <a:ln>
                  <a:noFill/>
                </a:ln>
                <a:solidFill>
                  <a:srgbClr val="000000"/>
                </a:solidFill>
                <a:effectLst/>
                <a:uLnTx/>
                <a:uFillTx/>
                <a:latin typeface="Arimo"/>
                <a:ea typeface="+mn-ea"/>
                <a:cs typeface="+mn-cs"/>
              </a:rPr>
              <a:t>Area Agencies on Aging</a:t>
            </a:r>
          </a:p>
        </p:txBody>
      </p:sp>
      <p:grpSp>
        <p:nvGrpSpPr>
          <p:cNvPr id="27" name="Group 27"/>
          <p:cNvGrpSpPr/>
          <p:nvPr/>
        </p:nvGrpSpPr>
        <p:grpSpPr>
          <a:xfrm>
            <a:off x="6092192" y="4973231"/>
            <a:ext cx="2441494" cy="1532005"/>
            <a:chOff x="0" y="0"/>
            <a:chExt cx="3255326" cy="2042674"/>
          </a:xfrm>
        </p:grpSpPr>
        <p:sp>
          <p:nvSpPr>
            <p:cNvPr id="28" name="Freeform 28"/>
            <p:cNvSpPr/>
            <p:nvPr/>
          </p:nvSpPr>
          <p:spPr>
            <a:xfrm>
              <a:off x="10795" y="10795"/>
              <a:ext cx="3233801" cy="2021078"/>
            </a:xfrm>
            <a:custGeom>
              <a:avLst/>
              <a:gdLst/>
              <a:ahLst/>
              <a:cxnLst/>
              <a:rect l="l" t="t" r="r" b="b"/>
              <a:pathLst>
                <a:path w="3233801" h="2021078">
                  <a:moveTo>
                    <a:pt x="0" y="202057"/>
                  </a:moveTo>
                  <a:cubicBezTo>
                    <a:pt x="0" y="90424"/>
                    <a:pt x="90805" y="0"/>
                    <a:pt x="202946" y="0"/>
                  </a:cubicBezTo>
                  <a:lnTo>
                    <a:pt x="3030855" y="0"/>
                  </a:lnTo>
                  <a:cubicBezTo>
                    <a:pt x="3142869" y="0"/>
                    <a:pt x="3233801" y="90424"/>
                    <a:pt x="3233801" y="202057"/>
                  </a:cubicBezTo>
                  <a:lnTo>
                    <a:pt x="3233801" y="1819021"/>
                  </a:lnTo>
                  <a:cubicBezTo>
                    <a:pt x="3233801" y="1930654"/>
                    <a:pt x="3142996" y="2021078"/>
                    <a:pt x="3030855" y="2021078"/>
                  </a:cubicBezTo>
                  <a:lnTo>
                    <a:pt x="202946" y="2021078"/>
                  </a:lnTo>
                  <a:cubicBezTo>
                    <a:pt x="90805" y="2021078"/>
                    <a:pt x="0" y="1930654"/>
                    <a:pt x="0" y="1819021"/>
                  </a:cubicBezTo>
                  <a:close/>
                </a:path>
              </a:pathLst>
            </a:custGeom>
            <a:solidFill>
              <a:srgbClr val="FFFFFF">
                <a:alpha val="89804"/>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29"/>
            <p:cNvSpPr/>
            <p:nvPr/>
          </p:nvSpPr>
          <p:spPr>
            <a:xfrm>
              <a:off x="0" y="0"/>
              <a:ext cx="3255391" cy="2042668"/>
            </a:xfrm>
            <a:custGeom>
              <a:avLst/>
              <a:gdLst/>
              <a:ahLst/>
              <a:cxnLst/>
              <a:rect l="l" t="t" r="r" b="b"/>
              <a:pathLst>
                <a:path w="3255391" h="2042668">
                  <a:moveTo>
                    <a:pt x="0" y="212852"/>
                  </a:moveTo>
                  <a:cubicBezTo>
                    <a:pt x="0" y="95250"/>
                    <a:pt x="95758" y="0"/>
                    <a:pt x="213741" y="0"/>
                  </a:cubicBezTo>
                  <a:lnTo>
                    <a:pt x="3041650" y="0"/>
                  </a:lnTo>
                  <a:lnTo>
                    <a:pt x="3041650" y="10795"/>
                  </a:lnTo>
                  <a:lnTo>
                    <a:pt x="3041650" y="0"/>
                  </a:lnTo>
                  <a:cubicBezTo>
                    <a:pt x="3159633" y="0"/>
                    <a:pt x="3255391" y="95250"/>
                    <a:pt x="3255391" y="212852"/>
                  </a:cubicBezTo>
                  <a:lnTo>
                    <a:pt x="3244596" y="212852"/>
                  </a:lnTo>
                  <a:lnTo>
                    <a:pt x="3255391" y="212852"/>
                  </a:lnTo>
                  <a:lnTo>
                    <a:pt x="3255391" y="1829816"/>
                  </a:lnTo>
                  <a:lnTo>
                    <a:pt x="3244596" y="1829816"/>
                  </a:lnTo>
                  <a:lnTo>
                    <a:pt x="3255391" y="1829816"/>
                  </a:lnTo>
                  <a:cubicBezTo>
                    <a:pt x="3255391" y="1947418"/>
                    <a:pt x="3159633" y="2042668"/>
                    <a:pt x="3041650" y="2042668"/>
                  </a:cubicBezTo>
                  <a:lnTo>
                    <a:pt x="3041650" y="2031873"/>
                  </a:lnTo>
                  <a:lnTo>
                    <a:pt x="3041650" y="2042668"/>
                  </a:lnTo>
                  <a:lnTo>
                    <a:pt x="213741" y="2042668"/>
                  </a:lnTo>
                  <a:lnTo>
                    <a:pt x="213741" y="2031873"/>
                  </a:lnTo>
                  <a:lnTo>
                    <a:pt x="213741" y="2042668"/>
                  </a:lnTo>
                  <a:cubicBezTo>
                    <a:pt x="95758" y="2042668"/>
                    <a:pt x="0" y="1947418"/>
                    <a:pt x="0" y="1829816"/>
                  </a:cubicBezTo>
                  <a:lnTo>
                    <a:pt x="0" y="212852"/>
                  </a:lnTo>
                  <a:lnTo>
                    <a:pt x="10795" y="212852"/>
                  </a:lnTo>
                  <a:lnTo>
                    <a:pt x="0" y="212852"/>
                  </a:lnTo>
                  <a:moveTo>
                    <a:pt x="21590" y="212852"/>
                  </a:moveTo>
                  <a:lnTo>
                    <a:pt x="21590" y="1829816"/>
                  </a:lnTo>
                  <a:lnTo>
                    <a:pt x="10795" y="1829816"/>
                  </a:lnTo>
                  <a:lnTo>
                    <a:pt x="21590" y="1829816"/>
                  </a:lnTo>
                  <a:cubicBezTo>
                    <a:pt x="21590" y="1935480"/>
                    <a:pt x="107569" y="2021078"/>
                    <a:pt x="213741" y="2021078"/>
                  </a:cubicBezTo>
                  <a:lnTo>
                    <a:pt x="3041650" y="2021078"/>
                  </a:lnTo>
                  <a:cubicBezTo>
                    <a:pt x="3147822" y="2021078"/>
                    <a:pt x="3233801" y="1935353"/>
                    <a:pt x="3233801" y="1829816"/>
                  </a:cubicBezTo>
                  <a:lnTo>
                    <a:pt x="3233801" y="212852"/>
                  </a:lnTo>
                  <a:cubicBezTo>
                    <a:pt x="3233801" y="107188"/>
                    <a:pt x="3147822" y="21590"/>
                    <a:pt x="3041650" y="21590"/>
                  </a:cubicBezTo>
                  <a:lnTo>
                    <a:pt x="213741" y="21590"/>
                  </a:lnTo>
                  <a:lnTo>
                    <a:pt x="213741" y="10795"/>
                  </a:lnTo>
                  <a:lnTo>
                    <a:pt x="213741" y="21590"/>
                  </a:lnTo>
                  <a:cubicBezTo>
                    <a:pt x="107569" y="21590"/>
                    <a:pt x="21590" y="107315"/>
                    <a:pt x="21590" y="212852"/>
                  </a:cubicBezTo>
                  <a:close/>
                </a:path>
              </a:pathLst>
            </a:custGeom>
            <a:solidFill>
              <a:srgbClr val="A0ADA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0" name="TextBox 30"/>
          <p:cNvSpPr txBox="1"/>
          <p:nvPr/>
        </p:nvSpPr>
        <p:spPr>
          <a:xfrm>
            <a:off x="6163259" y="5599407"/>
            <a:ext cx="2299361" cy="298704"/>
          </a:xfrm>
          <a:prstGeom prst="rect">
            <a:avLst/>
          </a:prstGeom>
        </p:spPr>
        <p:txBody>
          <a:bodyPr lIns="0" tIns="0" rIns="0" bIns="0" rtlCol="0" anchor="t">
            <a:spAutoFit/>
          </a:bodyPr>
          <a:lstStyle/>
          <a:p>
            <a:pPr marL="0" marR="0" lvl="0" indent="0" algn="ctr" defTabSz="914400" rtl="0" eaLnBrk="1" fontAlgn="auto" latinLnBrk="0" hangingPunct="1">
              <a:lnSpc>
                <a:spcPts val="2268"/>
              </a:lnSpc>
              <a:spcBef>
                <a:spcPts val="0"/>
              </a:spcBef>
              <a:spcAft>
                <a:spcPts val="0"/>
              </a:spcAft>
              <a:buClrTx/>
              <a:buSzTx/>
              <a:buFontTx/>
              <a:buNone/>
              <a:tabLst/>
              <a:defRPr/>
            </a:pPr>
            <a:r>
              <a:rPr kumimoji="0" lang="en-US" sz="2100" b="0" i="0" u="none" strike="noStrike" kern="1200" cap="none" spc="0" normalizeH="0" baseline="0" noProof="0">
                <a:ln>
                  <a:noFill/>
                </a:ln>
                <a:solidFill>
                  <a:srgbClr val="000000"/>
                </a:solidFill>
                <a:effectLst/>
                <a:uLnTx/>
                <a:uFillTx/>
                <a:latin typeface="Arimo"/>
                <a:ea typeface="+mn-ea"/>
                <a:cs typeface="+mn-cs"/>
              </a:rPr>
              <a:t>Adult Day Centers</a:t>
            </a:r>
          </a:p>
        </p:txBody>
      </p:sp>
      <p:grpSp>
        <p:nvGrpSpPr>
          <p:cNvPr id="31" name="Group 31"/>
          <p:cNvGrpSpPr/>
          <p:nvPr/>
        </p:nvGrpSpPr>
        <p:grpSpPr>
          <a:xfrm>
            <a:off x="6092192" y="6868000"/>
            <a:ext cx="2441494" cy="1532005"/>
            <a:chOff x="0" y="0"/>
            <a:chExt cx="3255326" cy="2042674"/>
          </a:xfrm>
        </p:grpSpPr>
        <p:sp>
          <p:nvSpPr>
            <p:cNvPr id="32" name="Freeform 32"/>
            <p:cNvSpPr/>
            <p:nvPr/>
          </p:nvSpPr>
          <p:spPr>
            <a:xfrm>
              <a:off x="10795" y="10795"/>
              <a:ext cx="3233801" cy="2021078"/>
            </a:xfrm>
            <a:custGeom>
              <a:avLst/>
              <a:gdLst/>
              <a:ahLst/>
              <a:cxnLst/>
              <a:rect l="l" t="t" r="r" b="b"/>
              <a:pathLst>
                <a:path w="3233801" h="2021078">
                  <a:moveTo>
                    <a:pt x="0" y="202057"/>
                  </a:moveTo>
                  <a:cubicBezTo>
                    <a:pt x="0" y="90424"/>
                    <a:pt x="90805" y="0"/>
                    <a:pt x="202946" y="0"/>
                  </a:cubicBezTo>
                  <a:lnTo>
                    <a:pt x="3030855" y="0"/>
                  </a:lnTo>
                  <a:cubicBezTo>
                    <a:pt x="3142869" y="0"/>
                    <a:pt x="3233801" y="90424"/>
                    <a:pt x="3233801" y="202057"/>
                  </a:cubicBezTo>
                  <a:lnTo>
                    <a:pt x="3233801" y="1819021"/>
                  </a:lnTo>
                  <a:cubicBezTo>
                    <a:pt x="3233801" y="1930654"/>
                    <a:pt x="3142996" y="2021078"/>
                    <a:pt x="3030855" y="2021078"/>
                  </a:cubicBezTo>
                  <a:lnTo>
                    <a:pt x="202946" y="2021078"/>
                  </a:lnTo>
                  <a:cubicBezTo>
                    <a:pt x="90805" y="2021078"/>
                    <a:pt x="0" y="1930654"/>
                    <a:pt x="0" y="1819021"/>
                  </a:cubicBezTo>
                  <a:close/>
                </a:path>
              </a:pathLst>
            </a:custGeom>
            <a:solidFill>
              <a:srgbClr val="FFFFFF">
                <a:alpha val="89804"/>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Freeform 33"/>
            <p:cNvSpPr/>
            <p:nvPr/>
          </p:nvSpPr>
          <p:spPr>
            <a:xfrm>
              <a:off x="0" y="0"/>
              <a:ext cx="3255391" cy="2042668"/>
            </a:xfrm>
            <a:custGeom>
              <a:avLst/>
              <a:gdLst/>
              <a:ahLst/>
              <a:cxnLst/>
              <a:rect l="l" t="t" r="r" b="b"/>
              <a:pathLst>
                <a:path w="3255391" h="2042668">
                  <a:moveTo>
                    <a:pt x="0" y="212852"/>
                  </a:moveTo>
                  <a:cubicBezTo>
                    <a:pt x="0" y="95250"/>
                    <a:pt x="95758" y="0"/>
                    <a:pt x="213741" y="0"/>
                  </a:cubicBezTo>
                  <a:lnTo>
                    <a:pt x="3041650" y="0"/>
                  </a:lnTo>
                  <a:lnTo>
                    <a:pt x="3041650" y="10795"/>
                  </a:lnTo>
                  <a:lnTo>
                    <a:pt x="3041650" y="0"/>
                  </a:lnTo>
                  <a:cubicBezTo>
                    <a:pt x="3159633" y="0"/>
                    <a:pt x="3255391" y="95250"/>
                    <a:pt x="3255391" y="212852"/>
                  </a:cubicBezTo>
                  <a:lnTo>
                    <a:pt x="3244596" y="212852"/>
                  </a:lnTo>
                  <a:lnTo>
                    <a:pt x="3255391" y="212852"/>
                  </a:lnTo>
                  <a:lnTo>
                    <a:pt x="3255391" y="1829816"/>
                  </a:lnTo>
                  <a:lnTo>
                    <a:pt x="3244596" y="1829816"/>
                  </a:lnTo>
                  <a:lnTo>
                    <a:pt x="3255391" y="1829816"/>
                  </a:lnTo>
                  <a:cubicBezTo>
                    <a:pt x="3255391" y="1947418"/>
                    <a:pt x="3159633" y="2042668"/>
                    <a:pt x="3041650" y="2042668"/>
                  </a:cubicBezTo>
                  <a:lnTo>
                    <a:pt x="3041650" y="2031873"/>
                  </a:lnTo>
                  <a:lnTo>
                    <a:pt x="3041650" y="2042668"/>
                  </a:lnTo>
                  <a:lnTo>
                    <a:pt x="213741" y="2042668"/>
                  </a:lnTo>
                  <a:lnTo>
                    <a:pt x="213741" y="2031873"/>
                  </a:lnTo>
                  <a:lnTo>
                    <a:pt x="213741" y="2042668"/>
                  </a:lnTo>
                  <a:cubicBezTo>
                    <a:pt x="95758" y="2042668"/>
                    <a:pt x="0" y="1947418"/>
                    <a:pt x="0" y="1829816"/>
                  </a:cubicBezTo>
                  <a:lnTo>
                    <a:pt x="0" y="212852"/>
                  </a:lnTo>
                  <a:lnTo>
                    <a:pt x="10795" y="212852"/>
                  </a:lnTo>
                  <a:lnTo>
                    <a:pt x="0" y="212852"/>
                  </a:lnTo>
                  <a:moveTo>
                    <a:pt x="21590" y="212852"/>
                  </a:moveTo>
                  <a:lnTo>
                    <a:pt x="21590" y="1829816"/>
                  </a:lnTo>
                  <a:lnTo>
                    <a:pt x="10795" y="1829816"/>
                  </a:lnTo>
                  <a:lnTo>
                    <a:pt x="21590" y="1829816"/>
                  </a:lnTo>
                  <a:cubicBezTo>
                    <a:pt x="21590" y="1935480"/>
                    <a:pt x="107569" y="2021078"/>
                    <a:pt x="213741" y="2021078"/>
                  </a:cubicBezTo>
                  <a:lnTo>
                    <a:pt x="3041650" y="2021078"/>
                  </a:lnTo>
                  <a:cubicBezTo>
                    <a:pt x="3147822" y="2021078"/>
                    <a:pt x="3233801" y="1935353"/>
                    <a:pt x="3233801" y="1829816"/>
                  </a:cubicBezTo>
                  <a:lnTo>
                    <a:pt x="3233801" y="212852"/>
                  </a:lnTo>
                  <a:cubicBezTo>
                    <a:pt x="3233801" y="107188"/>
                    <a:pt x="3147822" y="21590"/>
                    <a:pt x="3041650" y="21590"/>
                  </a:cubicBezTo>
                  <a:lnTo>
                    <a:pt x="213741" y="21590"/>
                  </a:lnTo>
                  <a:lnTo>
                    <a:pt x="213741" y="10795"/>
                  </a:lnTo>
                  <a:lnTo>
                    <a:pt x="213741" y="21590"/>
                  </a:lnTo>
                  <a:cubicBezTo>
                    <a:pt x="107569" y="21590"/>
                    <a:pt x="21590" y="107315"/>
                    <a:pt x="21590" y="212852"/>
                  </a:cubicBezTo>
                  <a:close/>
                </a:path>
              </a:pathLst>
            </a:custGeom>
            <a:solidFill>
              <a:srgbClr val="AEB9B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4" name="TextBox 34"/>
          <p:cNvSpPr txBox="1"/>
          <p:nvPr/>
        </p:nvSpPr>
        <p:spPr>
          <a:xfrm>
            <a:off x="6163259" y="7065551"/>
            <a:ext cx="2299361" cy="1155954"/>
          </a:xfrm>
          <a:prstGeom prst="rect">
            <a:avLst/>
          </a:prstGeom>
        </p:spPr>
        <p:txBody>
          <a:bodyPr lIns="0" tIns="0" rIns="0" bIns="0" rtlCol="0" anchor="t">
            <a:spAutoFit/>
          </a:bodyPr>
          <a:lstStyle/>
          <a:p>
            <a:pPr marL="0" marR="0" lvl="0" indent="0" algn="ctr" defTabSz="914400" rtl="0" eaLnBrk="1" fontAlgn="auto" latinLnBrk="0" hangingPunct="1">
              <a:lnSpc>
                <a:spcPts val="2268"/>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Arimo"/>
                <a:ea typeface="+mn-ea"/>
                <a:cs typeface="+mn-cs"/>
              </a:rPr>
              <a:t>Senior support  programs through faith-based organizations</a:t>
            </a:r>
          </a:p>
        </p:txBody>
      </p:sp>
      <p:grpSp>
        <p:nvGrpSpPr>
          <p:cNvPr id="35" name="Group 35"/>
          <p:cNvGrpSpPr/>
          <p:nvPr/>
        </p:nvGrpSpPr>
        <p:grpSpPr>
          <a:xfrm>
            <a:off x="6092192" y="8762767"/>
            <a:ext cx="2441494" cy="1532006"/>
            <a:chOff x="0" y="0"/>
            <a:chExt cx="3255326" cy="2042674"/>
          </a:xfrm>
        </p:grpSpPr>
        <p:sp>
          <p:nvSpPr>
            <p:cNvPr id="36" name="Freeform 36"/>
            <p:cNvSpPr/>
            <p:nvPr/>
          </p:nvSpPr>
          <p:spPr>
            <a:xfrm>
              <a:off x="10795" y="10795"/>
              <a:ext cx="3233801" cy="2021078"/>
            </a:xfrm>
            <a:custGeom>
              <a:avLst/>
              <a:gdLst/>
              <a:ahLst/>
              <a:cxnLst/>
              <a:rect l="l" t="t" r="r" b="b"/>
              <a:pathLst>
                <a:path w="3233801" h="2021078">
                  <a:moveTo>
                    <a:pt x="0" y="202057"/>
                  </a:moveTo>
                  <a:cubicBezTo>
                    <a:pt x="0" y="90424"/>
                    <a:pt x="90805" y="0"/>
                    <a:pt x="202946" y="0"/>
                  </a:cubicBezTo>
                  <a:lnTo>
                    <a:pt x="3030855" y="0"/>
                  </a:lnTo>
                  <a:cubicBezTo>
                    <a:pt x="3142869" y="0"/>
                    <a:pt x="3233801" y="90424"/>
                    <a:pt x="3233801" y="202057"/>
                  </a:cubicBezTo>
                  <a:lnTo>
                    <a:pt x="3233801" y="1819021"/>
                  </a:lnTo>
                  <a:cubicBezTo>
                    <a:pt x="3233801" y="1930654"/>
                    <a:pt x="3142996" y="2021078"/>
                    <a:pt x="3030855" y="2021078"/>
                  </a:cubicBezTo>
                  <a:lnTo>
                    <a:pt x="202946" y="2021078"/>
                  </a:lnTo>
                  <a:cubicBezTo>
                    <a:pt x="90805" y="2021078"/>
                    <a:pt x="0" y="1930654"/>
                    <a:pt x="0" y="1819021"/>
                  </a:cubicBezTo>
                  <a:close/>
                </a:path>
              </a:pathLst>
            </a:custGeom>
            <a:solidFill>
              <a:srgbClr val="FFFFFF">
                <a:alpha val="89804"/>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7" name="Freeform 37"/>
            <p:cNvSpPr/>
            <p:nvPr/>
          </p:nvSpPr>
          <p:spPr>
            <a:xfrm>
              <a:off x="0" y="0"/>
              <a:ext cx="3255391" cy="2042668"/>
            </a:xfrm>
            <a:custGeom>
              <a:avLst/>
              <a:gdLst/>
              <a:ahLst/>
              <a:cxnLst/>
              <a:rect l="l" t="t" r="r" b="b"/>
              <a:pathLst>
                <a:path w="3255391" h="2042668">
                  <a:moveTo>
                    <a:pt x="0" y="212852"/>
                  </a:moveTo>
                  <a:cubicBezTo>
                    <a:pt x="0" y="95250"/>
                    <a:pt x="95758" y="0"/>
                    <a:pt x="213741" y="0"/>
                  </a:cubicBezTo>
                  <a:lnTo>
                    <a:pt x="3041650" y="0"/>
                  </a:lnTo>
                  <a:lnTo>
                    <a:pt x="3041650" y="10795"/>
                  </a:lnTo>
                  <a:lnTo>
                    <a:pt x="3041650" y="0"/>
                  </a:lnTo>
                  <a:cubicBezTo>
                    <a:pt x="3159633" y="0"/>
                    <a:pt x="3255391" y="95250"/>
                    <a:pt x="3255391" y="212852"/>
                  </a:cubicBezTo>
                  <a:lnTo>
                    <a:pt x="3244596" y="212852"/>
                  </a:lnTo>
                  <a:lnTo>
                    <a:pt x="3255391" y="212852"/>
                  </a:lnTo>
                  <a:lnTo>
                    <a:pt x="3255391" y="1829816"/>
                  </a:lnTo>
                  <a:lnTo>
                    <a:pt x="3244596" y="1829816"/>
                  </a:lnTo>
                  <a:lnTo>
                    <a:pt x="3255391" y="1829816"/>
                  </a:lnTo>
                  <a:cubicBezTo>
                    <a:pt x="3255391" y="1947418"/>
                    <a:pt x="3159633" y="2042668"/>
                    <a:pt x="3041650" y="2042668"/>
                  </a:cubicBezTo>
                  <a:lnTo>
                    <a:pt x="3041650" y="2031873"/>
                  </a:lnTo>
                  <a:lnTo>
                    <a:pt x="3041650" y="2042668"/>
                  </a:lnTo>
                  <a:lnTo>
                    <a:pt x="213741" y="2042668"/>
                  </a:lnTo>
                  <a:lnTo>
                    <a:pt x="213741" y="2031873"/>
                  </a:lnTo>
                  <a:lnTo>
                    <a:pt x="213741" y="2042668"/>
                  </a:lnTo>
                  <a:cubicBezTo>
                    <a:pt x="95758" y="2042668"/>
                    <a:pt x="0" y="1947418"/>
                    <a:pt x="0" y="1829816"/>
                  </a:cubicBezTo>
                  <a:lnTo>
                    <a:pt x="0" y="212852"/>
                  </a:lnTo>
                  <a:lnTo>
                    <a:pt x="10795" y="212852"/>
                  </a:lnTo>
                  <a:lnTo>
                    <a:pt x="0" y="212852"/>
                  </a:lnTo>
                  <a:moveTo>
                    <a:pt x="21590" y="212852"/>
                  </a:moveTo>
                  <a:lnTo>
                    <a:pt x="21590" y="1829816"/>
                  </a:lnTo>
                  <a:lnTo>
                    <a:pt x="10795" y="1829816"/>
                  </a:lnTo>
                  <a:lnTo>
                    <a:pt x="21590" y="1829816"/>
                  </a:lnTo>
                  <a:cubicBezTo>
                    <a:pt x="21590" y="1935480"/>
                    <a:pt x="107569" y="2021078"/>
                    <a:pt x="213741" y="2021078"/>
                  </a:cubicBezTo>
                  <a:lnTo>
                    <a:pt x="3041650" y="2021078"/>
                  </a:lnTo>
                  <a:cubicBezTo>
                    <a:pt x="3147822" y="2021078"/>
                    <a:pt x="3233801" y="1935353"/>
                    <a:pt x="3233801" y="1829816"/>
                  </a:cubicBezTo>
                  <a:lnTo>
                    <a:pt x="3233801" y="212852"/>
                  </a:lnTo>
                  <a:cubicBezTo>
                    <a:pt x="3233801" y="107188"/>
                    <a:pt x="3147822" y="21590"/>
                    <a:pt x="3041650" y="21590"/>
                  </a:cubicBezTo>
                  <a:lnTo>
                    <a:pt x="213741" y="21590"/>
                  </a:lnTo>
                  <a:lnTo>
                    <a:pt x="213741" y="10795"/>
                  </a:lnTo>
                  <a:lnTo>
                    <a:pt x="213741" y="21590"/>
                  </a:lnTo>
                  <a:cubicBezTo>
                    <a:pt x="107569" y="21590"/>
                    <a:pt x="21590" y="107315"/>
                    <a:pt x="21590" y="212852"/>
                  </a:cubicBezTo>
                  <a:close/>
                </a:path>
              </a:pathLst>
            </a:custGeom>
            <a:solidFill>
              <a:srgbClr val="BDC6C6"/>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8" name="TextBox 38"/>
          <p:cNvSpPr txBox="1"/>
          <p:nvPr/>
        </p:nvSpPr>
        <p:spPr>
          <a:xfrm>
            <a:off x="6163259" y="9103192"/>
            <a:ext cx="2299361" cy="870204"/>
          </a:xfrm>
          <a:prstGeom prst="rect">
            <a:avLst/>
          </a:prstGeom>
        </p:spPr>
        <p:txBody>
          <a:bodyPr lIns="0" tIns="0" rIns="0" bIns="0" rtlCol="0" anchor="t">
            <a:spAutoFit/>
          </a:bodyPr>
          <a:lstStyle/>
          <a:p>
            <a:pPr marL="0" marR="0" lvl="0" indent="0" algn="ctr" defTabSz="914400" rtl="0" eaLnBrk="1" fontAlgn="auto" latinLnBrk="0" hangingPunct="1">
              <a:lnSpc>
                <a:spcPts val="2268"/>
              </a:lnSpc>
              <a:spcBef>
                <a:spcPts val="0"/>
              </a:spcBef>
              <a:spcAft>
                <a:spcPts val="0"/>
              </a:spcAft>
              <a:buClrTx/>
              <a:buSzTx/>
              <a:buFontTx/>
              <a:buNone/>
              <a:tabLst/>
              <a:defRPr/>
            </a:pPr>
            <a:r>
              <a:rPr kumimoji="0" lang="en-US" sz="2100" b="0" i="0" u="none" strike="noStrike" kern="1200" cap="none" spc="0" normalizeH="0" baseline="0" noProof="0">
                <a:ln>
                  <a:noFill/>
                </a:ln>
                <a:solidFill>
                  <a:srgbClr val="000000"/>
                </a:solidFill>
                <a:effectLst/>
                <a:uLnTx/>
                <a:uFillTx/>
                <a:latin typeface="Arimo"/>
                <a:ea typeface="+mn-ea"/>
                <a:cs typeface="+mn-cs"/>
              </a:rPr>
              <a:t>Senior recreation activities through park districts</a:t>
            </a:r>
          </a:p>
        </p:txBody>
      </p:sp>
      <p:grpSp>
        <p:nvGrpSpPr>
          <p:cNvPr id="39" name="Group 39"/>
          <p:cNvGrpSpPr/>
          <p:nvPr/>
        </p:nvGrpSpPr>
        <p:grpSpPr>
          <a:xfrm>
            <a:off x="9514856" y="1183696"/>
            <a:ext cx="3047820" cy="1532006"/>
            <a:chOff x="0" y="0"/>
            <a:chExt cx="4063760" cy="2042674"/>
          </a:xfrm>
        </p:grpSpPr>
        <p:sp>
          <p:nvSpPr>
            <p:cNvPr id="40" name="Freeform 40"/>
            <p:cNvSpPr/>
            <p:nvPr/>
          </p:nvSpPr>
          <p:spPr>
            <a:xfrm>
              <a:off x="10795" y="10795"/>
              <a:ext cx="4042156" cy="2021078"/>
            </a:xfrm>
            <a:custGeom>
              <a:avLst/>
              <a:gdLst/>
              <a:ahLst/>
              <a:cxnLst/>
              <a:rect l="l" t="t" r="r" b="b"/>
              <a:pathLst>
                <a:path w="4042156" h="2021078">
                  <a:moveTo>
                    <a:pt x="0" y="202057"/>
                  </a:moveTo>
                  <a:cubicBezTo>
                    <a:pt x="0" y="90424"/>
                    <a:pt x="90932" y="0"/>
                    <a:pt x="203200" y="0"/>
                  </a:cubicBezTo>
                  <a:lnTo>
                    <a:pt x="3838956" y="0"/>
                  </a:lnTo>
                  <a:cubicBezTo>
                    <a:pt x="3951224" y="0"/>
                    <a:pt x="4042156" y="90424"/>
                    <a:pt x="4042156" y="202057"/>
                  </a:cubicBezTo>
                  <a:lnTo>
                    <a:pt x="4042156" y="1819021"/>
                  </a:lnTo>
                  <a:cubicBezTo>
                    <a:pt x="4042156" y="1930654"/>
                    <a:pt x="3951224" y="2021078"/>
                    <a:pt x="3838956" y="2021078"/>
                  </a:cubicBezTo>
                  <a:lnTo>
                    <a:pt x="203200" y="2021078"/>
                  </a:lnTo>
                  <a:cubicBezTo>
                    <a:pt x="90932" y="2021078"/>
                    <a:pt x="0" y="1930654"/>
                    <a:pt x="0" y="1819021"/>
                  </a:cubicBezTo>
                  <a:close/>
                </a:path>
              </a:pathLst>
            </a:custGeom>
            <a:solidFill>
              <a:srgbClr val="195957"/>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Freeform 41"/>
            <p:cNvSpPr/>
            <p:nvPr/>
          </p:nvSpPr>
          <p:spPr>
            <a:xfrm>
              <a:off x="0" y="0"/>
              <a:ext cx="4063746" cy="2042668"/>
            </a:xfrm>
            <a:custGeom>
              <a:avLst/>
              <a:gdLst/>
              <a:ahLst/>
              <a:cxnLst/>
              <a:rect l="l" t="t" r="r" b="b"/>
              <a:pathLst>
                <a:path w="4063746" h="2042668">
                  <a:moveTo>
                    <a:pt x="0" y="212852"/>
                  </a:moveTo>
                  <a:cubicBezTo>
                    <a:pt x="0" y="95250"/>
                    <a:pt x="95885" y="0"/>
                    <a:pt x="213995" y="0"/>
                  </a:cubicBezTo>
                  <a:lnTo>
                    <a:pt x="3849751" y="0"/>
                  </a:lnTo>
                  <a:lnTo>
                    <a:pt x="3849751" y="10795"/>
                  </a:lnTo>
                  <a:lnTo>
                    <a:pt x="3849751" y="0"/>
                  </a:lnTo>
                  <a:cubicBezTo>
                    <a:pt x="3967861" y="0"/>
                    <a:pt x="4063746" y="95250"/>
                    <a:pt x="4063746" y="212852"/>
                  </a:cubicBezTo>
                  <a:lnTo>
                    <a:pt x="4052951" y="212852"/>
                  </a:lnTo>
                  <a:lnTo>
                    <a:pt x="4063746" y="212852"/>
                  </a:lnTo>
                  <a:lnTo>
                    <a:pt x="4063746" y="1829816"/>
                  </a:lnTo>
                  <a:lnTo>
                    <a:pt x="4052951" y="1829816"/>
                  </a:lnTo>
                  <a:lnTo>
                    <a:pt x="4063746" y="1829816"/>
                  </a:lnTo>
                  <a:cubicBezTo>
                    <a:pt x="4063746" y="1947418"/>
                    <a:pt x="3967861" y="2042668"/>
                    <a:pt x="3849751" y="2042668"/>
                  </a:cubicBezTo>
                  <a:lnTo>
                    <a:pt x="3849751" y="2031873"/>
                  </a:lnTo>
                  <a:lnTo>
                    <a:pt x="3849751" y="2042668"/>
                  </a:lnTo>
                  <a:lnTo>
                    <a:pt x="213995" y="2042668"/>
                  </a:lnTo>
                  <a:lnTo>
                    <a:pt x="213995" y="2031873"/>
                  </a:lnTo>
                  <a:lnTo>
                    <a:pt x="213995" y="2042668"/>
                  </a:lnTo>
                  <a:cubicBezTo>
                    <a:pt x="95885" y="2042668"/>
                    <a:pt x="0" y="1947418"/>
                    <a:pt x="0" y="1829816"/>
                  </a:cubicBezTo>
                  <a:lnTo>
                    <a:pt x="0" y="212852"/>
                  </a:lnTo>
                  <a:lnTo>
                    <a:pt x="10795" y="212852"/>
                  </a:lnTo>
                  <a:lnTo>
                    <a:pt x="0" y="212852"/>
                  </a:lnTo>
                  <a:moveTo>
                    <a:pt x="21590" y="212852"/>
                  </a:moveTo>
                  <a:lnTo>
                    <a:pt x="21590" y="1829816"/>
                  </a:lnTo>
                  <a:lnTo>
                    <a:pt x="10795" y="1829816"/>
                  </a:lnTo>
                  <a:lnTo>
                    <a:pt x="21590" y="1829816"/>
                  </a:lnTo>
                  <a:cubicBezTo>
                    <a:pt x="21590" y="1935480"/>
                    <a:pt x="107696" y="2021078"/>
                    <a:pt x="213995" y="2021078"/>
                  </a:cubicBezTo>
                  <a:lnTo>
                    <a:pt x="3849751" y="2021078"/>
                  </a:lnTo>
                  <a:cubicBezTo>
                    <a:pt x="3956050" y="2021078"/>
                    <a:pt x="4042156" y="1935353"/>
                    <a:pt x="4042156" y="1829816"/>
                  </a:cubicBezTo>
                  <a:lnTo>
                    <a:pt x="4042156" y="212852"/>
                  </a:lnTo>
                  <a:cubicBezTo>
                    <a:pt x="4042156" y="107188"/>
                    <a:pt x="3956050" y="21590"/>
                    <a:pt x="3849751" y="21590"/>
                  </a:cubicBezTo>
                  <a:lnTo>
                    <a:pt x="213995" y="21590"/>
                  </a:lnTo>
                  <a:lnTo>
                    <a:pt x="213995" y="10795"/>
                  </a:lnTo>
                  <a:lnTo>
                    <a:pt x="213995" y="21590"/>
                  </a:lnTo>
                  <a:cubicBezTo>
                    <a:pt x="107696" y="21590"/>
                    <a:pt x="21590" y="107315"/>
                    <a:pt x="21590" y="212852"/>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2" name="TextBox 42"/>
          <p:cNvSpPr txBox="1"/>
          <p:nvPr/>
        </p:nvSpPr>
        <p:spPr>
          <a:xfrm>
            <a:off x="9599258" y="1720908"/>
            <a:ext cx="2879016" cy="467106"/>
          </a:xfrm>
          <a:prstGeom prst="rect">
            <a:avLst/>
          </a:prstGeom>
        </p:spPr>
        <p:txBody>
          <a:bodyPr lIns="0" tIns="0" rIns="0" bIns="0" rtlCol="0" anchor="t">
            <a:spAutoFit/>
          </a:bodyPr>
          <a:lstStyle/>
          <a:p>
            <a:pPr marL="0" marR="0" lvl="0" indent="0" algn="ctr" defTabSz="914400" rtl="0" eaLnBrk="1" fontAlgn="auto" latinLnBrk="0" hangingPunct="1">
              <a:lnSpc>
                <a:spcPts val="3402"/>
              </a:lnSpc>
              <a:spcBef>
                <a:spcPts val="0"/>
              </a:spcBef>
              <a:spcAft>
                <a:spcPts val="0"/>
              </a:spcAft>
              <a:buClrTx/>
              <a:buSzTx/>
              <a:buFontTx/>
              <a:buNone/>
              <a:tabLst/>
              <a:defRPr/>
            </a:pPr>
            <a:r>
              <a:rPr kumimoji="0" lang="en-US" sz="3150" b="0" i="0" u="none" strike="noStrike" kern="1200" cap="none" spc="0" normalizeH="0" baseline="0" noProof="0">
                <a:ln>
                  <a:noFill/>
                </a:ln>
                <a:solidFill>
                  <a:srgbClr val="FFFFFF"/>
                </a:solidFill>
                <a:effectLst/>
                <a:uLnTx/>
                <a:uFillTx/>
                <a:latin typeface="Arimo"/>
                <a:ea typeface="+mn-ea"/>
                <a:cs typeface="+mn-cs"/>
              </a:rPr>
              <a:t>Ethnic CBOs</a:t>
            </a:r>
          </a:p>
        </p:txBody>
      </p:sp>
      <p:grpSp>
        <p:nvGrpSpPr>
          <p:cNvPr id="43" name="Group 43"/>
          <p:cNvGrpSpPr/>
          <p:nvPr/>
        </p:nvGrpSpPr>
        <p:grpSpPr>
          <a:xfrm>
            <a:off x="9818019" y="3078463"/>
            <a:ext cx="2441494" cy="1532005"/>
            <a:chOff x="0" y="0"/>
            <a:chExt cx="3255326" cy="2042674"/>
          </a:xfrm>
        </p:grpSpPr>
        <p:sp>
          <p:nvSpPr>
            <p:cNvPr id="44" name="Freeform 44"/>
            <p:cNvSpPr/>
            <p:nvPr/>
          </p:nvSpPr>
          <p:spPr>
            <a:xfrm>
              <a:off x="10795" y="10795"/>
              <a:ext cx="3233801" cy="2021078"/>
            </a:xfrm>
            <a:custGeom>
              <a:avLst/>
              <a:gdLst/>
              <a:ahLst/>
              <a:cxnLst/>
              <a:rect l="l" t="t" r="r" b="b"/>
              <a:pathLst>
                <a:path w="3233801" h="2021078">
                  <a:moveTo>
                    <a:pt x="0" y="202057"/>
                  </a:moveTo>
                  <a:cubicBezTo>
                    <a:pt x="0" y="90424"/>
                    <a:pt x="90805" y="0"/>
                    <a:pt x="202946" y="0"/>
                  </a:cubicBezTo>
                  <a:lnTo>
                    <a:pt x="3030855" y="0"/>
                  </a:lnTo>
                  <a:cubicBezTo>
                    <a:pt x="3142869" y="0"/>
                    <a:pt x="3233801" y="90424"/>
                    <a:pt x="3233801" y="202057"/>
                  </a:cubicBezTo>
                  <a:lnTo>
                    <a:pt x="3233801" y="1819021"/>
                  </a:lnTo>
                  <a:cubicBezTo>
                    <a:pt x="3233801" y="1930654"/>
                    <a:pt x="3142996" y="2021078"/>
                    <a:pt x="3030855" y="2021078"/>
                  </a:cubicBezTo>
                  <a:lnTo>
                    <a:pt x="202946" y="2021078"/>
                  </a:lnTo>
                  <a:cubicBezTo>
                    <a:pt x="90805" y="2021078"/>
                    <a:pt x="0" y="1930654"/>
                    <a:pt x="0" y="1819021"/>
                  </a:cubicBezTo>
                  <a:close/>
                </a:path>
              </a:pathLst>
            </a:custGeom>
            <a:solidFill>
              <a:srgbClr val="FFFFFF">
                <a:alpha val="89804"/>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Freeform 45"/>
            <p:cNvSpPr/>
            <p:nvPr/>
          </p:nvSpPr>
          <p:spPr>
            <a:xfrm>
              <a:off x="0" y="0"/>
              <a:ext cx="3255391" cy="2042668"/>
            </a:xfrm>
            <a:custGeom>
              <a:avLst/>
              <a:gdLst/>
              <a:ahLst/>
              <a:cxnLst/>
              <a:rect l="l" t="t" r="r" b="b"/>
              <a:pathLst>
                <a:path w="3255391" h="2042668">
                  <a:moveTo>
                    <a:pt x="0" y="212852"/>
                  </a:moveTo>
                  <a:cubicBezTo>
                    <a:pt x="0" y="95250"/>
                    <a:pt x="95758" y="0"/>
                    <a:pt x="213741" y="0"/>
                  </a:cubicBezTo>
                  <a:lnTo>
                    <a:pt x="3041650" y="0"/>
                  </a:lnTo>
                  <a:lnTo>
                    <a:pt x="3041650" y="10795"/>
                  </a:lnTo>
                  <a:lnTo>
                    <a:pt x="3041650" y="0"/>
                  </a:lnTo>
                  <a:cubicBezTo>
                    <a:pt x="3159633" y="0"/>
                    <a:pt x="3255391" y="95250"/>
                    <a:pt x="3255391" y="212852"/>
                  </a:cubicBezTo>
                  <a:lnTo>
                    <a:pt x="3244596" y="212852"/>
                  </a:lnTo>
                  <a:lnTo>
                    <a:pt x="3255391" y="212852"/>
                  </a:lnTo>
                  <a:lnTo>
                    <a:pt x="3255391" y="1829816"/>
                  </a:lnTo>
                  <a:lnTo>
                    <a:pt x="3244596" y="1829816"/>
                  </a:lnTo>
                  <a:lnTo>
                    <a:pt x="3255391" y="1829816"/>
                  </a:lnTo>
                  <a:cubicBezTo>
                    <a:pt x="3255391" y="1947418"/>
                    <a:pt x="3159633" y="2042668"/>
                    <a:pt x="3041650" y="2042668"/>
                  </a:cubicBezTo>
                  <a:lnTo>
                    <a:pt x="3041650" y="2031873"/>
                  </a:lnTo>
                  <a:lnTo>
                    <a:pt x="3041650" y="2042668"/>
                  </a:lnTo>
                  <a:lnTo>
                    <a:pt x="213741" y="2042668"/>
                  </a:lnTo>
                  <a:lnTo>
                    <a:pt x="213741" y="2031873"/>
                  </a:lnTo>
                  <a:lnTo>
                    <a:pt x="213741" y="2042668"/>
                  </a:lnTo>
                  <a:cubicBezTo>
                    <a:pt x="95758" y="2042668"/>
                    <a:pt x="0" y="1947418"/>
                    <a:pt x="0" y="1829816"/>
                  </a:cubicBezTo>
                  <a:lnTo>
                    <a:pt x="0" y="212852"/>
                  </a:lnTo>
                  <a:lnTo>
                    <a:pt x="10795" y="212852"/>
                  </a:lnTo>
                  <a:lnTo>
                    <a:pt x="0" y="212852"/>
                  </a:lnTo>
                  <a:moveTo>
                    <a:pt x="21590" y="212852"/>
                  </a:moveTo>
                  <a:lnTo>
                    <a:pt x="21590" y="1829816"/>
                  </a:lnTo>
                  <a:lnTo>
                    <a:pt x="10795" y="1829816"/>
                  </a:lnTo>
                  <a:lnTo>
                    <a:pt x="21590" y="1829816"/>
                  </a:lnTo>
                  <a:cubicBezTo>
                    <a:pt x="21590" y="1935480"/>
                    <a:pt x="107569" y="2021078"/>
                    <a:pt x="213741" y="2021078"/>
                  </a:cubicBezTo>
                  <a:lnTo>
                    <a:pt x="3041650" y="2021078"/>
                  </a:lnTo>
                  <a:cubicBezTo>
                    <a:pt x="3147822" y="2021078"/>
                    <a:pt x="3233801" y="1935353"/>
                    <a:pt x="3233801" y="1829816"/>
                  </a:cubicBezTo>
                  <a:lnTo>
                    <a:pt x="3233801" y="212852"/>
                  </a:lnTo>
                  <a:cubicBezTo>
                    <a:pt x="3233801" y="107188"/>
                    <a:pt x="3147822" y="21590"/>
                    <a:pt x="3041650" y="21590"/>
                  </a:cubicBezTo>
                  <a:lnTo>
                    <a:pt x="213741" y="21590"/>
                  </a:lnTo>
                  <a:lnTo>
                    <a:pt x="213741" y="10795"/>
                  </a:lnTo>
                  <a:lnTo>
                    <a:pt x="213741" y="21590"/>
                  </a:lnTo>
                  <a:cubicBezTo>
                    <a:pt x="107569" y="21590"/>
                    <a:pt x="21590" y="107315"/>
                    <a:pt x="21590" y="212852"/>
                  </a:cubicBezTo>
                  <a:close/>
                </a:path>
              </a:pathLst>
            </a:custGeom>
            <a:solidFill>
              <a:srgbClr val="CCD3D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6" name="TextBox 46"/>
          <p:cNvSpPr txBox="1"/>
          <p:nvPr/>
        </p:nvSpPr>
        <p:spPr>
          <a:xfrm>
            <a:off x="9889086" y="3561764"/>
            <a:ext cx="2299360" cy="589905"/>
          </a:xfrm>
          <a:prstGeom prst="rect">
            <a:avLst/>
          </a:prstGeom>
        </p:spPr>
        <p:txBody>
          <a:bodyPr lIns="0" tIns="0" rIns="0" bIns="0" rtlCol="0" anchor="t">
            <a:spAutoFit/>
          </a:bodyPr>
          <a:lstStyle/>
          <a:p>
            <a:pPr marL="0" marR="0" lvl="0" indent="0" algn="ctr" defTabSz="914400" rtl="0" eaLnBrk="1" fontAlgn="auto" latinLnBrk="0" hangingPunct="1">
              <a:lnSpc>
                <a:spcPts val="2268"/>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Arimo"/>
                <a:ea typeface="+mn-ea"/>
                <a:cs typeface="+mn-cs"/>
              </a:rPr>
              <a:t>Mutual Aid</a:t>
            </a:r>
            <a:r>
              <a:rPr kumimoji="0" lang="en-US" sz="2100" b="0" i="0" u="none" strike="noStrike" kern="1200" cap="none" spc="0" normalizeH="0" noProof="0" dirty="0">
                <a:ln>
                  <a:noFill/>
                </a:ln>
                <a:solidFill>
                  <a:srgbClr val="000000"/>
                </a:solidFill>
                <a:effectLst/>
                <a:uLnTx/>
                <a:uFillTx/>
                <a:latin typeface="Arimo"/>
                <a:ea typeface="+mn-ea"/>
                <a:cs typeface="+mn-cs"/>
              </a:rPr>
              <a:t> Associations</a:t>
            </a:r>
            <a:endParaRPr kumimoji="0" lang="en-US" sz="2100" b="0" i="0" u="none" strike="noStrike" kern="1200" cap="none" spc="0" normalizeH="0" baseline="0" noProof="0" dirty="0">
              <a:ln>
                <a:noFill/>
              </a:ln>
              <a:solidFill>
                <a:srgbClr val="000000"/>
              </a:solidFill>
              <a:effectLst/>
              <a:uLnTx/>
              <a:uFillTx/>
              <a:latin typeface="Arimo"/>
              <a:ea typeface="+mn-ea"/>
              <a:cs typeface="+mn-cs"/>
            </a:endParaRPr>
          </a:p>
        </p:txBody>
      </p:sp>
      <p:grpSp>
        <p:nvGrpSpPr>
          <p:cNvPr id="47" name="Group 47"/>
          <p:cNvGrpSpPr/>
          <p:nvPr/>
        </p:nvGrpSpPr>
        <p:grpSpPr>
          <a:xfrm>
            <a:off x="9818019" y="4973231"/>
            <a:ext cx="2441494" cy="1532005"/>
            <a:chOff x="0" y="0"/>
            <a:chExt cx="3255326" cy="2042674"/>
          </a:xfrm>
        </p:grpSpPr>
        <p:sp>
          <p:nvSpPr>
            <p:cNvPr id="48" name="Freeform 48"/>
            <p:cNvSpPr/>
            <p:nvPr/>
          </p:nvSpPr>
          <p:spPr>
            <a:xfrm>
              <a:off x="10795" y="10795"/>
              <a:ext cx="3233801" cy="2021078"/>
            </a:xfrm>
            <a:custGeom>
              <a:avLst/>
              <a:gdLst/>
              <a:ahLst/>
              <a:cxnLst/>
              <a:rect l="l" t="t" r="r" b="b"/>
              <a:pathLst>
                <a:path w="3233801" h="2021078">
                  <a:moveTo>
                    <a:pt x="0" y="202057"/>
                  </a:moveTo>
                  <a:cubicBezTo>
                    <a:pt x="0" y="90424"/>
                    <a:pt x="90805" y="0"/>
                    <a:pt x="202946" y="0"/>
                  </a:cubicBezTo>
                  <a:lnTo>
                    <a:pt x="3030855" y="0"/>
                  </a:lnTo>
                  <a:cubicBezTo>
                    <a:pt x="3142869" y="0"/>
                    <a:pt x="3233801" y="90424"/>
                    <a:pt x="3233801" y="202057"/>
                  </a:cubicBezTo>
                  <a:lnTo>
                    <a:pt x="3233801" y="1819021"/>
                  </a:lnTo>
                  <a:cubicBezTo>
                    <a:pt x="3233801" y="1930654"/>
                    <a:pt x="3142996" y="2021078"/>
                    <a:pt x="3030855" y="2021078"/>
                  </a:cubicBezTo>
                  <a:lnTo>
                    <a:pt x="202946" y="2021078"/>
                  </a:lnTo>
                  <a:cubicBezTo>
                    <a:pt x="90805" y="2021078"/>
                    <a:pt x="0" y="1930654"/>
                    <a:pt x="0" y="1819021"/>
                  </a:cubicBezTo>
                  <a:close/>
                </a:path>
              </a:pathLst>
            </a:custGeom>
            <a:solidFill>
              <a:srgbClr val="FFFFFF">
                <a:alpha val="89804"/>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9"/>
            <p:cNvSpPr/>
            <p:nvPr/>
          </p:nvSpPr>
          <p:spPr>
            <a:xfrm>
              <a:off x="0" y="0"/>
              <a:ext cx="3255391" cy="2042668"/>
            </a:xfrm>
            <a:custGeom>
              <a:avLst/>
              <a:gdLst/>
              <a:ahLst/>
              <a:cxnLst/>
              <a:rect l="l" t="t" r="r" b="b"/>
              <a:pathLst>
                <a:path w="3255391" h="2042668">
                  <a:moveTo>
                    <a:pt x="0" y="212852"/>
                  </a:moveTo>
                  <a:cubicBezTo>
                    <a:pt x="0" y="95250"/>
                    <a:pt x="95758" y="0"/>
                    <a:pt x="213741" y="0"/>
                  </a:cubicBezTo>
                  <a:lnTo>
                    <a:pt x="3041650" y="0"/>
                  </a:lnTo>
                  <a:lnTo>
                    <a:pt x="3041650" y="10795"/>
                  </a:lnTo>
                  <a:lnTo>
                    <a:pt x="3041650" y="0"/>
                  </a:lnTo>
                  <a:cubicBezTo>
                    <a:pt x="3159633" y="0"/>
                    <a:pt x="3255391" y="95250"/>
                    <a:pt x="3255391" y="212852"/>
                  </a:cubicBezTo>
                  <a:lnTo>
                    <a:pt x="3244596" y="212852"/>
                  </a:lnTo>
                  <a:lnTo>
                    <a:pt x="3255391" y="212852"/>
                  </a:lnTo>
                  <a:lnTo>
                    <a:pt x="3255391" y="1829816"/>
                  </a:lnTo>
                  <a:lnTo>
                    <a:pt x="3244596" y="1829816"/>
                  </a:lnTo>
                  <a:lnTo>
                    <a:pt x="3255391" y="1829816"/>
                  </a:lnTo>
                  <a:cubicBezTo>
                    <a:pt x="3255391" y="1947418"/>
                    <a:pt x="3159633" y="2042668"/>
                    <a:pt x="3041650" y="2042668"/>
                  </a:cubicBezTo>
                  <a:lnTo>
                    <a:pt x="3041650" y="2031873"/>
                  </a:lnTo>
                  <a:lnTo>
                    <a:pt x="3041650" y="2042668"/>
                  </a:lnTo>
                  <a:lnTo>
                    <a:pt x="213741" y="2042668"/>
                  </a:lnTo>
                  <a:lnTo>
                    <a:pt x="213741" y="2031873"/>
                  </a:lnTo>
                  <a:lnTo>
                    <a:pt x="213741" y="2042668"/>
                  </a:lnTo>
                  <a:cubicBezTo>
                    <a:pt x="95758" y="2042668"/>
                    <a:pt x="0" y="1947418"/>
                    <a:pt x="0" y="1829816"/>
                  </a:cubicBezTo>
                  <a:lnTo>
                    <a:pt x="0" y="212852"/>
                  </a:lnTo>
                  <a:lnTo>
                    <a:pt x="10795" y="212852"/>
                  </a:lnTo>
                  <a:lnTo>
                    <a:pt x="0" y="212852"/>
                  </a:lnTo>
                  <a:moveTo>
                    <a:pt x="21590" y="212852"/>
                  </a:moveTo>
                  <a:lnTo>
                    <a:pt x="21590" y="1829816"/>
                  </a:lnTo>
                  <a:lnTo>
                    <a:pt x="10795" y="1829816"/>
                  </a:lnTo>
                  <a:lnTo>
                    <a:pt x="21590" y="1829816"/>
                  </a:lnTo>
                  <a:cubicBezTo>
                    <a:pt x="21590" y="1935480"/>
                    <a:pt x="107569" y="2021078"/>
                    <a:pt x="213741" y="2021078"/>
                  </a:cubicBezTo>
                  <a:lnTo>
                    <a:pt x="3041650" y="2021078"/>
                  </a:lnTo>
                  <a:cubicBezTo>
                    <a:pt x="3147822" y="2021078"/>
                    <a:pt x="3233801" y="1935353"/>
                    <a:pt x="3233801" y="1829816"/>
                  </a:cubicBezTo>
                  <a:lnTo>
                    <a:pt x="3233801" y="212852"/>
                  </a:lnTo>
                  <a:cubicBezTo>
                    <a:pt x="3233801" y="107188"/>
                    <a:pt x="3147822" y="21590"/>
                    <a:pt x="3041650" y="21590"/>
                  </a:cubicBezTo>
                  <a:lnTo>
                    <a:pt x="213741" y="21590"/>
                  </a:lnTo>
                  <a:lnTo>
                    <a:pt x="213741" y="10795"/>
                  </a:lnTo>
                  <a:lnTo>
                    <a:pt x="213741" y="21590"/>
                  </a:lnTo>
                  <a:cubicBezTo>
                    <a:pt x="107569" y="21590"/>
                    <a:pt x="21590" y="107315"/>
                    <a:pt x="21590" y="212852"/>
                  </a:cubicBezTo>
                  <a:close/>
                </a:path>
              </a:pathLst>
            </a:custGeom>
            <a:solidFill>
              <a:srgbClr val="BDC6C6"/>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0" name="TextBox 50"/>
          <p:cNvSpPr txBox="1"/>
          <p:nvPr/>
        </p:nvSpPr>
        <p:spPr>
          <a:xfrm>
            <a:off x="9889086" y="5313657"/>
            <a:ext cx="2299360" cy="870204"/>
          </a:xfrm>
          <a:prstGeom prst="rect">
            <a:avLst/>
          </a:prstGeom>
        </p:spPr>
        <p:txBody>
          <a:bodyPr lIns="0" tIns="0" rIns="0" bIns="0" rtlCol="0" anchor="t">
            <a:spAutoFit/>
          </a:bodyPr>
          <a:lstStyle/>
          <a:p>
            <a:pPr marL="0" marR="0" lvl="0" indent="0" algn="ctr" defTabSz="914400" rtl="0" eaLnBrk="1" fontAlgn="auto" latinLnBrk="0" hangingPunct="1">
              <a:lnSpc>
                <a:spcPts val="2268"/>
              </a:lnSpc>
              <a:spcBef>
                <a:spcPts val="0"/>
              </a:spcBef>
              <a:spcAft>
                <a:spcPts val="0"/>
              </a:spcAft>
              <a:buClrTx/>
              <a:buSzTx/>
              <a:buFontTx/>
              <a:buNone/>
              <a:tabLst/>
              <a:defRPr/>
            </a:pPr>
            <a:r>
              <a:rPr kumimoji="0" lang="en-US" sz="2100" b="0" i="0" u="none" strike="noStrike" kern="1200" cap="none" spc="0" normalizeH="0" baseline="0" noProof="0">
                <a:ln>
                  <a:noFill/>
                </a:ln>
                <a:solidFill>
                  <a:srgbClr val="000000"/>
                </a:solidFill>
                <a:effectLst/>
                <a:uLnTx/>
                <a:uFillTx/>
                <a:latin typeface="Arimo"/>
                <a:ea typeface="+mn-ea"/>
                <a:cs typeface="+mn-cs"/>
              </a:rPr>
              <a:t>Refugee and Immigrant Serving Agencies</a:t>
            </a:r>
          </a:p>
        </p:txBody>
      </p:sp>
      <p:grpSp>
        <p:nvGrpSpPr>
          <p:cNvPr id="51" name="Group 51"/>
          <p:cNvGrpSpPr/>
          <p:nvPr/>
        </p:nvGrpSpPr>
        <p:grpSpPr>
          <a:xfrm>
            <a:off x="9818019" y="6868000"/>
            <a:ext cx="2441494" cy="1532005"/>
            <a:chOff x="0" y="0"/>
            <a:chExt cx="3255326" cy="2042674"/>
          </a:xfrm>
        </p:grpSpPr>
        <p:sp>
          <p:nvSpPr>
            <p:cNvPr id="52" name="Freeform 52"/>
            <p:cNvSpPr/>
            <p:nvPr/>
          </p:nvSpPr>
          <p:spPr>
            <a:xfrm>
              <a:off x="10795" y="10795"/>
              <a:ext cx="3233801" cy="2021078"/>
            </a:xfrm>
            <a:custGeom>
              <a:avLst/>
              <a:gdLst/>
              <a:ahLst/>
              <a:cxnLst/>
              <a:rect l="l" t="t" r="r" b="b"/>
              <a:pathLst>
                <a:path w="3233801" h="2021078">
                  <a:moveTo>
                    <a:pt x="0" y="202057"/>
                  </a:moveTo>
                  <a:cubicBezTo>
                    <a:pt x="0" y="90424"/>
                    <a:pt x="90805" y="0"/>
                    <a:pt x="202946" y="0"/>
                  </a:cubicBezTo>
                  <a:lnTo>
                    <a:pt x="3030855" y="0"/>
                  </a:lnTo>
                  <a:cubicBezTo>
                    <a:pt x="3142869" y="0"/>
                    <a:pt x="3233801" y="90424"/>
                    <a:pt x="3233801" y="202057"/>
                  </a:cubicBezTo>
                  <a:lnTo>
                    <a:pt x="3233801" y="1819021"/>
                  </a:lnTo>
                  <a:cubicBezTo>
                    <a:pt x="3233801" y="1930654"/>
                    <a:pt x="3142996" y="2021078"/>
                    <a:pt x="3030855" y="2021078"/>
                  </a:cubicBezTo>
                  <a:lnTo>
                    <a:pt x="202946" y="2021078"/>
                  </a:lnTo>
                  <a:cubicBezTo>
                    <a:pt x="90805" y="2021078"/>
                    <a:pt x="0" y="1930654"/>
                    <a:pt x="0" y="1819021"/>
                  </a:cubicBezTo>
                  <a:close/>
                </a:path>
              </a:pathLst>
            </a:custGeom>
            <a:solidFill>
              <a:srgbClr val="FFFFFF">
                <a:alpha val="89804"/>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3"/>
            <p:cNvSpPr/>
            <p:nvPr/>
          </p:nvSpPr>
          <p:spPr>
            <a:xfrm>
              <a:off x="0" y="0"/>
              <a:ext cx="3255391" cy="2042668"/>
            </a:xfrm>
            <a:custGeom>
              <a:avLst/>
              <a:gdLst/>
              <a:ahLst/>
              <a:cxnLst/>
              <a:rect l="l" t="t" r="r" b="b"/>
              <a:pathLst>
                <a:path w="3255391" h="2042668">
                  <a:moveTo>
                    <a:pt x="0" y="212852"/>
                  </a:moveTo>
                  <a:cubicBezTo>
                    <a:pt x="0" y="95250"/>
                    <a:pt x="95758" y="0"/>
                    <a:pt x="213741" y="0"/>
                  </a:cubicBezTo>
                  <a:lnTo>
                    <a:pt x="3041650" y="0"/>
                  </a:lnTo>
                  <a:lnTo>
                    <a:pt x="3041650" y="10795"/>
                  </a:lnTo>
                  <a:lnTo>
                    <a:pt x="3041650" y="0"/>
                  </a:lnTo>
                  <a:cubicBezTo>
                    <a:pt x="3159633" y="0"/>
                    <a:pt x="3255391" y="95250"/>
                    <a:pt x="3255391" y="212852"/>
                  </a:cubicBezTo>
                  <a:lnTo>
                    <a:pt x="3244596" y="212852"/>
                  </a:lnTo>
                  <a:lnTo>
                    <a:pt x="3255391" y="212852"/>
                  </a:lnTo>
                  <a:lnTo>
                    <a:pt x="3255391" y="1829816"/>
                  </a:lnTo>
                  <a:lnTo>
                    <a:pt x="3244596" y="1829816"/>
                  </a:lnTo>
                  <a:lnTo>
                    <a:pt x="3255391" y="1829816"/>
                  </a:lnTo>
                  <a:cubicBezTo>
                    <a:pt x="3255391" y="1947418"/>
                    <a:pt x="3159633" y="2042668"/>
                    <a:pt x="3041650" y="2042668"/>
                  </a:cubicBezTo>
                  <a:lnTo>
                    <a:pt x="3041650" y="2031873"/>
                  </a:lnTo>
                  <a:lnTo>
                    <a:pt x="3041650" y="2042668"/>
                  </a:lnTo>
                  <a:lnTo>
                    <a:pt x="213741" y="2042668"/>
                  </a:lnTo>
                  <a:lnTo>
                    <a:pt x="213741" y="2031873"/>
                  </a:lnTo>
                  <a:lnTo>
                    <a:pt x="213741" y="2042668"/>
                  </a:lnTo>
                  <a:cubicBezTo>
                    <a:pt x="95758" y="2042668"/>
                    <a:pt x="0" y="1947418"/>
                    <a:pt x="0" y="1829816"/>
                  </a:cubicBezTo>
                  <a:lnTo>
                    <a:pt x="0" y="212852"/>
                  </a:lnTo>
                  <a:lnTo>
                    <a:pt x="10795" y="212852"/>
                  </a:lnTo>
                  <a:lnTo>
                    <a:pt x="0" y="212852"/>
                  </a:lnTo>
                  <a:moveTo>
                    <a:pt x="21590" y="212852"/>
                  </a:moveTo>
                  <a:lnTo>
                    <a:pt x="21590" y="1829816"/>
                  </a:lnTo>
                  <a:lnTo>
                    <a:pt x="10795" y="1829816"/>
                  </a:lnTo>
                  <a:lnTo>
                    <a:pt x="21590" y="1829816"/>
                  </a:lnTo>
                  <a:cubicBezTo>
                    <a:pt x="21590" y="1935480"/>
                    <a:pt x="107569" y="2021078"/>
                    <a:pt x="213741" y="2021078"/>
                  </a:cubicBezTo>
                  <a:lnTo>
                    <a:pt x="3041650" y="2021078"/>
                  </a:lnTo>
                  <a:cubicBezTo>
                    <a:pt x="3147822" y="2021078"/>
                    <a:pt x="3233801" y="1935353"/>
                    <a:pt x="3233801" y="1829816"/>
                  </a:cubicBezTo>
                  <a:lnTo>
                    <a:pt x="3233801" y="212852"/>
                  </a:lnTo>
                  <a:cubicBezTo>
                    <a:pt x="3233801" y="107188"/>
                    <a:pt x="3147822" y="21590"/>
                    <a:pt x="3041650" y="21590"/>
                  </a:cubicBezTo>
                  <a:lnTo>
                    <a:pt x="213741" y="21590"/>
                  </a:lnTo>
                  <a:lnTo>
                    <a:pt x="213741" y="10795"/>
                  </a:lnTo>
                  <a:lnTo>
                    <a:pt x="213741" y="21590"/>
                  </a:lnTo>
                  <a:cubicBezTo>
                    <a:pt x="107569" y="21590"/>
                    <a:pt x="21590" y="107315"/>
                    <a:pt x="21590" y="212852"/>
                  </a:cubicBezTo>
                  <a:close/>
                </a:path>
              </a:pathLst>
            </a:custGeom>
            <a:solidFill>
              <a:srgbClr val="AEB9B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4" name="TextBox 54"/>
          <p:cNvSpPr txBox="1"/>
          <p:nvPr/>
        </p:nvSpPr>
        <p:spPr>
          <a:xfrm>
            <a:off x="9889086" y="7351301"/>
            <a:ext cx="2299360" cy="584454"/>
          </a:xfrm>
          <a:prstGeom prst="rect">
            <a:avLst/>
          </a:prstGeom>
        </p:spPr>
        <p:txBody>
          <a:bodyPr lIns="0" tIns="0" rIns="0" bIns="0" rtlCol="0" anchor="t">
            <a:spAutoFit/>
          </a:bodyPr>
          <a:lstStyle/>
          <a:p>
            <a:pPr marL="0" marR="0" lvl="0" indent="0" algn="ctr" defTabSz="914400" rtl="0" eaLnBrk="1" fontAlgn="auto" latinLnBrk="0" hangingPunct="1">
              <a:lnSpc>
                <a:spcPts val="2268"/>
              </a:lnSpc>
              <a:spcBef>
                <a:spcPts val="0"/>
              </a:spcBef>
              <a:spcAft>
                <a:spcPts val="0"/>
              </a:spcAft>
              <a:buClrTx/>
              <a:buSzTx/>
              <a:buFontTx/>
              <a:buNone/>
              <a:tabLst/>
              <a:defRPr/>
            </a:pPr>
            <a:r>
              <a:rPr kumimoji="0" lang="en-US" sz="2100" b="0" i="0" u="none" strike="noStrike" kern="1200" cap="none" spc="0" normalizeH="0" baseline="0" noProof="0">
                <a:ln>
                  <a:noFill/>
                </a:ln>
                <a:solidFill>
                  <a:srgbClr val="000000"/>
                </a:solidFill>
                <a:effectLst/>
                <a:uLnTx/>
                <a:uFillTx/>
                <a:latin typeface="Arimo"/>
                <a:ea typeface="+mn-ea"/>
                <a:cs typeface="+mn-cs"/>
              </a:rPr>
              <a:t>Ethnic social service agencies</a:t>
            </a:r>
          </a:p>
        </p:txBody>
      </p:sp>
      <p:grpSp>
        <p:nvGrpSpPr>
          <p:cNvPr id="55" name="Group 55"/>
          <p:cNvGrpSpPr/>
          <p:nvPr/>
        </p:nvGrpSpPr>
        <p:grpSpPr>
          <a:xfrm>
            <a:off x="13304392" y="1183696"/>
            <a:ext cx="3047820" cy="1532006"/>
            <a:chOff x="0" y="0"/>
            <a:chExt cx="4063760" cy="2042674"/>
          </a:xfrm>
        </p:grpSpPr>
        <p:sp>
          <p:nvSpPr>
            <p:cNvPr id="56" name="Freeform 56"/>
            <p:cNvSpPr/>
            <p:nvPr/>
          </p:nvSpPr>
          <p:spPr>
            <a:xfrm>
              <a:off x="10795" y="10795"/>
              <a:ext cx="4042156" cy="2021078"/>
            </a:xfrm>
            <a:custGeom>
              <a:avLst/>
              <a:gdLst/>
              <a:ahLst/>
              <a:cxnLst/>
              <a:rect l="l" t="t" r="r" b="b"/>
              <a:pathLst>
                <a:path w="4042156" h="2021078">
                  <a:moveTo>
                    <a:pt x="0" y="202057"/>
                  </a:moveTo>
                  <a:cubicBezTo>
                    <a:pt x="0" y="90424"/>
                    <a:pt x="90932" y="0"/>
                    <a:pt x="203200" y="0"/>
                  </a:cubicBezTo>
                  <a:lnTo>
                    <a:pt x="3838956" y="0"/>
                  </a:lnTo>
                  <a:cubicBezTo>
                    <a:pt x="3951224" y="0"/>
                    <a:pt x="4042156" y="90424"/>
                    <a:pt x="4042156" y="202057"/>
                  </a:cubicBezTo>
                  <a:lnTo>
                    <a:pt x="4042156" y="1819021"/>
                  </a:lnTo>
                  <a:cubicBezTo>
                    <a:pt x="4042156" y="1930654"/>
                    <a:pt x="3951224" y="2021078"/>
                    <a:pt x="3838956" y="2021078"/>
                  </a:cubicBezTo>
                  <a:lnTo>
                    <a:pt x="203200" y="2021078"/>
                  </a:lnTo>
                  <a:cubicBezTo>
                    <a:pt x="90932" y="2021078"/>
                    <a:pt x="0" y="1930654"/>
                    <a:pt x="0" y="1819021"/>
                  </a:cubicBezTo>
                  <a:close/>
                </a:path>
              </a:pathLst>
            </a:custGeom>
            <a:solidFill>
              <a:srgbClr val="4D1A57"/>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7"/>
            <p:cNvSpPr/>
            <p:nvPr/>
          </p:nvSpPr>
          <p:spPr>
            <a:xfrm>
              <a:off x="0" y="0"/>
              <a:ext cx="4063746" cy="2042668"/>
            </a:xfrm>
            <a:custGeom>
              <a:avLst/>
              <a:gdLst/>
              <a:ahLst/>
              <a:cxnLst/>
              <a:rect l="l" t="t" r="r" b="b"/>
              <a:pathLst>
                <a:path w="4063746" h="2042668">
                  <a:moveTo>
                    <a:pt x="0" y="212852"/>
                  </a:moveTo>
                  <a:cubicBezTo>
                    <a:pt x="0" y="95250"/>
                    <a:pt x="95885" y="0"/>
                    <a:pt x="213995" y="0"/>
                  </a:cubicBezTo>
                  <a:lnTo>
                    <a:pt x="3849751" y="0"/>
                  </a:lnTo>
                  <a:lnTo>
                    <a:pt x="3849751" y="10795"/>
                  </a:lnTo>
                  <a:lnTo>
                    <a:pt x="3849751" y="0"/>
                  </a:lnTo>
                  <a:cubicBezTo>
                    <a:pt x="3967861" y="0"/>
                    <a:pt x="4063746" y="95250"/>
                    <a:pt x="4063746" y="212852"/>
                  </a:cubicBezTo>
                  <a:lnTo>
                    <a:pt x="4052951" y="212852"/>
                  </a:lnTo>
                  <a:lnTo>
                    <a:pt x="4063746" y="212852"/>
                  </a:lnTo>
                  <a:lnTo>
                    <a:pt x="4063746" y="1829816"/>
                  </a:lnTo>
                  <a:lnTo>
                    <a:pt x="4052951" y="1829816"/>
                  </a:lnTo>
                  <a:lnTo>
                    <a:pt x="4063746" y="1829816"/>
                  </a:lnTo>
                  <a:cubicBezTo>
                    <a:pt x="4063746" y="1947418"/>
                    <a:pt x="3967861" y="2042668"/>
                    <a:pt x="3849751" y="2042668"/>
                  </a:cubicBezTo>
                  <a:lnTo>
                    <a:pt x="3849751" y="2031873"/>
                  </a:lnTo>
                  <a:lnTo>
                    <a:pt x="3849751" y="2042668"/>
                  </a:lnTo>
                  <a:lnTo>
                    <a:pt x="213995" y="2042668"/>
                  </a:lnTo>
                  <a:lnTo>
                    <a:pt x="213995" y="2031873"/>
                  </a:lnTo>
                  <a:lnTo>
                    <a:pt x="213995" y="2042668"/>
                  </a:lnTo>
                  <a:cubicBezTo>
                    <a:pt x="95885" y="2042668"/>
                    <a:pt x="0" y="1947418"/>
                    <a:pt x="0" y="1829816"/>
                  </a:cubicBezTo>
                  <a:lnTo>
                    <a:pt x="0" y="212852"/>
                  </a:lnTo>
                  <a:lnTo>
                    <a:pt x="10795" y="212852"/>
                  </a:lnTo>
                  <a:lnTo>
                    <a:pt x="0" y="212852"/>
                  </a:lnTo>
                  <a:moveTo>
                    <a:pt x="21590" y="212852"/>
                  </a:moveTo>
                  <a:lnTo>
                    <a:pt x="21590" y="1829816"/>
                  </a:lnTo>
                  <a:lnTo>
                    <a:pt x="10795" y="1829816"/>
                  </a:lnTo>
                  <a:lnTo>
                    <a:pt x="21590" y="1829816"/>
                  </a:lnTo>
                  <a:cubicBezTo>
                    <a:pt x="21590" y="1935480"/>
                    <a:pt x="107696" y="2021078"/>
                    <a:pt x="213995" y="2021078"/>
                  </a:cubicBezTo>
                  <a:lnTo>
                    <a:pt x="3849751" y="2021078"/>
                  </a:lnTo>
                  <a:cubicBezTo>
                    <a:pt x="3956050" y="2021078"/>
                    <a:pt x="4042156" y="1935353"/>
                    <a:pt x="4042156" y="1829816"/>
                  </a:cubicBezTo>
                  <a:lnTo>
                    <a:pt x="4042156" y="212852"/>
                  </a:lnTo>
                  <a:cubicBezTo>
                    <a:pt x="4042156" y="107188"/>
                    <a:pt x="3956050" y="21590"/>
                    <a:pt x="3849751" y="21590"/>
                  </a:cubicBezTo>
                  <a:lnTo>
                    <a:pt x="213995" y="21590"/>
                  </a:lnTo>
                  <a:lnTo>
                    <a:pt x="213995" y="10795"/>
                  </a:lnTo>
                  <a:lnTo>
                    <a:pt x="213995" y="21590"/>
                  </a:lnTo>
                  <a:cubicBezTo>
                    <a:pt x="107696" y="21590"/>
                    <a:pt x="21590" y="107315"/>
                    <a:pt x="21590" y="212852"/>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8" name="TextBox 58"/>
          <p:cNvSpPr txBox="1"/>
          <p:nvPr/>
        </p:nvSpPr>
        <p:spPr>
          <a:xfrm>
            <a:off x="13388794" y="1720908"/>
            <a:ext cx="2879016" cy="467106"/>
          </a:xfrm>
          <a:prstGeom prst="rect">
            <a:avLst/>
          </a:prstGeom>
        </p:spPr>
        <p:txBody>
          <a:bodyPr lIns="0" tIns="0" rIns="0" bIns="0" rtlCol="0" anchor="t">
            <a:spAutoFit/>
          </a:bodyPr>
          <a:lstStyle/>
          <a:p>
            <a:pPr marL="0" marR="0" lvl="0" indent="0" algn="ctr" defTabSz="914400" rtl="0" eaLnBrk="1" fontAlgn="auto" latinLnBrk="0" hangingPunct="1">
              <a:lnSpc>
                <a:spcPts val="3402"/>
              </a:lnSpc>
              <a:spcBef>
                <a:spcPts val="0"/>
              </a:spcBef>
              <a:spcAft>
                <a:spcPts val="0"/>
              </a:spcAft>
              <a:buClrTx/>
              <a:buSzTx/>
              <a:buFontTx/>
              <a:buNone/>
              <a:tabLst/>
              <a:defRPr/>
            </a:pPr>
            <a:r>
              <a:rPr kumimoji="0" lang="en-US" sz="3150" b="0" i="0" u="none" strike="noStrike" kern="1200" cap="none" spc="0" normalizeH="0" baseline="0" noProof="0">
                <a:ln>
                  <a:noFill/>
                </a:ln>
                <a:solidFill>
                  <a:srgbClr val="FFFFFF"/>
                </a:solidFill>
                <a:effectLst/>
                <a:uLnTx/>
                <a:uFillTx/>
                <a:latin typeface="Arimo"/>
                <a:ea typeface="+mn-ea"/>
                <a:cs typeface="+mn-cs"/>
              </a:rPr>
              <a:t>Healthcare</a:t>
            </a:r>
          </a:p>
        </p:txBody>
      </p:sp>
      <p:grpSp>
        <p:nvGrpSpPr>
          <p:cNvPr id="59" name="Group 59"/>
          <p:cNvGrpSpPr/>
          <p:nvPr/>
        </p:nvGrpSpPr>
        <p:grpSpPr>
          <a:xfrm>
            <a:off x="13647032" y="3078463"/>
            <a:ext cx="2441495" cy="1532005"/>
            <a:chOff x="0" y="0"/>
            <a:chExt cx="3255326" cy="2042674"/>
          </a:xfrm>
        </p:grpSpPr>
        <p:sp>
          <p:nvSpPr>
            <p:cNvPr id="60" name="Freeform 60"/>
            <p:cNvSpPr/>
            <p:nvPr/>
          </p:nvSpPr>
          <p:spPr>
            <a:xfrm>
              <a:off x="10795" y="10795"/>
              <a:ext cx="3233801" cy="2021078"/>
            </a:xfrm>
            <a:custGeom>
              <a:avLst/>
              <a:gdLst/>
              <a:ahLst/>
              <a:cxnLst/>
              <a:rect l="l" t="t" r="r" b="b"/>
              <a:pathLst>
                <a:path w="3233801" h="2021078">
                  <a:moveTo>
                    <a:pt x="0" y="202057"/>
                  </a:moveTo>
                  <a:cubicBezTo>
                    <a:pt x="0" y="90424"/>
                    <a:pt x="90805" y="0"/>
                    <a:pt x="202946" y="0"/>
                  </a:cubicBezTo>
                  <a:lnTo>
                    <a:pt x="3030855" y="0"/>
                  </a:lnTo>
                  <a:cubicBezTo>
                    <a:pt x="3142869" y="0"/>
                    <a:pt x="3233801" y="90424"/>
                    <a:pt x="3233801" y="202057"/>
                  </a:cubicBezTo>
                  <a:lnTo>
                    <a:pt x="3233801" y="1819021"/>
                  </a:lnTo>
                  <a:cubicBezTo>
                    <a:pt x="3233801" y="1930654"/>
                    <a:pt x="3142996" y="2021078"/>
                    <a:pt x="3030855" y="2021078"/>
                  </a:cubicBezTo>
                  <a:lnTo>
                    <a:pt x="202946" y="2021078"/>
                  </a:lnTo>
                  <a:cubicBezTo>
                    <a:pt x="90805" y="2021078"/>
                    <a:pt x="0" y="1930654"/>
                    <a:pt x="0" y="1819021"/>
                  </a:cubicBezTo>
                  <a:close/>
                </a:path>
              </a:pathLst>
            </a:custGeom>
            <a:solidFill>
              <a:srgbClr val="FFFFFF">
                <a:alpha val="89804"/>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 name="Freeform 61"/>
            <p:cNvSpPr/>
            <p:nvPr/>
          </p:nvSpPr>
          <p:spPr>
            <a:xfrm>
              <a:off x="0" y="0"/>
              <a:ext cx="3255391" cy="2042668"/>
            </a:xfrm>
            <a:custGeom>
              <a:avLst/>
              <a:gdLst/>
              <a:ahLst/>
              <a:cxnLst/>
              <a:rect l="l" t="t" r="r" b="b"/>
              <a:pathLst>
                <a:path w="3255391" h="2042668">
                  <a:moveTo>
                    <a:pt x="0" y="212852"/>
                  </a:moveTo>
                  <a:cubicBezTo>
                    <a:pt x="0" y="95250"/>
                    <a:pt x="95758" y="0"/>
                    <a:pt x="213741" y="0"/>
                  </a:cubicBezTo>
                  <a:lnTo>
                    <a:pt x="3041650" y="0"/>
                  </a:lnTo>
                  <a:lnTo>
                    <a:pt x="3041650" y="10795"/>
                  </a:lnTo>
                  <a:lnTo>
                    <a:pt x="3041650" y="0"/>
                  </a:lnTo>
                  <a:cubicBezTo>
                    <a:pt x="3159633" y="0"/>
                    <a:pt x="3255391" y="95250"/>
                    <a:pt x="3255391" y="212852"/>
                  </a:cubicBezTo>
                  <a:lnTo>
                    <a:pt x="3244596" y="212852"/>
                  </a:lnTo>
                  <a:lnTo>
                    <a:pt x="3255391" y="212852"/>
                  </a:lnTo>
                  <a:lnTo>
                    <a:pt x="3255391" y="1829816"/>
                  </a:lnTo>
                  <a:lnTo>
                    <a:pt x="3244596" y="1829816"/>
                  </a:lnTo>
                  <a:lnTo>
                    <a:pt x="3255391" y="1829816"/>
                  </a:lnTo>
                  <a:cubicBezTo>
                    <a:pt x="3255391" y="1947418"/>
                    <a:pt x="3159633" y="2042668"/>
                    <a:pt x="3041650" y="2042668"/>
                  </a:cubicBezTo>
                  <a:lnTo>
                    <a:pt x="3041650" y="2031873"/>
                  </a:lnTo>
                  <a:lnTo>
                    <a:pt x="3041650" y="2042668"/>
                  </a:lnTo>
                  <a:lnTo>
                    <a:pt x="213741" y="2042668"/>
                  </a:lnTo>
                  <a:lnTo>
                    <a:pt x="213741" y="2031873"/>
                  </a:lnTo>
                  <a:lnTo>
                    <a:pt x="213741" y="2042668"/>
                  </a:lnTo>
                  <a:cubicBezTo>
                    <a:pt x="95758" y="2042668"/>
                    <a:pt x="0" y="1947418"/>
                    <a:pt x="0" y="1829816"/>
                  </a:cubicBezTo>
                  <a:lnTo>
                    <a:pt x="0" y="212852"/>
                  </a:lnTo>
                  <a:lnTo>
                    <a:pt x="10795" y="212852"/>
                  </a:lnTo>
                  <a:lnTo>
                    <a:pt x="0" y="212852"/>
                  </a:lnTo>
                  <a:moveTo>
                    <a:pt x="21590" y="212852"/>
                  </a:moveTo>
                  <a:lnTo>
                    <a:pt x="21590" y="1829816"/>
                  </a:lnTo>
                  <a:lnTo>
                    <a:pt x="10795" y="1829816"/>
                  </a:lnTo>
                  <a:lnTo>
                    <a:pt x="21590" y="1829816"/>
                  </a:lnTo>
                  <a:cubicBezTo>
                    <a:pt x="21590" y="1935480"/>
                    <a:pt x="107569" y="2021078"/>
                    <a:pt x="213741" y="2021078"/>
                  </a:cubicBezTo>
                  <a:lnTo>
                    <a:pt x="3041650" y="2021078"/>
                  </a:lnTo>
                  <a:cubicBezTo>
                    <a:pt x="3147822" y="2021078"/>
                    <a:pt x="3233801" y="1935353"/>
                    <a:pt x="3233801" y="1829816"/>
                  </a:cubicBezTo>
                  <a:lnTo>
                    <a:pt x="3233801" y="212852"/>
                  </a:lnTo>
                  <a:cubicBezTo>
                    <a:pt x="3233801" y="107188"/>
                    <a:pt x="3147822" y="21590"/>
                    <a:pt x="3041650" y="21590"/>
                  </a:cubicBezTo>
                  <a:lnTo>
                    <a:pt x="213741" y="21590"/>
                  </a:lnTo>
                  <a:lnTo>
                    <a:pt x="213741" y="10795"/>
                  </a:lnTo>
                  <a:lnTo>
                    <a:pt x="213741" y="21590"/>
                  </a:lnTo>
                  <a:cubicBezTo>
                    <a:pt x="107569" y="21590"/>
                    <a:pt x="21590" y="107315"/>
                    <a:pt x="21590" y="212852"/>
                  </a:cubicBezTo>
                  <a:close/>
                </a:path>
              </a:pathLst>
            </a:custGeom>
            <a:solidFill>
              <a:srgbClr val="A0ADA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2" name="TextBox 62"/>
          <p:cNvSpPr txBox="1"/>
          <p:nvPr/>
        </p:nvSpPr>
        <p:spPr>
          <a:xfrm>
            <a:off x="13718099" y="3704638"/>
            <a:ext cx="2299360" cy="298704"/>
          </a:xfrm>
          <a:prstGeom prst="rect">
            <a:avLst/>
          </a:prstGeom>
        </p:spPr>
        <p:txBody>
          <a:bodyPr lIns="0" tIns="0" rIns="0" bIns="0" rtlCol="0" anchor="t">
            <a:spAutoFit/>
          </a:bodyPr>
          <a:lstStyle/>
          <a:p>
            <a:pPr marL="0" marR="0" lvl="0" indent="0" algn="ctr" defTabSz="914400" rtl="0" eaLnBrk="1" fontAlgn="auto" latinLnBrk="0" hangingPunct="1">
              <a:lnSpc>
                <a:spcPts val="2268"/>
              </a:lnSpc>
              <a:spcBef>
                <a:spcPts val="0"/>
              </a:spcBef>
              <a:spcAft>
                <a:spcPts val="0"/>
              </a:spcAft>
              <a:buClrTx/>
              <a:buSzTx/>
              <a:buFontTx/>
              <a:buNone/>
              <a:tabLst/>
              <a:defRPr/>
            </a:pPr>
            <a:r>
              <a:rPr kumimoji="0" lang="en-US" sz="2100" b="0" i="0" u="none" strike="noStrike" kern="1200" cap="none" spc="0" normalizeH="0" baseline="0" noProof="0">
                <a:ln>
                  <a:noFill/>
                </a:ln>
                <a:solidFill>
                  <a:srgbClr val="000000"/>
                </a:solidFill>
                <a:effectLst/>
                <a:uLnTx/>
                <a:uFillTx/>
                <a:latin typeface="Arimo"/>
                <a:ea typeface="+mn-ea"/>
                <a:cs typeface="+mn-cs"/>
              </a:rPr>
              <a:t>Hospitals</a:t>
            </a:r>
          </a:p>
        </p:txBody>
      </p:sp>
      <p:grpSp>
        <p:nvGrpSpPr>
          <p:cNvPr id="63" name="Group 63"/>
          <p:cNvGrpSpPr/>
          <p:nvPr/>
        </p:nvGrpSpPr>
        <p:grpSpPr>
          <a:xfrm>
            <a:off x="13647032" y="4973231"/>
            <a:ext cx="2441495" cy="1532005"/>
            <a:chOff x="0" y="0"/>
            <a:chExt cx="3255326" cy="2042674"/>
          </a:xfrm>
        </p:grpSpPr>
        <p:sp>
          <p:nvSpPr>
            <p:cNvPr id="64" name="Freeform 64"/>
            <p:cNvSpPr/>
            <p:nvPr/>
          </p:nvSpPr>
          <p:spPr>
            <a:xfrm>
              <a:off x="10795" y="10795"/>
              <a:ext cx="3233801" cy="2021078"/>
            </a:xfrm>
            <a:custGeom>
              <a:avLst/>
              <a:gdLst/>
              <a:ahLst/>
              <a:cxnLst/>
              <a:rect l="l" t="t" r="r" b="b"/>
              <a:pathLst>
                <a:path w="3233801" h="2021078">
                  <a:moveTo>
                    <a:pt x="0" y="202057"/>
                  </a:moveTo>
                  <a:cubicBezTo>
                    <a:pt x="0" y="90424"/>
                    <a:pt x="90805" y="0"/>
                    <a:pt x="202946" y="0"/>
                  </a:cubicBezTo>
                  <a:lnTo>
                    <a:pt x="3030855" y="0"/>
                  </a:lnTo>
                  <a:cubicBezTo>
                    <a:pt x="3142869" y="0"/>
                    <a:pt x="3233801" y="90424"/>
                    <a:pt x="3233801" y="202057"/>
                  </a:cubicBezTo>
                  <a:lnTo>
                    <a:pt x="3233801" y="1819021"/>
                  </a:lnTo>
                  <a:cubicBezTo>
                    <a:pt x="3233801" y="1930654"/>
                    <a:pt x="3142996" y="2021078"/>
                    <a:pt x="3030855" y="2021078"/>
                  </a:cubicBezTo>
                  <a:lnTo>
                    <a:pt x="202946" y="2021078"/>
                  </a:lnTo>
                  <a:cubicBezTo>
                    <a:pt x="90805" y="2021078"/>
                    <a:pt x="0" y="1930654"/>
                    <a:pt x="0" y="1819021"/>
                  </a:cubicBezTo>
                  <a:close/>
                </a:path>
              </a:pathLst>
            </a:custGeom>
            <a:solidFill>
              <a:srgbClr val="FFFFFF">
                <a:alpha val="89804"/>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5" name="Freeform 65"/>
            <p:cNvSpPr/>
            <p:nvPr/>
          </p:nvSpPr>
          <p:spPr>
            <a:xfrm>
              <a:off x="0" y="0"/>
              <a:ext cx="3255391" cy="2042668"/>
            </a:xfrm>
            <a:custGeom>
              <a:avLst/>
              <a:gdLst/>
              <a:ahLst/>
              <a:cxnLst/>
              <a:rect l="l" t="t" r="r" b="b"/>
              <a:pathLst>
                <a:path w="3255391" h="2042668">
                  <a:moveTo>
                    <a:pt x="0" y="212852"/>
                  </a:moveTo>
                  <a:cubicBezTo>
                    <a:pt x="0" y="95250"/>
                    <a:pt x="95758" y="0"/>
                    <a:pt x="213741" y="0"/>
                  </a:cubicBezTo>
                  <a:lnTo>
                    <a:pt x="3041650" y="0"/>
                  </a:lnTo>
                  <a:lnTo>
                    <a:pt x="3041650" y="10795"/>
                  </a:lnTo>
                  <a:lnTo>
                    <a:pt x="3041650" y="0"/>
                  </a:lnTo>
                  <a:cubicBezTo>
                    <a:pt x="3159633" y="0"/>
                    <a:pt x="3255391" y="95250"/>
                    <a:pt x="3255391" y="212852"/>
                  </a:cubicBezTo>
                  <a:lnTo>
                    <a:pt x="3244596" y="212852"/>
                  </a:lnTo>
                  <a:lnTo>
                    <a:pt x="3255391" y="212852"/>
                  </a:lnTo>
                  <a:lnTo>
                    <a:pt x="3255391" y="1829816"/>
                  </a:lnTo>
                  <a:lnTo>
                    <a:pt x="3244596" y="1829816"/>
                  </a:lnTo>
                  <a:lnTo>
                    <a:pt x="3255391" y="1829816"/>
                  </a:lnTo>
                  <a:cubicBezTo>
                    <a:pt x="3255391" y="1947418"/>
                    <a:pt x="3159633" y="2042668"/>
                    <a:pt x="3041650" y="2042668"/>
                  </a:cubicBezTo>
                  <a:lnTo>
                    <a:pt x="3041650" y="2031873"/>
                  </a:lnTo>
                  <a:lnTo>
                    <a:pt x="3041650" y="2042668"/>
                  </a:lnTo>
                  <a:lnTo>
                    <a:pt x="213741" y="2042668"/>
                  </a:lnTo>
                  <a:lnTo>
                    <a:pt x="213741" y="2031873"/>
                  </a:lnTo>
                  <a:lnTo>
                    <a:pt x="213741" y="2042668"/>
                  </a:lnTo>
                  <a:cubicBezTo>
                    <a:pt x="95758" y="2042668"/>
                    <a:pt x="0" y="1947418"/>
                    <a:pt x="0" y="1829816"/>
                  </a:cubicBezTo>
                  <a:lnTo>
                    <a:pt x="0" y="212852"/>
                  </a:lnTo>
                  <a:lnTo>
                    <a:pt x="10795" y="212852"/>
                  </a:lnTo>
                  <a:lnTo>
                    <a:pt x="0" y="212852"/>
                  </a:lnTo>
                  <a:moveTo>
                    <a:pt x="21590" y="212852"/>
                  </a:moveTo>
                  <a:lnTo>
                    <a:pt x="21590" y="1829816"/>
                  </a:lnTo>
                  <a:lnTo>
                    <a:pt x="10795" y="1829816"/>
                  </a:lnTo>
                  <a:lnTo>
                    <a:pt x="21590" y="1829816"/>
                  </a:lnTo>
                  <a:cubicBezTo>
                    <a:pt x="21590" y="1935480"/>
                    <a:pt x="107569" y="2021078"/>
                    <a:pt x="213741" y="2021078"/>
                  </a:cubicBezTo>
                  <a:lnTo>
                    <a:pt x="3041650" y="2021078"/>
                  </a:lnTo>
                  <a:cubicBezTo>
                    <a:pt x="3147822" y="2021078"/>
                    <a:pt x="3233801" y="1935353"/>
                    <a:pt x="3233801" y="1829816"/>
                  </a:cubicBezTo>
                  <a:lnTo>
                    <a:pt x="3233801" y="212852"/>
                  </a:lnTo>
                  <a:cubicBezTo>
                    <a:pt x="3233801" y="107188"/>
                    <a:pt x="3147822" y="21590"/>
                    <a:pt x="3041650" y="21590"/>
                  </a:cubicBezTo>
                  <a:lnTo>
                    <a:pt x="213741" y="21590"/>
                  </a:lnTo>
                  <a:lnTo>
                    <a:pt x="213741" y="10795"/>
                  </a:lnTo>
                  <a:lnTo>
                    <a:pt x="213741" y="21590"/>
                  </a:lnTo>
                  <a:cubicBezTo>
                    <a:pt x="107569" y="21590"/>
                    <a:pt x="21590" y="107315"/>
                    <a:pt x="21590" y="212852"/>
                  </a:cubicBezTo>
                  <a:close/>
                </a:path>
              </a:pathLst>
            </a:custGeom>
            <a:solidFill>
              <a:srgbClr val="91A0A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6" name="TextBox 66"/>
          <p:cNvSpPr txBox="1"/>
          <p:nvPr/>
        </p:nvSpPr>
        <p:spPr>
          <a:xfrm>
            <a:off x="13718099" y="5599407"/>
            <a:ext cx="2299360" cy="298704"/>
          </a:xfrm>
          <a:prstGeom prst="rect">
            <a:avLst/>
          </a:prstGeom>
        </p:spPr>
        <p:txBody>
          <a:bodyPr lIns="0" tIns="0" rIns="0" bIns="0" rtlCol="0" anchor="t">
            <a:spAutoFit/>
          </a:bodyPr>
          <a:lstStyle/>
          <a:p>
            <a:pPr marL="0" marR="0" lvl="0" indent="0" algn="ctr" defTabSz="914400" rtl="0" eaLnBrk="1" fontAlgn="auto" latinLnBrk="0" hangingPunct="1">
              <a:lnSpc>
                <a:spcPts val="2268"/>
              </a:lnSpc>
              <a:spcBef>
                <a:spcPts val="0"/>
              </a:spcBef>
              <a:spcAft>
                <a:spcPts val="0"/>
              </a:spcAft>
              <a:buClrTx/>
              <a:buSzTx/>
              <a:buFontTx/>
              <a:buNone/>
              <a:tabLst/>
              <a:defRPr/>
            </a:pPr>
            <a:r>
              <a:rPr kumimoji="0" lang="en-US" sz="2100" b="0" i="0" u="none" strike="noStrike" kern="1200" cap="none" spc="0" normalizeH="0" baseline="0" noProof="0">
                <a:ln>
                  <a:noFill/>
                </a:ln>
                <a:solidFill>
                  <a:srgbClr val="000000"/>
                </a:solidFill>
                <a:effectLst/>
                <a:uLnTx/>
                <a:uFillTx/>
                <a:latin typeface="Arimo"/>
                <a:ea typeface="+mn-ea"/>
                <a:cs typeface="+mn-cs"/>
              </a:rPr>
              <a:t>Geriatric Clinics</a:t>
            </a:r>
          </a:p>
        </p:txBody>
      </p:sp>
      <p:grpSp>
        <p:nvGrpSpPr>
          <p:cNvPr id="67" name="Group 67"/>
          <p:cNvGrpSpPr/>
          <p:nvPr/>
        </p:nvGrpSpPr>
        <p:grpSpPr>
          <a:xfrm>
            <a:off x="13647032" y="6868000"/>
            <a:ext cx="2441495" cy="1532005"/>
            <a:chOff x="0" y="0"/>
            <a:chExt cx="3255326" cy="2042674"/>
          </a:xfrm>
        </p:grpSpPr>
        <p:sp>
          <p:nvSpPr>
            <p:cNvPr id="68" name="Freeform 68"/>
            <p:cNvSpPr/>
            <p:nvPr/>
          </p:nvSpPr>
          <p:spPr>
            <a:xfrm>
              <a:off x="10795" y="10795"/>
              <a:ext cx="3233801" cy="2021078"/>
            </a:xfrm>
            <a:custGeom>
              <a:avLst/>
              <a:gdLst/>
              <a:ahLst/>
              <a:cxnLst/>
              <a:rect l="l" t="t" r="r" b="b"/>
              <a:pathLst>
                <a:path w="3233801" h="2021078">
                  <a:moveTo>
                    <a:pt x="0" y="202057"/>
                  </a:moveTo>
                  <a:cubicBezTo>
                    <a:pt x="0" y="90424"/>
                    <a:pt x="90805" y="0"/>
                    <a:pt x="202946" y="0"/>
                  </a:cubicBezTo>
                  <a:lnTo>
                    <a:pt x="3030855" y="0"/>
                  </a:lnTo>
                  <a:cubicBezTo>
                    <a:pt x="3142869" y="0"/>
                    <a:pt x="3233801" y="90424"/>
                    <a:pt x="3233801" y="202057"/>
                  </a:cubicBezTo>
                  <a:lnTo>
                    <a:pt x="3233801" y="1819021"/>
                  </a:lnTo>
                  <a:cubicBezTo>
                    <a:pt x="3233801" y="1930654"/>
                    <a:pt x="3142996" y="2021078"/>
                    <a:pt x="3030855" y="2021078"/>
                  </a:cubicBezTo>
                  <a:lnTo>
                    <a:pt x="202946" y="2021078"/>
                  </a:lnTo>
                  <a:cubicBezTo>
                    <a:pt x="90805" y="2021078"/>
                    <a:pt x="0" y="1930654"/>
                    <a:pt x="0" y="1819021"/>
                  </a:cubicBezTo>
                  <a:close/>
                </a:path>
              </a:pathLst>
            </a:custGeom>
            <a:solidFill>
              <a:srgbClr val="FFFFFF">
                <a:alpha val="89804"/>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9"/>
            <p:cNvSpPr/>
            <p:nvPr/>
          </p:nvSpPr>
          <p:spPr>
            <a:xfrm>
              <a:off x="0" y="0"/>
              <a:ext cx="3255391" cy="2042668"/>
            </a:xfrm>
            <a:custGeom>
              <a:avLst/>
              <a:gdLst/>
              <a:ahLst/>
              <a:cxnLst/>
              <a:rect l="l" t="t" r="r" b="b"/>
              <a:pathLst>
                <a:path w="3255391" h="2042668">
                  <a:moveTo>
                    <a:pt x="0" y="212852"/>
                  </a:moveTo>
                  <a:cubicBezTo>
                    <a:pt x="0" y="95250"/>
                    <a:pt x="95758" y="0"/>
                    <a:pt x="213741" y="0"/>
                  </a:cubicBezTo>
                  <a:lnTo>
                    <a:pt x="3041650" y="0"/>
                  </a:lnTo>
                  <a:lnTo>
                    <a:pt x="3041650" y="10795"/>
                  </a:lnTo>
                  <a:lnTo>
                    <a:pt x="3041650" y="0"/>
                  </a:lnTo>
                  <a:cubicBezTo>
                    <a:pt x="3159633" y="0"/>
                    <a:pt x="3255391" y="95250"/>
                    <a:pt x="3255391" y="212852"/>
                  </a:cubicBezTo>
                  <a:lnTo>
                    <a:pt x="3244596" y="212852"/>
                  </a:lnTo>
                  <a:lnTo>
                    <a:pt x="3255391" y="212852"/>
                  </a:lnTo>
                  <a:lnTo>
                    <a:pt x="3255391" y="1829816"/>
                  </a:lnTo>
                  <a:lnTo>
                    <a:pt x="3244596" y="1829816"/>
                  </a:lnTo>
                  <a:lnTo>
                    <a:pt x="3255391" y="1829816"/>
                  </a:lnTo>
                  <a:cubicBezTo>
                    <a:pt x="3255391" y="1947418"/>
                    <a:pt x="3159633" y="2042668"/>
                    <a:pt x="3041650" y="2042668"/>
                  </a:cubicBezTo>
                  <a:lnTo>
                    <a:pt x="3041650" y="2031873"/>
                  </a:lnTo>
                  <a:lnTo>
                    <a:pt x="3041650" y="2042668"/>
                  </a:lnTo>
                  <a:lnTo>
                    <a:pt x="213741" y="2042668"/>
                  </a:lnTo>
                  <a:lnTo>
                    <a:pt x="213741" y="2031873"/>
                  </a:lnTo>
                  <a:lnTo>
                    <a:pt x="213741" y="2042668"/>
                  </a:lnTo>
                  <a:cubicBezTo>
                    <a:pt x="95758" y="2042668"/>
                    <a:pt x="0" y="1947418"/>
                    <a:pt x="0" y="1829816"/>
                  </a:cubicBezTo>
                  <a:lnTo>
                    <a:pt x="0" y="212852"/>
                  </a:lnTo>
                  <a:lnTo>
                    <a:pt x="10795" y="212852"/>
                  </a:lnTo>
                  <a:lnTo>
                    <a:pt x="0" y="212852"/>
                  </a:lnTo>
                  <a:moveTo>
                    <a:pt x="21590" y="212852"/>
                  </a:moveTo>
                  <a:lnTo>
                    <a:pt x="21590" y="1829816"/>
                  </a:lnTo>
                  <a:lnTo>
                    <a:pt x="10795" y="1829816"/>
                  </a:lnTo>
                  <a:lnTo>
                    <a:pt x="21590" y="1829816"/>
                  </a:lnTo>
                  <a:cubicBezTo>
                    <a:pt x="21590" y="1935480"/>
                    <a:pt x="107569" y="2021078"/>
                    <a:pt x="213741" y="2021078"/>
                  </a:cubicBezTo>
                  <a:lnTo>
                    <a:pt x="3041650" y="2021078"/>
                  </a:lnTo>
                  <a:cubicBezTo>
                    <a:pt x="3147822" y="2021078"/>
                    <a:pt x="3233801" y="1935353"/>
                    <a:pt x="3233801" y="1829816"/>
                  </a:cubicBezTo>
                  <a:lnTo>
                    <a:pt x="3233801" y="212852"/>
                  </a:lnTo>
                  <a:cubicBezTo>
                    <a:pt x="3233801" y="107188"/>
                    <a:pt x="3147822" y="21590"/>
                    <a:pt x="3041650" y="21590"/>
                  </a:cubicBezTo>
                  <a:lnTo>
                    <a:pt x="213741" y="21590"/>
                  </a:lnTo>
                  <a:lnTo>
                    <a:pt x="213741" y="10795"/>
                  </a:lnTo>
                  <a:lnTo>
                    <a:pt x="213741" y="21590"/>
                  </a:lnTo>
                  <a:cubicBezTo>
                    <a:pt x="107569" y="21590"/>
                    <a:pt x="21590" y="107315"/>
                    <a:pt x="21590" y="212852"/>
                  </a:cubicBezTo>
                  <a:close/>
                </a:path>
              </a:pathLst>
            </a:custGeom>
            <a:solidFill>
              <a:srgbClr val="8293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0" name="TextBox 70"/>
          <p:cNvSpPr txBox="1"/>
          <p:nvPr/>
        </p:nvSpPr>
        <p:spPr>
          <a:xfrm>
            <a:off x="13718099" y="7351301"/>
            <a:ext cx="2299360" cy="884858"/>
          </a:xfrm>
          <a:prstGeom prst="rect">
            <a:avLst/>
          </a:prstGeom>
        </p:spPr>
        <p:txBody>
          <a:bodyPr lIns="0" tIns="0" rIns="0" bIns="0" rtlCol="0" anchor="t">
            <a:spAutoFit/>
          </a:bodyPr>
          <a:lstStyle/>
          <a:p>
            <a:pPr marL="0" marR="0" lvl="0" indent="0" algn="ctr" defTabSz="914400" rtl="0" eaLnBrk="1" fontAlgn="auto" latinLnBrk="0" hangingPunct="1">
              <a:lnSpc>
                <a:spcPts val="2268"/>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Arimo"/>
                <a:ea typeface="+mn-ea"/>
                <a:cs typeface="+mn-cs"/>
              </a:rPr>
              <a:t>Assisted living</a:t>
            </a:r>
            <a:r>
              <a:rPr kumimoji="0" lang="en-US" sz="2100" b="0" i="0" u="none" strike="noStrike" kern="1200" cap="none" spc="0" normalizeH="0" noProof="0" dirty="0">
                <a:ln>
                  <a:noFill/>
                </a:ln>
                <a:solidFill>
                  <a:srgbClr val="000000"/>
                </a:solidFill>
                <a:effectLst/>
                <a:uLnTx/>
                <a:uFillTx/>
                <a:latin typeface="Arimo"/>
                <a:ea typeface="+mn-ea"/>
                <a:cs typeface="+mn-cs"/>
              </a:rPr>
              <a:t> and </a:t>
            </a:r>
            <a:r>
              <a:rPr kumimoji="0" lang="en-US" sz="2100" b="0" i="0" u="none" strike="noStrike" kern="1200" cap="none" spc="0" normalizeH="0" baseline="0" noProof="0" dirty="0">
                <a:ln>
                  <a:noFill/>
                </a:ln>
                <a:solidFill>
                  <a:srgbClr val="000000"/>
                </a:solidFill>
                <a:effectLst/>
                <a:uLnTx/>
                <a:uFillTx/>
                <a:latin typeface="Arimo"/>
                <a:ea typeface="+mn-ea"/>
                <a:cs typeface="+mn-cs"/>
              </a:rPr>
              <a:t>Long-term Care Institutions</a:t>
            </a:r>
          </a:p>
        </p:txBody>
      </p:sp>
      <p:grpSp>
        <p:nvGrpSpPr>
          <p:cNvPr id="71" name="Group 71"/>
          <p:cNvGrpSpPr/>
          <p:nvPr/>
        </p:nvGrpSpPr>
        <p:grpSpPr>
          <a:xfrm>
            <a:off x="13647032" y="8762767"/>
            <a:ext cx="2441495" cy="1532006"/>
            <a:chOff x="0" y="0"/>
            <a:chExt cx="3255326" cy="2042674"/>
          </a:xfrm>
        </p:grpSpPr>
        <p:sp>
          <p:nvSpPr>
            <p:cNvPr id="72" name="Freeform 72"/>
            <p:cNvSpPr/>
            <p:nvPr/>
          </p:nvSpPr>
          <p:spPr>
            <a:xfrm>
              <a:off x="10795" y="10795"/>
              <a:ext cx="3233801" cy="2021078"/>
            </a:xfrm>
            <a:custGeom>
              <a:avLst/>
              <a:gdLst/>
              <a:ahLst/>
              <a:cxnLst/>
              <a:rect l="l" t="t" r="r" b="b"/>
              <a:pathLst>
                <a:path w="3233801" h="2021078">
                  <a:moveTo>
                    <a:pt x="0" y="202057"/>
                  </a:moveTo>
                  <a:cubicBezTo>
                    <a:pt x="0" y="90424"/>
                    <a:pt x="90805" y="0"/>
                    <a:pt x="202946" y="0"/>
                  </a:cubicBezTo>
                  <a:lnTo>
                    <a:pt x="3030855" y="0"/>
                  </a:lnTo>
                  <a:cubicBezTo>
                    <a:pt x="3142869" y="0"/>
                    <a:pt x="3233801" y="90424"/>
                    <a:pt x="3233801" y="202057"/>
                  </a:cubicBezTo>
                  <a:lnTo>
                    <a:pt x="3233801" y="1819021"/>
                  </a:lnTo>
                  <a:cubicBezTo>
                    <a:pt x="3233801" y="1930654"/>
                    <a:pt x="3142996" y="2021078"/>
                    <a:pt x="3030855" y="2021078"/>
                  </a:cubicBezTo>
                  <a:lnTo>
                    <a:pt x="202946" y="2021078"/>
                  </a:lnTo>
                  <a:cubicBezTo>
                    <a:pt x="90805" y="2021078"/>
                    <a:pt x="0" y="1930654"/>
                    <a:pt x="0" y="1819021"/>
                  </a:cubicBezTo>
                  <a:close/>
                </a:path>
              </a:pathLst>
            </a:custGeom>
            <a:solidFill>
              <a:srgbClr val="FFFFFF">
                <a:alpha val="89804"/>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3" name="Freeform 73"/>
            <p:cNvSpPr/>
            <p:nvPr/>
          </p:nvSpPr>
          <p:spPr>
            <a:xfrm>
              <a:off x="0" y="0"/>
              <a:ext cx="3255391" cy="2042668"/>
            </a:xfrm>
            <a:custGeom>
              <a:avLst/>
              <a:gdLst/>
              <a:ahLst/>
              <a:cxnLst/>
              <a:rect l="l" t="t" r="r" b="b"/>
              <a:pathLst>
                <a:path w="3255391" h="2042668">
                  <a:moveTo>
                    <a:pt x="0" y="212852"/>
                  </a:moveTo>
                  <a:cubicBezTo>
                    <a:pt x="0" y="95250"/>
                    <a:pt x="95758" y="0"/>
                    <a:pt x="213741" y="0"/>
                  </a:cubicBezTo>
                  <a:lnTo>
                    <a:pt x="3041650" y="0"/>
                  </a:lnTo>
                  <a:lnTo>
                    <a:pt x="3041650" y="10795"/>
                  </a:lnTo>
                  <a:lnTo>
                    <a:pt x="3041650" y="0"/>
                  </a:lnTo>
                  <a:cubicBezTo>
                    <a:pt x="3159633" y="0"/>
                    <a:pt x="3255391" y="95250"/>
                    <a:pt x="3255391" y="212852"/>
                  </a:cubicBezTo>
                  <a:lnTo>
                    <a:pt x="3244596" y="212852"/>
                  </a:lnTo>
                  <a:lnTo>
                    <a:pt x="3255391" y="212852"/>
                  </a:lnTo>
                  <a:lnTo>
                    <a:pt x="3255391" y="1829816"/>
                  </a:lnTo>
                  <a:lnTo>
                    <a:pt x="3244596" y="1829816"/>
                  </a:lnTo>
                  <a:lnTo>
                    <a:pt x="3255391" y="1829816"/>
                  </a:lnTo>
                  <a:cubicBezTo>
                    <a:pt x="3255391" y="1947418"/>
                    <a:pt x="3159633" y="2042668"/>
                    <a:pt x="3041650" y="2042668"/>
                  </a:cubicBezTo>
                  <a:lnTo>
                    <a:pt x="3041650" y="2031873"/>
                  </a:lnTo>
                  <a:lnTo>
                    <a:pt x="3041650" y="2042668"/>
                  </a:lnTo>
                  <a:lnTo>
                    <a:pt x="213741" y="2042668"/>
                  </a:lnTo>
                  <a:lnTo>
                    <a:pt x="213741" y="2031873"/>
                  </a:lnTo>
                  <a:lnTo>
                    <a:pt x="213741" y="2042668"/>
                  </a:lnTo>
                  <a:cubicBezTo>
                    <a:pt x="95758" y="2042668"/>
                    <a:pt x="0" y="1947418"/>
                    <a:pt x="0" y="1829816"/>
                  </a:cubicBezTo>
                  <a:lnTo>
                    <a:pt x="0" y="212852"/>
                  </a:lnTo>
                  <a:lnTo>
                    <a:pt x="10795" y="212852"/>
                  </a:lnTo>
                  <a:lnTo>
                    <a:pt x="0" y="212852"/>
                  </a:lnTo>
                  <a:moveTo>
                    <a:pt x="21590" y="212852"/>
                  </a:moveTo>
                  <a:lnTo>
                    <a:pt x="21590" y="1829816"/>
                  </a:lnTo>
                  <a:lnTo>
                    <a:pt x="10795" y="1829816"/>
                  </a:lnTo>
                  <a:lnTo>
                    <a:pt x="21590" y="1829816"/>
                  </a:lnTo>
                  <a:cubicBezTo>
                    <a:pt x="21590" y="1935480"/>
                    <a:pt x="107569" y="2021078"/>
                    <a:pt x="213741" y="2021078"/>
                  </a:cubicBezTo>
                  <a:lnTo>
                    <a:pt x="3041650" y="2021078"/>
                  </a:lnTo>
                  <a:cubicBezTo>
                    <a:pt x="3147822" y="2021078"/>
                    <a:pt x="3233801" y="1935353"/>
                    <a:pt x="3233801" y="1829816"/>
                  </a:cubicBezTo>
                  <a:lnTo>
                    <a:pt x="3233801" y="212852"/>
                  </a:lnTo>
                  <a:cubicBezTo>
                    <a:pt x="3233801" y="107188"/>
                    <a:pt x="3147822" y="21590"/>
                    <a:pt x="3041650" y="21590"/>
                  </a:cubicBezTo>
                  <a:lnTo>
                    <a:pt x="213741" y="21590"/>
                  </a:lnTo>
                  <a:lnTo>
                    <a:pt x="213741" y="10795"/>
                  </a:lnTo>
                  <a:lnTo>
                    <a:pt x="213741" y="21590"/>
                  </a:lnTo>
                  <a:cubicBezTo>
                    <a:pt x="107569" y="21590"/>
                    <a:pt x="21590" y="107315"/>
                    <a:pt x="21590" y="212852"/>
                  </a:cubicBezTo>
                  <a:close/>
                </a:path>
              </a:pathLst>
            </a:custGeom>
            <a:solidFill>
              <a:srgbClr val="748585"/>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4" name="TextBox 74"/>
          <p:cNvSpPr txBox="1"/>
          <p:nvPr/>
        </p:nvSpPr>
        <p:spPr>
          <a:xfrm>
            <a:off x="13718099" y="9388942"/>
            <a:ext cx="2299360" cy="298704"/>
          </a:xfrm>
          <a:prstGeom prst="rect">
            <a:avLst/>
          </a:prstGeom>
        </p:spPr>
        <p:txBody>
          <a:bodyPr lIns="0" tIns="0" rIns="0" bIns="0" rtlCol="0" anchor="t">
            <a:spAutoFit/>
          </a:bodyPr>
          <a:lstStyle/>
          <a:p>
            <a:pPr marL="0" marR="0" lvl="0" indent="0" algn="ctr" defTabSz="914400" rtl="0" eaLnBrk="1" fontAlgn="auto" latinLnBrk="0" hangingPunct="1">
              <a:lnSpc>
                <a:spcPts val="2268"/>
              </a:lnSpc>
              <a:spcBef>
                <a:spcPts val="0"/>
              </a:spcBef>
              <a:spcAft>
                <a:spcPts val="0"/>
              </a:spcAft>
              <a:buClrTx/>
              <a:buSzTx/>
              <a:buFontTx/>
              <a:buNone/>
              <a:tabLst/>
              <a:defRPr/>
            </a:pPr>
            <a:r>
              <a:rPr kumimoji="0" lang="en-US" sz="2100" b="0" i="0" u="none" strike="noStrike" kern="1200" cap="none" spc="0" normalizeH="0" baseline="0" noProof="0">
                <a:ln>
                  <a:noFill/>
                </a:ln>
                <a:solidFill>
                  <a:srgbClr val="000000"/>
                </a:solidFill>
                <a:effectLst/>
                <a:uLnTx/>
                <a:uFillTx/>
                <a:latin typeface="Arimo"/>
                <a:ea typeface="+mn-ea"/>
                <a:cs typeface="+mn-cs"/>
              </a:rPr>
              <a:t>Hospice</a:t>
            </a:r>
          </a:p>
        </p:txBody>
      </p:sp>
      <p:sp>
        <p:nvSpPr>
          <p:cNvPr id="75" name="TextBox 75"/>
          <p:cNvSpPr txBox="1"/>
          <p:nvPr/>
        </p:nvSpPr>
        <p:spPr>
          <a:xfrm>
            <a:off x="6092192" y="201638"/>
            <a:ext cx="6503670" cy="609600"/>
          </a:xfrm>
          <a:prstGeom prst="rect">
            <a:avLst/>
          </a:prstGeom>
        </p:spPr>
        <p:txBody>
          <a:bodyPr lIns="0" tIns="0" rIns="0" bIns="0" rtlCol="0" anchor="t">
            <a:spAutoFit/>
          </a:bodyPr>
          <a:lstStyle/>
          <a:p>
            <a:pPr marL="0" marR="0" lvl="0" indent="0" algn="ctr" defTabSz="914400" rtl="0" eaLnBrk="1" fontAlgn="auto" latinLnBrk="0" hangingPunct="1">
              <a:lnSpc>
                <a:spcPts val="4679"/>
              </a:lnSpc>
              <a:spcBef>
                <a:spcPts val="0"/>
              </a:spcBef>
              <a:spcAft>
                <a:spcPts val="0"/>
              </a:spcAft>
              <a:buClrTx/>
              <a:buSzTx/>
              <a:buFontTx/>
              <a:buNone/>
              <a:tabLst/>
              <a:defRPr/>
            </a:pPr>
            <a:r>
              <a:rPr kumimoji="0" lang="en-US" sz="3899" b="0" i="0" u="none" strike="noStrike" kern="1200" cap="none" spc="0" normalizeH="0" baseline="0" noProof="0">
                <a:ln>
                  <a:noFill/>
                </a:ln>
                <a:solidFill>
                  <a:srgbClr val="000000"/>
                </a:solidFill>
                <a:effectLst/>
                <a:uLnTx/>
                <a:uFillTx/>
                <a:latin typeface="Arimo Bold"/>
                <a:ea typeface="+mn-ea"/>
                <a:cs typeface="+mn-cs"/>
              </a:rPr>
              <a:t>Aging Services Network</a:t>
            </a:r>
          </a:p>
        </p:txBody>
      </p:sp>
    </p:spTree>
    <p:extLst>
      <p:ext uri="{BB962C8B-B14F-4D97-AF65-F5344CB8AC3E}">
        <p14:creationId xmlns:p14="http://schemas.microsoft.com/office/powerpoint/2010/main" val="80878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11"/>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15"/>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nodeType="clickEffect">
                                  <p:stCondLst>
                                    <p:cond delay="0"/>
                                  </p:stCondLst>
                                  <p:childTnLst>
                                    <p:animScale>
                                      <p:cBhvr>
                                        <p:cTn id="18" dur="2000" fill="hold"/>
                                        <p:tgtEl>
                                          <p:spTgt spid="23"/>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nodeType="clickEffect">
                                  <p:stCondLst>
                                    <p:cond delay="0"/>
                                  </p:stCondLst>
                                  <p:childTnLst>
                                    <p:animScale>
                                      <p:cBhvr>
                                        <p:cTn id="22" dur="2000" fill="hold"/>
                                        <p:tgtEl>
                                          <p:spTgt spid="27"/>
                                        </p:tgtEl>
                                      </p:cBhvr>
                                      <p:by x="150000" y="150000"/>
                                    </p:animScale>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nodeType="clickEffect">
                                  <p:stCondLst>
                                    <p:cond delay="0"/>
                                  </p:stCondLst>
                                  <p:childTnLst>
                                    <p:animScale>
                                      <p:cBhvr>
                                        <p:cTn id="26" dur="2000" fill="hold"/>
                                        <p:tgtEl>
                                          <p:spTgt spid="31"/>
                                        </p:tgtEl>
                                      </p:cBhvr>
                                      <p:by x="150000" y="150000"/>
                                    </p:animScale>
                                  </p:childTnLst>
                                </p:cTn>
                              </p:par>
                            </p:childTnLst>
                          </p:cTn>
                        </p:par>
                      </p:childTnLst>
                    </p:cTn>
                  </p:par>
                  <p:par>
                    <p:cTn id="27" fill="hold">
                      <p:stCondLst>
                        <p:cond delay="indefinite"/>
                      </p:stCondLst>
                      <p:childTnLst>
                        <p:par>
                          <p:cTn id="28" fill="hold">
                            <p:stCondLst>
                              <p:cond delay="0"/>
                            </p:stCondLst>
                            <p:childTnLst>
                              <p:par>
                                <p:cTn id="29" presetID="6" presetClass="emph" presetSubtype="0" fill="hold" nodeType="clickEffect">
                                  <p:stCondLst>
                                    <p:cond delay="0"/>
                                  </p:stCondLst>
                                  <p:childTnLst>
                                    <p:animScale>
                                      <p:cBhvr>
                                        <p:cTn id="30" dur="2000" fill="hold"/>
                                        <p:tgtEl>
                                          <p:spTgt spid="35"/>
                                        </p:tgtEl>
                                      </p:cBhvr>
                                      <p:by x="150000" y="150000"/>
                                    </p:animScale>
                                  </p:childTnLst>
                                </p:cTn>
                              </p:par>
                            </p:childTnLst>
                          </p:cTn>
                        </p:par>
                      </p:childTnLst>
                    </p:cTn>
                  </p:par>
                  <p:par>
                    <p:cTn id="31" fill="hold">
                      <p:stCondLst>
                        <p:cond delay="indefinite"/>
                      </p:stCondLst>
                      <p:childTnLst>
                        <p:par>
                          <p:cTn id="32" fill="hold">
                            <p:stCondLst>
                              <p:cond delay="0"/>
                            </p:stCondLst>
                            <p:childTnLst>
                              <p:par>
                                <p:cTn id="33" presetID="6" presetClass="emph" presetSubtype="0" fill="hold" nodeType="clickEffect">
                                  <p:stCondLst>
                                    <p:cond delay="0"/>
                                  </p:stCondLst>
                                  <p:childTnLst>
                                    <p:animScale>
                                      <p:cBhvr>
                                        <p:cTn id="34" dur="2000" fill="hold"/>
                                        <p:tgtEl>
                                          <p:spTgt spid="43"/>
                                        </p:tgtEl>
                                      </p:cBhvr>
                                      <p:by x="150000" y="150000"/>
                                    </p:animScale>
                                  </p:childTnLst>
                                </p:cTn>
                              </p:par>
                            </p:childTnLst>
                          </p:cTn>
                        </p:par>
                      </p:childTnLst>
                    </p:cTn>
                  </p:par>
                  <p:par>
                    <p:cTn id="35" fill="hold">
                      <p:stCondLst>
                        <p:cond delay="indefinite"/>
                      </p:stCondLst>
                      <p:childTnLst>
                        <p:par>
                          <p:cTn id="36" fill="hold">
                            <p:stCondLst>
                              <p:cond delay="0"/>
                            </p:stCondLst>
                            <p:childTnLst>
                              <p:par>
                                <p:cTn id="37" presetID="6" presetClass="emph" presetSubtype="0" fill="hold" nodeType="clickEffect">
                                  <p:stCondLst>
                                    <p:cond delay="0"/>
                                  </p:stCondLst>
                                  <p:childTnLst>
                                    <p:animScale>
                                      <p:cBhvr>
                                        <p:cTn id="38" dur="2000" fill="hold"/>
                                        <p:tgtEl>
                                          <p:spTgt spid="47"/>
                                        </p:tgtEl>
                                      </p:cBhvr>
                                      <p:by x="150000" y="150000"/>
                                    </p:animScale>
                                  </p:childTnLst>
                                </p:cTn>
                              </p:par>
                            </p:childTnLst>
                          </p:cTn>
                        </p:par>
                      </p:childTnLst>
                    </p:cTn>
                  </p:par>
                  <p:par>
                    <p:cTn id="39" fill="hold">
                      <p:stCondLst>
                        <p:cond delay="indefinite"/>
                      </p:stCondLst>
                      <p:childTnLst>
                        <p:par>
                          <p:cTn id="40" fill="hold">
                            <p:stCondLst>
                              <p:cond delay="0"/>
                            </p:stCondLst>
                            <p:childTnLst>
                              <p:par>
                                <p:cTn id="41" presetID="6" presetClass="emph" presetSubtype="0" fill="hold" nodeType="clickEffect">
                                  <p:stCondLst>
                                    <p:cond delay="0"/>
                                  </p:stCondLst>
                                  <p:childTnLst>
                                    <p:animScale>
                                      <p:cBhvr>
                                        <p:cTn id="42" dur="2000" fill="hold"/>
                                        <p:tgtEl>
                                          <p:spTgt spid="51"/>
                                        </p:tgtEl>
                                      </p:cBhvr>
                                      <p:by x="150000" y="150000"/>
                                    </p:animScale>
                                  </p:childTnLst>
                                </p:cTn>
                              </p:par>
                            </p:childTnLst>
                          </p:cTn>
                        </p:par>
                      </p:childTnLst>
                    </p:cTn>
                  </p:par>
                  <p:par>
                    <p:cTn id="43" fill="hold">
                      <p:stCondLst>
                        <p:cond delay="indefinite"/>
                      </p:stCondLst>
                      <p:childTnLst>
                        <p:par>
                          <p:cTn id="44" fill="hold">
                            <p:stCondLst>
                              <p:cond delay="0"/>
                            </p:stCondLst>
                            <p:childTnLst>
                              <p:par>
                                <p:cTn id="45" presetID="6" presetClass="emph" presetSubtype="0" fill="hold" nodeType="clickEffect">
                                  <p:stCondLst>
                                    <p:cond delay="0"/>
                                  </p:stCondLst>
                                  <p:childTnLst>
                                    <p:animScale>
                                      <p:cBhvr>
                                        <p:cTn id="46" dur="2000" fill="hold"/>
                                        <p:tgtEl>
                                          <p:spTgt spid="59"/>
                                        </p:tgtEl>
                                      </p:cBhvr>
                                      <p:by x="150000" y="150000"/>
                                    </p:animScale>
                                  </p:childTnLst>
                                </p:cTn>
                              </p:par>
                            </p:childTnLst>
                          </p:cTn>
                        </p:par>
                      </p:childTnLst>
                    </p:cTn>
                  </p:par>
                  <p:par>
                    <p:cTn id="47" fill="hold">
                      <p:stCondLst>
                        <p:cond delay="indefinite"/>
                      </p:stCondLst>
                      <p:childTnLst>
                        <p:par>
                          <p:cTn id="48" fill="hold">
                            <p:stCondLst>
                              <p:cond delay="0"/>
                            </p:stCondLst>
                            <p:childTnLst>
                              <p:par>
                                <p:cTn id="49" presetID="6" presetClass="emph" presetSubtype="0" fill="hold" nodeType="clickEffect">
                                  <p:stCondLst>
                                    <p:cond delay="0"/>
                                  </p:stCondLst>
                                  <p:childTnLst>
                                    <p:animScale>
                                      <p:cBhvr>
                                        <p:cTn id="50" dur="2000" fill="hold"/>
                                        <p:tgtEl>
                                          <p:spTgt spid="63"/>
                                        </p:tgtEl>
                                      </p:cBhvr>
                                      <p:by x="150000" y="150000"/>
                                    </p:animScale>
                                  </p:childTnLst>
                                </p:cTn>
                              </p:par>
                            </p:childTnLst>
                          </p:cTn>
                        </p:par>
                      </p:childTnLst>
                    </p:cTn>
                  </p:par>
                  <p:par>
                    <p:cTn id="51" fill="hold">
                      <p:stCondLst>
                        <p:cond delay="indefinite"/>
                      </p:stCondLst>
                      <p:childTnLst>
                        <p:par>
                          <p:cTn id="52" fill="hold">
                            <p:stCondLst>
                              <p:cond delay="0"/>
                            </p:stCondLst>
                            <p:childTnLst>
                              <p:par>
                                <p:cTn id="53" presetID="6" presetClass="emph" presetSubtype="0" fill="hold" nodeType="clickEffect">
                                  <p:stCondLst>
                                    <p:cond delay="0"/>
                                  </p:stCondLst>
                                  <p:childTnLst>
                                    <p:animScale>
                                      <p:cBhvr>
                                        <p:cTn id="54" dur="2000" fill="hold"/>
                                        <p:tgtEl>
                                          <p:spTgt spid="67"/>
                                        </p:tgtEl>
                                      </p:cBhvr>
                                      <p:by x="150000" y="150000"/>
                                    </p:animScale>
                                  </p:childTnLst>
                                </p:cTn>
                              </p:par>
                            </p:childTnLst>
                          </p:cTn>
                        </p:par>
                      </p:childTnLst>
                    </p:cTn>
                  </p:par>
                  <p:par>
                    <p:cTn id="55" fill="hold">
                      <p:stCondLst>
                        <p:cond delay="indefinite"/>
                      </p:stCondLst>
                      <p:childTnLst>
                        <p:par>
                          <p:cTn id="56" fill="hold">
                            <p:stCondLst>
                              <p:cond delay="0"/>
                            </p:stCondLst>
                            <p:childTnLst>
                              <p:par>
                                <p:cTn id="57" presetID="6" presetClass="emph" presetSubtype="0" fill="hold" nodeType="clickEffect">
                                  <p:stCondLst>
                                    <p:cond delay="0"/>
                                  </p:stCondLst>
                                  <p:childTnLst>
                                    <p:animScale>
                                      <p:cBhvr>
                                        <p:cTn id="58" dur="2000" fill="hold"/>
                                        <p:tgtEl>
                                          <p:spTgt spid="7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AE3E3"/>
        </a:solidFill>
        <a:effectLst/>
      </p:bgPr>
    </p:bg>
    <p:spTree>
      <p:nvGrpSpPr>
        <p:cNvPr id="1" name=""/>
        <p:cNvGrpSpPr/>
        <p:nvPr/>
      </p:nvGrpSpPr>
      <p:grpSpPr>
        <a:xfrm>
          <a:off x="0" y="0"/>
          <a:ext cx="0" cy="0"/>
          <a:chOff x="0" y="0"/>
          <a:chExt cx="0" cy="0"/>
        </a:xfrm>
      </p:grpSpPr>
      <p:sp>
        <p:nvSpPr>
          <p:cNvPr id="2" name="AutoShape 2"/>
          <p:cNvSpPr/>
          <p:nvPr/>
        </p:nvSpPr>
        <p:spPr>
          <a:xfrm flipH="1">
            <a:off x="17124095" y="-637184"/>
            <a:ext cx="19050" cy="3331769"/>
          </a:xfrm>
          <a:prstGeom prst="line">
            <a:avLst/>
          </a:prstGeom>
          <a:ln w="9525"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AutoShape 3"/>
          <p:cNvSpPr/>
          <p:nvPr/>
        </p:nvSpPr>
        <p:spPr>
          <a:xfrm flipH="1">
            <a:off x="15469713" y="1351344"/>
            <a:ext cx="2660449" cy="19050"/>
          </a:xfrm>
          <a:prstGeom prst="line">
            <a:avLst/>
          </a:prstGeom>
          <a:ln w="9525"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4"/>
          <p:cNvGrpSpPr/>
          <p:nvPr/>
        </p:nvGrpSpPr>
        <p:grpSpPr>
          <a:xfrm rot="-5400000">
            <a:off x="16791172" y="-134532"/>
            <a:ext cx="1500923" cy="1500922"/>
            <a:chOff x="0" y="0"/>
            <a:chExt cx="2001230" cy="2001230"/>
          </a:xfrm>
        </p:grpSpPr>
        <p:sp>
          <p:nvSpPr>
            <p:cNvPr id="5" name="Freeform 5"/>
            <p:cNvSpPr/>
            <p:nvPr/>
          </p:nvSpPr>
          <p:spPr>
            <a:xfrm>
              <a:off x="0" y="0"/>
              <a:ext cx="1988566" cy="1988566"/>
            </a:xfrm>
            <a:custGeom>
              <a:avLst/>
              <a:gdLst/>
              <a:ahLst/>
              <a:cxnLst/>
              <a:rect l="l" t="t" r="r" b="b"/>
              <a:pathLst>
                <a:path w="1988566" h="1988566">
                  <a:moveTo>
                    <a:pt x="0" y="1988566"/>
                  </a:moveTo>
                  <a:lnTo>
                    <a:pt x="0" y="12700"/>
                  </a:lnTo>
                  <a:cubicBezTo>
                    <a:pt x="0" y="5715"/>
                    <a:pt x="5715" y="0"/>
                    <a:pt x="12700" y="0"/>
                  </a:cubicBezTo>
                  <a:lnTo>
                    <a:pt x="1988566" y="0"/>
                  </a:lnTo>
                  <a:lnTo>
                    <a:pt x="1988566" y="25400"/>
                  </a:lnTo>
                  <a:lnTo>
                    <a:pt x="12700" y="25400"/>
                  </a:lnTo>
                  <a:lnTo>
                    <a:pt x="12700" y="12700"/>
                  </a:lnTo>
                  <a:lnTo>
                    <a:pt x="25400" y="12700"/>
                  </a:lnTo>
                  <a:lnTo>
                    <a:pt x="25400" y="1988566"/>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7363560" y="100165"/>
            <a:ext cx="928534" cy="928534"/>
            <a:chOff x="0" y="0"/>
            <a:chExt cx="1238046" cy="1238046"/>
          </a:xfrm>
        </p:grpSpPr>
        <p:sp>
          <p:nvSpPr>
            <p:cNvPr id="7" name="Freeform 7"/>
            <p:cNvSpPr/>
            <p:nvPr/>
          </p:nvSpPr>
          <p:spPr>
            <a:xfrm>
              <a:off x="0" y="0"/>
              <a:ext cx="1225296" cy="1225296"/>
            </a:xfrm>
            <a:custGeom>
              <a:avLst/>
              <a:gdLst/>
              <a:ahLst/>
              <a:cxnLst/>
              <a:rect l="l" t="t" r="r" b="b"/>
              <a:pathLst>
                <a:path w="1225296" h="1225296">
                  <a:moveTo>
                    <a:pt x="0" y="1225296"/>
                  </a:moveTo>
                  <a:lnTo>
                    <a:pt x="0" y="12700"/>
                  </a:lnTo>
                  <a:cubicBezTo>
                    <a:pt x="0" y="5715"/>
                    <a:pt x="5715" y="0"/>
                    <a:pt x="12700" y="0"/>
                  </a:cubicBezTo>
                  <a:lnTo>
                    <a:pt x="1225296" y="0"/>
                  </a:lnTo>
                  <a:lnTo>
                    <a:pt x="1225296" y="25400"/>
                  </a:lnTo>
                  <a:lnTo>
                    <a:pt x="12700" y="25400"/>
                  </a:lnTo>
                  <a:lnTo>
                    <a:pt x="12700" y="12700"/>
                  </a:lnTo>
                  <a:lnTo>
                    <a:pt x="25400" y="12700"/>
                  </a:lnTo>
                  <a:lnTo>
                    <a:pt x="25400" y="1225296"/>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9"/>
          <p:cNvSpPr txBox="1"/>
          <p:nvPr/>
        </p:nvSpPr>
        <p:spPr>
          <a:xfrm>
            <a:off x="4073467" y="598943"/>
            <a:ext cx="13745568" cy="624196"/>
          </a:xfrm>
          <a:prstGeom prst="rect">
            <a:avLst/>
          </a:prstGeom>
        </p:spPr>
        <p:txBody>
          <a:bodyPr lIns="0" tIns="0" rIns="0" bIns="0" rtlCol="0" anchor="t">
            <a:spAutoFit/>
          </a:bodyPr>
          <a:lstStyle/>
          <a:p>
            <a:pPr marL="0" marR="0" lvl="0" indent="0" algn="l" defTabSz="914400" rtl="0" eaLnBrk="1" fontAlgn="auto" latinLnBrk="0" hangingPunct="1">
              <a:lnSpc>
                <a:spcPts val="4815"/>
              </a:lnSpc>
              <a:spcBef>
                <a:spcPts val="0"/>
              </a:spcBef>
              <a:spcAft>
                <a:spcPts val="0"/>
              </a:spcAft>
              <a:buClrTx/>
              <a:buSzTx/>
              <a:buFontTx/>
              <a:buNone/>
              <a:tabLst/>
              <a:defRPr/>
            </a:pPr>
            <a:r>
              <a:rPr kumimoji="0" lang="en-US" sz="4012" b="0" i="0" u="none" strike="noStrike" kern="1200" cap="none" spc="-34" normalizeH="0" baseline="0" noProof="0" dirty="0">
                <a:ln>
                  <a:noFill/>
                </a:ln>
                <a:solidFill>
                  <a:srgbClr val="000000"/>
                </a:solidFill>
                <a:effectLst/>
                <a:uLnTx/>
                <a:uFillTx/>
                <a:latin typeface="Arimo Bold"/>
                <a:ea typeface="+mn-ea"/>
                <a:cs typeface="+mn-cs"/>
              </a:rPr>
              <a:t>Career Opportunities in the Field of Aging</a:t>
            </a:r>
          </a:p>
        </p:txBody>
      </p:sp>
      <p:pic>
        <p:nvPicPr>
          <p:cNvPr id="12" name="Picture 11">
            <a:extLst>
              <a:ext uri="{FF2B5EF4-FFF2-40B4-BE49-F238E27FC236}">
                <a16:creationId xmlns:a16="http://schemas.microsoft.com/office/drawing/2014/main" id="{0EE2AD78-81D1-F60D-7B82-11A528F21A67}"/>
              </a:ext>
            </a:extLst>
          </p:cNvPr>
          <p:cNvPicPr>
            <a:picLocks noChangeAspect="1"/>
          </p:cNvPicPr>
          <p:nvPr/>
        </p:nvPicPr>
        <p:blipFill>
          <a:blip r:embed="rId3"/>
          <a:stretch>
            <a:fillRect/>
          </a:stretch>
        </p:blipFill>
        <p:spPr>
          <a:xfrm>
            <a:off x="1748305" y="4101203"/>
            <a:ext cx="16284088" cy="4619903"/>
          </a:xfrm>
          <a:prstGeom prst="rect">
            <a:avLst/>
          </a:prstGeom>
        </p:spPr>
      </p:pic>
      <p:pic>
        <p:nvPicPr>
          <p:cNvPr id="14" name="Picture 13" descr="Doctor examining patient with stethoscope">
            <a:extLst>
              <a:ext uri="{FF2B5EF4-FFF2-40B4-BE49-F238E27FC236}">
                <a16:creationId xmlns:a16="http://schemas.microsoft.com/office/drawing/2014/main" id="{DBCB7956-895F-3953-FD1D-22605596DD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06778" y="1912780"/>
            <a:ext cx="3412257" cy="2275962"/>
          </a:xfrm>
          <a:prstGeom prst="rect">
            <a:avLst/>
          </a:prstGeom>
        </p:spPr>
      </p:pic>
      <p:pic>
        <p:nvPicPr>
          <p:cNvPr id="16" name="Picture 15" descr="Masseuse treating patient's shoulder">
            <a:extLst>
              <a:ext uri="{FF2B5EF4-FFF2-40B4-BE49-F238E27FC236}">
                <a16:creationId xmlns:a16="http://schemas.microsoft.com/office/drawing/2014/main" id="{8BFE034C-5384-3953-549C-17967BEA77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40943" y="1629596"/>
            <a:ext cx="3046551" cy="2133218"/>
          </a:xfrm>
          <a:prstGeom prst="rect">
            <a:avLst/>
          </a:prstGeom>
        </p:spPr>
      </p:pic>
      <p:pic>
        <p:nvPicPr>
          <p:cNvPr id="29" name="Picture 28" descr="Nurse holding patient's hand">
            <a:extLst>
              <a:ext uri="{FF2B5EF4-FFF2-40B4-BE49-F238E27FC236}">
                <a16:creationId xmlns:a16="http://schemas.microsoft.com/office/drawing/2014/main" id="{2585D465-2CFA-E7A6-1150-9B382F6036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84321" y="7591059"/>
            <a:ext cx="3145497" cy="2096998"/>
          </a:xfrm>
          <a:prstGeom prst="rect">
            <a:avLst/>
          </a:prstGeom>
        </p:spPr>
      </p:pic>
      <p:pic>
        <p:nvPicPr>
          <p:cNvPr id="31" name="Picture 30" descr="Elderly man in therapy">
            <a:extLst>
              <a:ext uri="{FF2B5EF4-FFF2-40B4-BE49-F238E27FC236}">
                <a16:creationId xmlns:a16="http://schemas.microsoft.com/office/drawing/2014/main" id="{FF79F6AE-5EC6-A7E5-8FB1-0C75645D86B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5607" y="2845721"/>
            <a:ext cx="3145496" cy="2096997"/>
          </a:xfrm>
          <a:prstGeom prst="rect">
            <a:avLst/>
          </a:prstGeom>
        </p:spPr>
      </p:pic>
      <p:pic>
        <p:nvPicPr>
          <p:cNvPr id="35" name="Picture 34" descr="Daughter bonding with father in wheelchair">
            <a:extLst>
              <a:ext uri="{FF2B5EF4-FFF2-40B4-BE49-F238E27FC236}">
                <a16:creationId xmlns:a16="http://schemas.microsoft.com/office/drawing/2014/main" id="{352973B4-0210-D862-0EBA-8E0AA706186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01400" y="7852886"/>
            <a:ext cx="3412257" cy="2274838"/>
          </a:xfrm>
          <a:prstGeom prst="rect">
            <a:avLst/>
          </a:prstGeom>
        </p:spPr>
      </p:pic>
      <p:pic>
        <p:nvPicPr>
          <p:cNvPr id="37" name="Picture 36" descr="Older adult doing yoga">
            <a:extLst>
              <a:ext uri="{FF2B5EF4-FFF2-40B4-BE49-F238E27FC236}">
                <a16:creationId xmlns:a16="http://schemas.microsoft.com/office/drawing/2014/main" id="{EAC2AF2E-3472-0A45-E1A3-EE09767C598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57800" y="2021345"/>
            <a:ext cx="3126446" cy="2086563"/>
          </a:xfrm>
          <a:prstGeom prst="rect">
            <a:avLst/>
          </a:prstGeom>
        </p:spPr>
      </p:pic>
    </p:spTree>
    <p:extLst>
      <p:ext uri="{BB962C8B-B14F-4D97-AF65-F5344CB8AC3E}">
        <p14:creationId xmlns:p14="http://schemas.microsoft.com/office/powerpoint/2010/main" val="2351184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184024" y="2690203"/>
            <a:ext cx="12717517" cy="4906593"/>
            <a:chOff x="0" y="0"/>
            <a:chExt cx="3349470" cy="1292271"/>
          </a:xfrm>
        </p:grpSpPr>
        <p:sp>
          <p:nvSpPr>
            <p:cNvPr id="3" name="Freeform 3"/>
            <p:cNvSpPr/>
            <p:nvPr/>
          </p:nvSpPr>
          <p:spPr>
            <a:xfrm>
              <a:off x="0" y="0"/>
              <a:ext cx="3349470" cy="1292272"/>
            </a:xfrm>
            <a:custGeom>
              <a:avLst/>
              <a:gdLst/>
              <a:ahLst/>
              <a:cxnLst/>
              <a:rect l="l" t="t" r="r" b="b"/>
              <a:pathLst>
                <a:path w="3349470" h="1292272">
                  <a:moveTo>
                    <a:pt x="0" y="0"/>
                  </a:moveTo>
                  <a:lnTo>
                    <a:pt x="3349470" y="0"/>
                  </a:lnTo>
                  <a:lnTo>
                    <a:pt x="3349470" y="1292272"/>
                  </a:lnTo>
                  <a:lnTo>
                    <a:pt x="0" y="1292272"/>
                  </a:lnTo>
                  <a:close/>
                </a:path>
              </a:pathLst>
            </a:custGeom>
            <a:solidFill>
              <a:srgbClr val="DAE3E3"/>
            </a:solidFill>
          </p:spPr>
          <p:txBody>
            <a:bodyPr/>
            <a:lstStyle/>
            <a:p>
              <a:endParaRPr lang="en-US"/>
            </a:p>
          </p:txBody>
        </p:sp>
        <p:sp>
          <p:nvSpPr>
            <p:cNvPr id="4" name="TextBox 4"/>
            <p:cNvSpPr txBox="1"/>
            <p:nvPr/>
          </p:nvSpPr>
          <p:spPr>
            <a:xfrm>
              <a:off x="0" y="19050"/>
              <a:ext cx="3349470" cy="1273221"/>
            </a:xfrm>
            <a:prstGeom prst="rect">
              <a:avLst/>
            </a:prstGeom>
          </p:spPr>
          <p:txBody>
            <a:bodyPr lIns="50800" tIns="50800" rIns="50800" bIns="50800" rtlCol="0" anchor="ctr"/>
            <a:lstStyle/>
            <a:p>
              <a:pPr algn="ctr">
                <a:lnSpc>
                  <a:spcPts val="2268"/>
                </a:lnSpc>
              </a:pPr>
              <a:endParaRPr/>
            </a:p>
          </p:txBody>
        </p:sp>
      </p:grpSp>
      <p:sp>
        <p:nvSpPr>
          <p:cNvPr id="6" name="AutoShape 6"/>
          <p:cNvSpPr/>
          <p:nvPr/>
        </p:nvSpPr>
        <p:spPr>
          <a:xfrm flipH="1">
            <a:off x="17040992" y="7032544"/>
            <a:ext cx="19050" cy="3331768"/>
          </a:xfrm>
          <a:prstGeom prst="line">
            <a:avLst/>
          </a:prstGeom>
          <a:ln w="9525" cap="rnd">
            <a:solidFill>
              <a:srgbClr val="FFFFFF"/>
            </a:solidFill>
            <a:prstDash val="solid"/>
            <a:headEnd type="none" w="sm" len="sm"/>
            <a:tailEnd type="none" w="sm" len="sm"/>
          </a:ln>
        </p:spPr>
        <p:txBody>
          <a:bodyPr/>
          <a:lstStyle/>
          <a:p>
            <a:endParaRPr lang="en-US"/>
          </a:p>
        </p:txBody>
      </p:sp>
      <p:sp>
        <p:nvSpPr>
          <p:cNvPr id="7" name="AutoShape 7"/>
          <p:cNvSpPr/>
          <p:nvPr/>
        </p:nvSpPr>
        <p:spPr>
          <a:xfrm flipH="1">
            <a:off x="15386610" y="8356735"/>
            <a:ext cx="2660450" cy="19050"/>
          </a:xfrm>
          <a:prstGeom prst="line">
            <a:avLst/>
          </a:prstGeom>
          <a:ln w="9525" cap="rnd">
            <a:solidFill>
              <a:srgbClr val="FFFFFF"/>
            </a:solidFill>
            <a:prstDash val="solid"/>
            <a:headEnd type="none" w="sm" len="sm"/>
            <a:tailEnd type="none" w="sm" len="sm"/>
          </a:ln>
        </p:spPr>
        <p:txBody>
          <a:bodyPr/>
          <a:lstStyle/>
          <a:p>
            <a:endParaRPr lang="en-US"/>
          </a:p>
        </p:txBody>
      </p:sp>
      <p:grpSp>
        <p:nvGrpSpPr>
          <p:cNvPr id="8" name="Group 8"/>
          <p:cNvGrpSpPr/>
          <p:nvPr/>
        </p:nvGrpSpPr>
        <p:grpSpPr>
          <a:xfrm rot="-5400000">
            <a:off x="16708069" y="8351213"/>
            <a:ext cx="1500922" cy="1500922"/>
            <a:chOff x="0" y="0"/>
            <a:chExt cx="2001230" cy="2001230"/>
          </a:xfrm>
        </p:grpSpPr>
        <p:sp>
          <p:nvSpPr>
            <p:cNvPr id="9" name="Freeform 9"/>
            <p:cNvSpPr/>
            <p:nvPr/>
          </p:nvSpPr>
          <p:spPr>
            <a:xfrm>
              <a:off x="12700" y="0"/>
              <a:ext cx="1988566" cy="1988566"/>
            </a:xfrm>
            <a:custGeom>
              <a:avLst/>
              <a:gdLst/>
              <a:ahLst/>
              <a:cxnLst/>
              <a:rect l="l" t="t" r="r" b="b"/>
              <a:pathLst>
                <a:path w="1988566" h="1988566">
                  <a:moveTo>
                    <a:pt x="1963166" y="1988566"/>
                  </a:moveTo>
                  <a:lnTo>
                    <a:pt x="1963166" y="12700"/>
                  </a:lnTo>
                  <a:lnTo>
                    <a:pt x="1975866" y="12700"/>
                  </a:lnTo>
                  <a:lnTo>
                    <a:pt x="1975866" y="25400"/>
                  </a:lnTo>
                  <a:lnTo>
                    <a:pt x="0" y="25400"/>
                  </a:lnTo>
                  <a:lnTo>
                    <a:pt x="0" y="0"/>
                  </a:lnTo>
                  <a:lnTo>
                    <a:pt x="1975866" y="0"/>
                  </a:lnTo>
                  <a:cubicBezTo>
                    <a:pt x="1982851" y="0"/>
                    <a:pt x="1988566" y="5715"/>
                    <a:pt x="1988566" y="12700"/>
                  </a:cubicBezTo>
                  <a:lnTo>
                    <a:pt x="1988566" y="1988566"/>
                  </a:lnTo>
                  <a:close/>
                </a:path>
              </a:pathLst>
            </a:custGeom>
            <a:solidFill>
              <a:srgbClr val="FFFFFF"/>
            </a:solidFill>
          </p:spPr>
          <p:txBody>
            <a:bodyPr/>
            <a:lstStyle/>
            <a:p>
              <a:endParaRPr lang="en-US"/>
            </a:p>
          </p:txBody>
        </p:sp>
      </p:grpSp>
      <p:grpSp>
        <p:nvGrpSpPr>
          <p:cNvPr id="10" name="Group 10"/>
          <p:cNvGrpSpPr/>
          <p:nvPr/>
        </p:nvGrpSpPr>
        <p:grpSpPr>
          <a:xfrm rot="-5400000">
            <a:off x="17359466" y="9002611"/>
            <a:ext cx="928534" cy="928534"/>
            <a:chOff x="0" y="0"/>
            <a:chExt cx="1238046" cy="1238046"/>
          </a:xfrm>
        </p:grpSpPr>
        <p:sp>
          <p:nvSpPr>
            <p:cNvPr id="11" name="Freeform 11"/>
            <p:cNvSpPr/>
            <p:nvPr/>
          </p:nvSpPr>
          <p:spPr>
            <a:xfrm>
              <a:off x="12700" y="0"/>
              <a:ext cx="1225296" cy="1225296"/>
            </a:xfrm>
            <a:custGeom>
              <a:avLst/>
              <a:gdLst/>
              <a:ahLst/>
              <a:cxnLst/>
              <a:rect l="l" t="t" r="r" b="b"/>
              <a:pathLst>
                <a:path w="1225296" h="1225296">
                  <a:moveTo>
                    <a:pt x="1199896" y="1225296"/>
                  </a:moveTo>
                  <a:lnTo>
                    <a:pt x="1199896" y="12700"/>
                  </a:lnTo>
                  <a:lnTo>
                    <a:pt x="1212596" y="12700"/>
                  </a:lnTo>
                  <a:lnTo>
                    <a:pt x="1212596" y="25400"/>
                  </a:lnTo>
                  <a:lnTo>
                    <a:pt x="0" y="25400"/>
                  </a:lnTo>
                  <a:lnTo>
                    <a:pt x="0" y="0"/>
                  </a:lnTo>
                  <a:lnTo>
                    <a:pt x="1212596" y="0"/>
                  </a:lnTo>
                  <a:cubicBezTo>
                    <a:pt x="1219581" y="0"/>
                    <a:pt x="1225296" y="5715"/>
                    <a:pt x="1225296" y="12700"/>
                  </a:cubicBezTo>
                  <a:lnTo>
                    <a:pt x="1225296" y="1225296"/>
                  </a:lnTo>
                  <a:close/>
                </a:path>
              </a:pathLst>
            </a:custGeom>
            <a:solidFill>
              <a:srgbClr val="FFFFFF"/>
            </a:solidFill>
          </p:spPr>
          <p:txBody>
            <a:bodyPr/>
            <a:lstStyle/>
            <a:p>
              <a:endParaRPr lang="en-US"/>
            </a:p>
          </p:txBody>
        </p:sp>
      </p:grpSp>
      <p:sp>
        <p:nvSpPr>
          <p:cNvPr id="12" name="TextBox 12"/>
          <p:cNvSpPr txBox="1"/>
          <p:nvPr/>
        </p:nvSpPr>
        <p:spPr>
          <a:xfrm>
            <a:off x="4160520" y="3042607"/>
            <a:ext cx="9966960" cy="3673121"/>
          </a:xfrm>
          <a:prstGeom prst="rect">
            <a:avLst/>
          </a:prstGeom>
        </p:spPr>
        <p:txBody>
          <a:bodyPr wrap="square" lIns="0" tIns="0" rIns="0" bIns="0" rtlCol="0" anchor="t">
            <a:spAutoFit/>
          </a:bodyPr>
          <a:lstStyle/>
          <a:p>
            <a:pPr algn="ctr">
              <a:lnSpc>
                <a:spcPts val="5759"/>
              </a:lnSpc>
            </a:pPr>
            <a:r>
              <a:rPr lang="en-US" sz="4800" spc="-41" dirty="0">
                <a:solidFill>
                  <a:srgbClr val="4D1A57"/>
                </a:solidFill>
                <a:latin typeface="Arimo Bold"/>
              </a:rPr>
              <a:t>Take a thought break.</a:t>
            </a:r>
          </a:p>
          <a:p>
            <a:pPr algn="ctr">
              <a:lnSpc>
                <a:spcPts val="5759"/>
              </a:lnSpc>
            </a:pPr>
            <a:endParaRPr lang="en-US" sz="4800" spc="-41" dirty="0">
              <a:solidFill>
                <a:srgbClr val="4D1A57"/>
              </a:solidFill>
              <a:latin typeface="Arimo Bold"/>
            </a:endParaRPr>
          </a:p>
          <a:p>
            <a:pPr algn="ctr">
              <a:lnSpc>
                <a:spcPts val="5759"/>
              </a:lnSpc>
            </a:pPr>
            <a:r>
              <a:rPr lang="en-US" sz="4800" spc="-41" dirty="0">
                <a:solidFill>
                  <a:srgbClr val="4D1A57"/>
                </a:solidFill>
                <a:latin typeface="Arimo Bold"/>
              </a:rPr>
              <a:t>Write down what career opportunities in the field of aging seem of interest to you</a:t>
            </a:r>
          </a:p>
        </p:txBody>
      </p:sp>
      <p:sp>
        <p:nvSpPr>
          <p:cNvPr id="13" name="TextBox 13"/>
          <p:cNvSpPr txBox="1"/>
          <p:nvPr/>
        </p:nvSpPr>
        <p:spPr>
          <a:xfrm>
            <a:off x="15065640" y="9748650"/>
            <a:ext cx="2457345" cy="247650"/>
          </a:xfrm>
          <a:prstGeom prst="rect">
            <a:avLst/>
          </a:prstGeom>
        </p:spPr>
        <p:txBody>
          <a:bodyPr lIns="0" tIns="0" rIns="0" bIns="0" rtlCol="0" anchor="t">
            <a:spAutoFit/>
          </a:bodyPr>
          <a:lstStyle/>
          <a:p>
            <a:pPr algn="r">
              <a:lnSpc>
                <a:spcPts val="1800"/>
              </a:lnSpc>
            </a:pPr>
            <a:r>
              <a:rPr lang="en-US" sz="1500" spc="286">
                <a:solidFill>
                  <a:srgbClr val="000000">
                    <a:alpha val="60000"/>
                  </a:srgbClr>
                </a:solidFill>
                <a:latin typeface="Arimo"/>
              </a:rPr>
              <a:t>9</a:t>
            </a:r>
          </a:p>
        </p:txBody>
      </p:sp>
      <p:sp>
        <p:nvSpPr>
          <p:cNvPr id="14" name="AutoShape 14"/>
          <p:cNvSpPr/>
          <p:nvPr/>
        </p:nvSpPr>
        <p:spPr>
          <a:xfrm flipV="1">
            <a:off x="1111775" y="-420571"/>
            <a:ext cx="19050" cy="3331768"/>
          </a:xfrm>
          <a:prstGeom prst="line">
            <a:avLst/>
          </a:prstGeom>
          <a:ln w="9525" cap="rnd">
            <a:solidFill>
              <a:srgbClr val="FFFFFF"/>
            </a:solidFill>
            <a:prstDash val="solid"/>
            <a:headEnd type="none" w="sm" len="sm"/>
            <a:tailEnd type="none" w="sm" len="sm"/>
          </a:ln>
        </p:spPr>
        <p:txBody>
          <a:bodyPr/>
          <a:lstStyle/>
          <a:p>
            <a:endParaRPr lang="en-US"/>
          </a:p>
        </p:txBody>
      </p:sp>
      <p:sp>
        <p:nvSpPr>
          <p:cNvPr id="15" name="AutoShape 15"/>
          <p:cNvSpPr/>
          <p:nvPr/>
        </p:nvSpPr>
        <p:spPr>
          <a:xfrm flipV="1">
            <a:off x="124758" y="1567957"/>
            <a:ext cx="2660450" cy="19050"/>
          </a:xfrm>
          <a:prstGeom prst="line">
            <a:avLst/>
          </a:prstGeom>
          <a:ln w="9525" cap="rnd">
            <a:solidFill>
              <a:srgbClr val="FFFFFF"/>
            </a:solidFill>
            <a:prstDash val="solid"/>
            <a:headEnd type="none" w="sm" len="sm"/>
            <a:tailEnd type="none" w="sm" len="sm"/>
          </a:ln>
        </p:spPr>
        <p:txBody>
          <a:bodyPr/>
          <a:lstStyle/>
          <a:p>
            <a:endParaRPr lang="en-US"/>
          </a:p>
        </p:txBody>
      </p:sp>
      <p:grpSp>
        <p:nvGrpSpPr>
          <p:cNvPr id="16" name="Group 16"/>
          <p:cNvGrpSpPr/>
          <p:nvPr/>
        </p:nvGrpSpPr>
        <p:grpSpPr>
          <a:xfrm rot="5400000">
            <a:off x="-37175" y="91606"/>
            <a:ext cx="1500922" cy="1500922"/>
            <a:chOff x="0" y="0"/>
            <a:chExt cx="2001230" cy="2001230"/>
          </a:xfrm>
        </p:grpSpPr>
        <p:sp>
          <p:nvSpPr>
            <p:cNvPr id="17" name="Freeform 17"/>
            <p:cNvSpPr/>
            <p:nvPr/>
          </p:nvSpPr>
          <p:spPr>
            <a:xfrm>
              <a:off x="12700" y="0"/>
              <a:ext cx="1988566" cy="1988566"/>
            </a:xfrm>
            <a:custGeom>
              <a:avLst/>
              <a:gdLst/>
              <a:ahLst/>
              <a:cxnLst/>
              <a:rect l="l" t="t" r="r" b="b"/>
              <a:pathLst>
                <a:path w="1988566" h="1988566">
                  <a:moveTo>
                    <a:pt x="1963166" y="1988566"/>
                  </a:moveTo>
                  <a:lnTo>
                    <a:pt x="1963166" y="12700"/>
                  </a:lnTo>
                  <a:lnTo>
                    <a:pt x="1975866" y="12700"/>
                  </a:lnTo>
                  <a:lnTo>
                    <a:pt x="1975866" y="25400"/>
                  </a:lnTo>
                  <a:lnTo>
                    <a:pt x="0" y="25400"/>
                  </a:lnTo>
                  <a:lnTo>
                    <a:pt x="0" y="0"/>
                  </a:lnTo>
                  <a:lnTo>
                    <a:pt x="1975866" y="0"/>
                  </a:lnTo>
                  <a:cubicBezTo>
                    <a:pt x="1982851" y="0"/>
                    <a:pt x="1988566" y="5715"/>
                    <a:pt x="1988566" y="12700"/>
                  </a:cubicBezTo>
                  <a:lnTo>
                    <a:pt x="1988566" y="1988566"/>
                  </a:lnTo>
                  <a:close/>
                </a:path>
              </a:pathLst>
            </a:custGeom>
            <a:solidFill>
              <a:srgbClr val="FFFFFF"/>
            </a:solidFill>
          </p:spPr>
          <p:txBody>
            <a:bodyPr/>
            <a:lstStyle/>
            <a:p>
              <a:endParaRPr lang="en-US"/>
            </a:p>
          </p:txBody>
        </p:sp>
      </p:grpSp>
      <p:grpSp>
        <p:nvGrpSpPr>
          <p:cNvPr id="18" name="Group 18"/>
          <p:cNvGrpSpPr/>
          <p:nvPr/>
        </p:nvGrpSpPr>
        <p:grpSpPr>
          <a:xfrm rot="5400000">
            <a:off x="-116183" y="12596"/>
            <a:ext cx="928534" cy="928534"/>
            <a:chOff x="0" y="0"/>
            <a:chExt cx="1238046" cy="1238046"/>
          </a:xfrm>
        </p:grpSpPr>
        <p:sp>
          <p:nvSpPr>
            <p:cNvPr id="19" name="Freeform 19"/>
            <p:cNvSpPr/>
            <p:nvPr/>
          </p:nvSpPr>
          <p:spPr>
            <a:xfrm>
              <a:off x="12700" y="0"/>
              <a:ext cx="1225296" cy="1225296"/>
            </a:xfrm>
            <a:custGeom>
              <a:avLst/>
              <a:gdLst/>
              <a:ahLst/>
              <a:cxnLst/>
              <a:rect l="l" t="t" r="r" b="b"/>
              <a:pathLst>
                <a:path w="1225296" h="1225296">
                  <a:moveTo>
                    <a:pt x="1199896" y="1225296"/>
                  </a:moveTo>
                  <a:lnTo>
                    <a:pt x="1199896" y="12700"/>
                  </a:lnTo>
                  <a:lnTo>
                    <a:pt x="1212596" y="12700"/>
                  </a:lnTo>
                  <a:lnTo>
                    <a:pt x="1212596" y="25400"/>
                  </a:lnTo>
                  <a:lnTo>
                    <a:pt x="0" y="25400"/>
                  </a:lnTo>
                  <a:lnTo>
                    <a:pt x="0" y="0"/>
                  </a:lnTo>
                  <a:lnTo>
                    <a:pt x="1212596" y="0"/>
                  </a:lnTo>
                  <a:cubicBezTo>
                    <a:pt x="1219581" y="0"/>
                    <a:pt x="1225296" y="5715"/>
                    <a:pt x="1225296" y="12700"/>
                  </a:cubicBezTo>
                  <a:lnTo>
                    <a:pt x="1225296" y="1225296"/>
                  </a:lnTo>
                  <a:close/>
                </a:path>
              </a:pathLst>
            </a:custGeom>
            <a:solidFill>
              <a:srgbClr val="FFFFFF"/>
            </a:solidFill>
          </p:spPr>
          <p:txBody>
            <a:bodyPr/>
            <a:lstStyle/>
            <a:p>
              <a:endParaRPr lang="en-US"/>
            </a:p>
          </p:txBody>
        </p:sp>
      </p:grpSp>
      <p:pic>
        <p:nvPicPr>
          <p:cNvPr id="21" name="Graphic 20" descr="Thought bubble outline">
            <a:extLst>
              <a:ext uri="{FF2B5EF4-FFF2-40B4-BE49-F238E27FC236}">
                <a16:creationId xmlns:a16="http://schemas.microsoft.com/office/drawing/2014/main" id="{F13D7388-E9E4-81B1-A2A4-4BB170ABEF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222480" y="-337043"/>
            <a:ext cx="3810000" cy="3810000"/>
          </a:xfrm>
          <a:prstGeom prst="rect">
            <a:avLst/>
          </a:prstGeom>
        </p:spPr>
      </p:pic>
    </p:spTree>
    <p:extLst>
      <p:ext uri="{BB962C8B-B14F-4D97-AF65-F5344CB8AC3E}">
        <p14:creationId xmlns:p14="http://schemas.microsoft.com/office/powerpoint/2010/main" val="483240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85241" y="2324203"/>
            <a:ext cx="12717517" cy="4906593"/>
            <a:chOff x="0" y="0"/>
            <a:chExt cx="3349470" cy="1292271"/>
          </a:xfrm>
        </p:grpSpPr>
        <p:sp>
          <p:nvSpPr>
            <p:cNvPr id="3" name="Freeform 3"/>
            <p:cNvSpPr/>
            <p:nvPr/>
          </p:nvSpPr>
          <p:spPr>
            <a:xfrm>
              <a:off x="0" y="0"/>
              <a:ext cx="3349470" cy="1292272"/>
            </a:xfrm>
            <a:custGeom>
              <a:avLst/>
              <a:gdLst/>
              <a:ahLst/>
              <a:cxnLst/>
              <a:rect l="l" t="t" r="r" b="b"/>
              <a:pathLst>
                <a:path w="3349470" h="1292272">
                  <a:moveTo>
                    <a:pt x="0" y="0"/>
                  </a:moveTo>
                  <a:lnTo>
                    <a:pt x="3349470" y="0"/>
                  </a:lnTo>
                  <a:lnTo>
                    <a:pt x="3349470" y="1292272"/>
                  </a:lnTo>
                  <a:lnTo>
                    <a:pt x="0" y="1292272"/>
                  </a:lnTo>
                  <a:close/>
                </a:path>
              </a:pathLst>
            </a:custGeom>
            <a:solidFill>
              <a:srgbClr val="DAE3E3"/>
            </a:solidFill>
          </p:spPr>
          <p:txBody>
            <a:bodyPr/>
            <a:lstStyle/>
            <a:p>
              <a:endParaRPr lang="en-US"/>
            </a:p>
          </p:txBody>
        </p:sp>
        <p:sp>
          <p:nvSpPr>
            <p:cNvPr id="4" name="TextBox 4"/>
            <p:cNvSpPr txBox="1"/>
            <p:nvPr/>
          </p:nvSpPr>
          <p:spPr>
            <a:xfrm>
              <a:off x="0" y="19050"/>
              <a:ext cx="3349470" cy="1273221"/>
            </a:xfrm>
            <a:prstGeom prst="rect">
              <a:avLst/>
            </a:prstGeom>
          </p:spPr>
          <p:txBody>
            <a:bodyPr lIns="50800" tIns="50800" rIns="50800" bIns="50800" rtlCol="0" anchor="ctr"/>
            <a:lstStyle/>
            <a:p>
              <a:pPr algn="ctr">
                <a:lnSpc>
                  <a:spcPts val="2268"/>
                </a:lnSpc>
              </a:pPr>
              <a:endParaRPr/>
            </a:p>
          </p:txBody>
        </p:sp>
      </p:grpSp>
      <p:sp>
        <p:nvSpPr>
          <p:cNvPr id="5" name="Freeform 5"/>
          <p:cNvSpPr/>
          <p:nvPr/>
        </p:nvSpPr>
        <p:spPr>
          <a:xfrm>
            <a:off x="2479378" y="1988556"/>
            <a:ext cx="13229357" cy="5671811"/>
          </a:xfrm>
          <a:custGeom>
            <a:avLst/>
            <a:gdLst/>
            <a:ahLst/>
            <a:cxnLst/>
            <a:rect l="l" t="t" r="r" b="b"/>
            <a:pathLst>
              <a:path w="13229357" h="5671811">
                <a:moveTo>
                  <a:pt x="0" y="0"/>
                </a:moveTo>
                <a:lnTo>
                  <a:pt x="13229357" y="0"/>
                </a:lnTo>
                <a:lnTo>
                  <a:pt x="13229357" y="5671811"/>
                </a:lnTo>
                <a:lnTo>
                  <a:pt x="0" y="5671811"/>
                </a:lnTo>
                <a:lnTo>
                  <a:pt x="0" y="0"/>
                </a:lnTo>
                <a:close/>
              </a:path>
            </a:pathLst>
          </a:custGeom>
          <a:blipFill>
            <a:blip r:embed="rId3">
              <a:alphaModFix amt="30000"/>
            </a:blip>
            <a:stretch>
              <a:fillRect t="-35622" b="-19778"/>
            </a:stretch>
          </a:blipFill>
        </p:spPr>
        <p:txBody>
          <a:bodyPr/>
          <a:lstStyle/>
          <a:p>
            <a:endParaRPr lang="en-US"/>
          </a:p>
        </p:txBody>
      </p:sp>
      <p:sp>
        <p:nvSpPr>
          <p:cNvPr id="6" name="AutoShape 6"/>
          <p:cNvSpPr/>
          <p:nvPr/>
        </p:nvSpPr>
        <p:spPr>
          <a:xfrm flipH="1">
            <a:off x="17040992" y="7032544"/>
            <a:ext cx="19050" cy="3331768"/>
          </a:xfrm>
          <a:prstGeom prst="line">
            <a:avLst/>
          </a:prstGeom>
          <a:ln w="9525" cap="rnd">
            <a:solidFill>
              <a:srgbClr val="FFFFFF"/>
            </a:solidFill>
            <a:prstDash val="solid"/>
            <a:headEnd type="none" w="sm" len="sm"/>
            <a:tailEnd type="none" w="sm" len="sm"/>
          </a:ln>
        </p:spPr>
        <p:txBody>
          <a:bodyPr/>
          <a:lstStyle/>
          <a:p>
            <a:endParaRPr lang="en-US"/>
          </a:p>
        </p:txBody>
      </p:sp>
      <p:sp>
        <p:nvSpPr>
          <p:cNvPr id="7" name="AutoShape 7"/>
          <p:cNvSpPr/>
          <p:nvPr/>
        </p:nvSpPr>
        <p:spPr>
          <a:xfrm flipH="1">
            <a:off x="15386610" y="8356735"/>
            <a:ext cx="2660450" cy="19050"/>
          </a:xfrm>
          <a:prstGeom prst="line">
            <a:avLst/>
          </a:prstGeom>
          <a:ln w="9525" cap="rnd">
            <a:solidFill>
              <a:srgbClr val="FFFFFF"/>
            </a:solidFill>
            <a:prstDash val="solid"/>
            <a:headEnd type="none" w="sm" len="sm"/>
            <a:tailEnd type="none" w="sm" len="sm"/>
          </a:ln>
        </p:spPr>
        <p:txBody>
          <a:bodyPr/>
          <a:lstStyle/>
          <a:p>
            <a:endParaRPr lang="en-US"/>
          </a:p>
        </p:txBody>
      </p:sp>
      <p:grpSp>
        <p:nvGrpSpPr>
          <p:cNvPr id="8" name="Group 8"/>
          <p:cNvGrpSpPr/>
          <p:nvPr/>
        </p:nvGrpSpPr>
        <p:grpSpPr>
          <a:xfrm rot="-5400000">
            <a:off x="16708069" y="8351213"/>
            <a:ext cx="1500922" cy="1500922"/>
            <a:chOff x="0" y="0"/>
            <a:chExt cx="2001230" cy="2001230"/>
          </a:xfrm>
        </p:grpSpPr>
        <p:sp>
          <p:nvSpPr>
            <p:cNvPr id="9" name="Freeform 9"/>
            <p:cNvSpPr/>
            <p:nvPr/>
          </p:nvSpPr>
          <p:spPr>
            <a:xfrm>
              <a:off x="12700" y="0"/>
              <a:ext cx="1988566" cy="1988566"/>
            </a:xfrm>
            <a:custGeom>
              <a:avLst/>
              <a:gdLst/>
              <a:ahLst/>
              <a:cxnLst/>
              <a:rect l="l" t="t" r="r" b="b"/>
              <a:pathLst>
                <a:path w="1988566" h="1988566">
                  <a:moveTo>
                    <a:pt x="1963166" y="1988566"/>
                  </a:moveTo>
                  <a:lnTo>
                    <a:pt x="1963166" y="12700"/>
                  </a:lnTo>
                  <a:lnTo>
                    <a:pt x="1975866" y="12700"/>
                  </a:lnTo>
                  <a:lnTo>
                    <a:pt x="1975866" y="25400"/>
                  </a:lnTo>
                  <a:lnTo>
                    <a:pt x="0" y="25400"/>
                  </a:lnTo>
                  <a:lnTo>
                    <a:pt x="0" y="0"/>
                  </a:lnTo>
                  <a:lnTo>
                    <a:pt x="1975866" y="0"/>
                  </a:lnTo>
                  <a:cubicBezTo>
                    <a:pt x="1982851" y="0"/>
                    <a:pt x="1988566" y="5715"/>
                    <a:pt x="1988566" y="12700"/>
                  </a:cubicBezTo>
                  <a:lnTo>
                    <a:pt x="1988566" y="1988566"/>
                  </a:lnTo>
                  <a:close/>
                </a:path>
              </a:pathLst>
            </a:custGeom>
            <a:solidFill>
              <a:srgbClr val="FFFFFF"/>
            </a:solidFill>
          </p:spPr>
          <p:txBody>
            <a:bodyPr/>
            <a:lstStyle/>
            <a:p>
              <a:endParaRPr lang="en-US"/>
            </a:p>
          </p:txBody>
        </p:sp>
      </p:grpSp>
      <p:grpSp>
        <p:nvGrpSpPr>
          <p:cNvPr id="10" name="Group 10"/>
          <p:cNvGrpSpPr/>
          <p:nvPr/>
        </p:nvGrpSpPr>
        <p:grpSpPr>
          <a:xfrm rot="-5400000">
            <a:off x="17359466" y="9002611"/>
            <a:ext cx="928534" cy="928534"/>
            <a:chOff x="0" y="0"/>
            <a:chExt cx="1238046" cy="1238046"/>
          </a:xfrm>
        </p:grpSpPr>
        <p:sp>
          <p:nvSpPr>
            <p:cNvPr id="11" name="Freeform 11"/>
            <p:cNvSpPr/>
            <p:nvPr/>
          </p:nvSpPr>
          <p:spPr>
            <a:xfrm>
              <a:off x="12700" y="0"/>
              <a:ext cx="1225296" cy="1225296"/>
            </a:xfrm>
            <a:custGeom>
              <a:avLst/>
              <a:gdLst/>
              <a:ahLst/>
              <a:cxnLst/>
              <a:rect l="l" t="t" r="r" b="b"/>
              <a:pathLst>
                <a:path w="1225296" h="1225296">
                  <a:moveTo>
                    <a:pt x="1199896" y="1225296"/>
                  </a:moveTo>
                  <a:lnTo>
                    <a:pt x="1199896" y="12700"/>
                  </a:lnTo>
                  <a:lnTo>
                    <a:pt x="1212596" y="12700"/>
                  </a:lnTo>
                  <a:lnTo>
                    <a:pt x="1212596" y="25400"/>
                  </a:lnTo>
                  <a:lnTo>
                    <a:pt x="0" y="25400"/>
                  </a:lnTo>
                  <a:lnTo>
                    <a:pt x="0" y="0"/>
                  </a:lnTo>
                  <a:lnTo>
                    <a:pt x="1212596" y="0"/>
                  </a:lnTo>
                  <a:cubicBezTo>
                    <a:pt x="1219581" y="0"/>
                    <a:pt x="1225296" y="5715"/>
                    <a:pt x="1225296" y="12700"/>
                  </a:cubicBezTo>
                  <a:lnTo>
                    <a:pt x="1225296" y="1225296"/>
                  </a:lnTo>
                  <a:close/>
                </a:path>
              </a:pathLst>
            </a:custGeom>
            <a:solidFill>
              <a:srgbClr val="FFFFFF"/>
            </a:solidFill>
          </p:spPr>
          <p:txBody>
            <a:bodyPr/>
            <a:lstStyle/>
            <a:p>
              <a:endParaRPr lang="en-US"/>
            </a:p>
          </p:txBody>
        </p:sp>
      </p:grpSp>
      <p:sp>
        <p:nvSpPr>
          <p:cNvPr id="12" name="TextBox 12"/>
          <p:cNvSpPr txBox="1"/>
          <p:nvPr/>
        </p:nvSpPr>
        <p:spPr>
          <a:xfrm>
            <a:off x="5414340" y="3859532"/>
            <a:ext cx="7924470" cy="697948"/>
          </a:xfrm>
          <a:prstGeom prst="rect">
            <a:avLst/>
          </a:prstGeom>
        </p:spPr>
        <p:txBody>
          <a:bodyPr lIns="0" tIns="0" rIns="0" bIns="0" rtlCol="0" anchor="t">
            <a:spAutoFit/>
          </a:bodyPr>
          <a:lstStyle/>
          <a:p>
            <a:pPr algn="ctr">
              <a:lnSpc>
                <a:spcPts val="5759"/>
              </a:lnSpc>
            </a:pPr>
            <a:r>
              <a:rPr lang="en-US" sz="4800" spc="-41" dirty="0">
                <a:solidFill>
                  <a:srgbClr val="4D1A57"/>
                </a:solidFill>
                <a:latin typeface="Arimo Bold"/>
              </a:rPr>
              <a:t>Aging Asian Americans</a:t>
            </a:r>
          </a:p>
        </p:txBody>
      </p:sp>
      <p:sp>
        <p:nvSpPr>
          <p:cNvPr id="13" name="TextBox 13"/>
          <p:cNvSpPr txBox="1"/>
          <p:nvPr/>
        </p:nvSpPr>
        <p:spPr>
          <a:xfrm>
            <a:off x="15065640" y="9748650"/>
            <a:ext cx="2457345" cy="247650"/>
          </a:xfrm>
          <a:prstGeom prst="rect">
            <a:avLst/>
          </a:prstGeom>
        </p:spPr>
        <p:txBody>
          <a:bodyPr lIns="0" tIns="0" rIns="0" bIns="0" rtlCol="0" anchor="t">
            <a:spAutoFit/>
          </a:bodyPr>
          <a:lstStyle/>
          <a:p>
            <a:pPr algn="r">
              <a:lnSpc>
                <a:spcPts val="1800"/>
              </a:lnSpc>
            </a:pPr>
            <a:r>
              <a:rPr lang="en-US" sz="1500" spc="286">
                <a:solidFill>
                  <a:srgbClr val="000000">
                    <a:alpha val="60000"/>
                  </a:srgbClr>
                </a:solidFill>
                <a:latin typeface="Arimo"/>
              </a:rPr>
              <a:t>9</a:t>
            </a:r>
          </a:p>
        </p:txBody>
      </p:sp>
      <p:sp>
        <p:nvSpPr>
          <p:cNvPr id="14" name="AutoShape 14"/>
          <p:cNvSpPr/>
          <p:nvPr/>
        </p:nvSpPr>
        <p:spPr>
          <a:xfrm flipV="1">
            <a:off x="1111775" y="-420571"/>
            <a:ext cx="19050" cy="3331768"/>
          </a:xfrm>
          <a:prstGeom prst="line">
            <a:avLst/>
          </a:prstGeom>
          <a:ln w="9525" cap="rnd">
            <a:solidFill>
              <a:srgbClr val="FFFFFF"/>
            </a:solidFill>
            <a:prstDash val="solid"/>
            <a:headEnd type="none" w="sm" len="sm"/>
            <a:tailEnd type="none" w="sm" len="sm"/>
          </a:ln>
        </p:spPr>
        <p:txBody>
          <a:bodyPr/>
          <a:lstStyle/>
          <a:p>
            <a:endParaRPr lang="en-US"/>
          </a:p>
        </p:txBody>
      </p:sp>
      <p:sp>
        <p:nvSpPr>
          <p:cNvPr id="15" name="AutoShape 15"/>
          <p:cNvSpPr/>
          <p:nvPr/>
        </p:nvSpPr>
        <p:spPr>
          <a:xfrm flipV="1">
            <a:off x="124758" y="1567957"/>
            <a:ext cx="2660450" cy="19050"/>
          </a:xfrm>
          <a:prstGeom prst="line">
            <a:avLst/>
          </a:prstGeom>
          <a:ln w="9525" cap="rnd">
            <a:solidFill>
              <a:srgbClr val="FFFFFF"/>
            </a:solidFill>
            <a:prstDash val="solid"/>
            <a:headEnd type="none" w="sm" len="sm"/>
            <a:tailEnd type="none" w="sm" len="sm"/>
          </a:ln>
        </p:spPr>
        <p:txBody>
          <a:bodyPr/>
          <a:lstStyle/>
          <a:p>
            <a:endParaRPr lang="en-US"/>
          </a:p>
        </p:txBody>
      </p:sp>
      <p:grpSp>
        <p:nvGrpSpPr>
          <p:cNvPr id="16" name="Group 16"/>
          <p:cNvGrpSpPr/>
          <p:nvPr/>
        </p:nvGrpSpPr>
        <p:grpSpPr>
          <a:xfrm rot="5400000">
            <a:off x="-37175" y="91606"/>
            <a:ext cx="1500922" cy="1500922"/>
            <a:chOff x="0" y="0"/>
            <a:chExt cx="2001230" cy="2001230"/>
          </a:xfrm>
        </p:grpSpPr>
        <p:sp>
          <p:nvSpPr>
            <p:cNvPr id="17" name="Freeform 17"/>
            <p:cNvSpPr/>
            <p:nvPr/>
          </p:nvSpPr>
          <p:spPr>
            <a:xfrm>
              <a:off x="12700" y="0"/>
              <a:ext cx="1988566" cy="1988566"/>
            </a:xfrm>
            <a:custGeom>
              <a:avLst/>
              <a:gdLst/>
              <a:ahLst/>
              <a:cxnLst/>
              <a:rect l="l" t="t" r="r" b="b"/>
              <a:pathLst>
                <a:path w="1988566" h="1988566">
                  <a:moveTo>
                    <a:pt x="1963166" y="1988566"/>
                  </a:moveTo>
                  <a:lnTo>
                    <a:pt x="1963166" y="12700"/>
                  </a:lnTo>
                  <a:lnTo>
                    <a:pt x="1975866" y="12700"/>
                  </a:lnTo>
                  <a:lnTo>
                    <a:pt x="1975866" y="25400"/>
                  </a:lnTo>
                  <a:lnTo>
                    <a:pt x="0" y="25400"/>
                  </a:lnTo>
                  <a:lnTo>
                    <a:pt x="0" y="0"/>
                  </a:lnTo>
                  <a:lnTo>
                    <a:pt x="1975866" y="0"/>
                  </a:lnTo>
                  <a:cubicBezTo>
                    <a:pt x="1982851" y="0"/>
                    <a:pt x="1988566" y="5715"/>
                    <a:pt x="1988566" y="12700"/>
                  </a:cubicBezTo>
                  <a:lnTo>
                    <a:pt x="1988566" y="1988566"/>
                  </a:lnTo>
                  <a:close/>
                </a:path>
              </a:pathLst>
            </a:custGeom>
            <a:solidFill>
              <a:srgbClr val="FFFFFF"/>
            </a:solidFill>
          </p:spPr>
          <p:txBody>
            <a:bodyPr/>
            <a:lstStyle/>
            <a:p>
              <a:endParaRPr lang="en-US"/>
            </a:p>
          </p:txBody>
        </p:sp>
      </p:grpSp>
      <p:grpSp>
        <p:nvGrpSpPr>
          <p:cNvPr id="18" name="Group 18"/>
          <p:cNvGrpSpPr/>
          <p:nvPr/>
        </p:nvGrpSpPr>
        <p:grpSpPr>
          <a:xfrm rot="5400000">
            <a:off x="-116183" y="12596"/>
            <a:ext cx="928534" cy="928534"/>
            <a:chOff x="0" y="0"/>
            <a:chExt cx="1238046" cy="1238046"/>
          </a:xfrm>
        </p:grpSpPr>
        <p:sp>
          <p:nvSpPr>
            <p:cNvPr id="19" name="Freeform 19"/>
            <p:cNvSpPr/>
            <p:nvPr/>
          </p:nvSpPr>
          <p:spPr>
            <a:xfrm>
              <a:off x="12700" y="0"/>
              <a:ext cx="1225296" cy="1225296"/>
            </a:xfrm>
            <a:custGeom>
              <a:avLst/>
              <a:gdLst/>
              <a:ahLst/>
              <a:cxnLst/>
              <a:rect l="l" t="t" r="r" b="b"/>
              <a:pathLst>
                <a:path w="1225296" h="1225296">
                  <a:moveTo>
                    <a:pt x="1199896" y="1225296"/>
                  </a:moveTo>
                  <a:lnTo>
                    <a:pt x="1199896" y="12700"/>
                  </a:lnTo>
                  <a:lnTo>
                    <a:pt x="1212596" y="12700"/>
                  </a:lnTo>
                  <a:lnTo>
                    <a:pt x="1212596" y="25400"/>
                  </a:lnTo>
                  <a:lnTo>
                    <a:pt x="0" y="25400"/>
                  </a:lnTo>
                  <a:lnTo>
                    <a:pt x="0" y="0"/>
                  </a:lnTo>
                  <a:lnTo>
                    <a:pt x="1212596" y="0"/>
                  </a:lnTo>
                  <a:cubicBezTo>
                    <a:pt x="1219581" y="0"/>
                    <a:pt x="1225296" y="5715"/>
                    <a:pt x="1225296" y="12700"/>
                  </a:cubicBezTo>
                  <a:lnTo>
                    <a:pt x="1225296" y="1225296"/>
                  </a:lnTo>
                  <a:close/>
                </a:path>
              </a:pathLst>
            </a:custGeom>
            <a:solidFill>
              <a:srgbClr val="FFFFFF"/>
            </a:solidFill>
          </p:spPr>
          <p:txBody>
            <a:bodyPr/>
            <a:lstStyle/>
            <a:p>
              <a:endParaRPr lang="en-US"/>
            </a:p>
          </p:txBody>
        </p:sp>
      </p:grpSp>
    </p:spTree>
    <p:extLst>
      <p:ext uri="{BB962C8B-B14F-4D97-AF65-F5344CB8AC3E}">
        <p14:creationId xmlns:p14="http://schemas.microsoft.com/office/powerpoint/2010/main" val="12023999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rosty">
    <a:dk1>
      <a:sysClr val="windowText" lastClr="000000"/>
    </a:dk1>
    <a:lt1>
      <a:sysClr val="window" lastClr="FFFFFF"/>
    </a:lt1>
    <a:dk2>
      <a:srgbClr val="0B2827"/>
    </a:dk2>
    <a:lt2>
      <a:srgbClr val="DAE3E3"/>
    </a:lt2>
    <a:accent1>
      <a:srgbClr val="767E37"/>
    </a:accent1>
    <a:accent2>
      <a:srgbClr val="B495C2"/>
    </a:accent2>
    <a:accent3>
      <a:srgbClr val="8FA3A3"/>
    </a:accent3>
    <a:accent4>
      <a:srgbClr val="CE7F01"/>
    </a:accent4>
    <a:accent5>
      <a:srgbClr val="D15A29"/>
    </a:accent5>
    <a:accent6>
      <a:srgbClr val="B88470"/>
    </a:accent6>
    <a:hlink>
      <a:srgbClr val="B57001"/>
    </a:hlink>
    <a:folHlink>
      <a:srgbClr val="996209"/>
    </a:folHlink>
  </a:clrScheme>
  <a:fontScheme name="Frosted Leaf">
    <a:majorFont>
      <a:latin typeface="Goudy Old Style"/>
      <a:ea typeface=""/>
      <a:cs typeface=""/>
    </a:majorFont>
    <a:minorFont>
      <a:latin typeface="Avenir Next LT Pro"/>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Frosty">
    <a:dk1>
      <a:sysClr val="windowText" lastClr="000000"/>
    </a:dk1>
    <a:lt1>
      <a:sysClr val="window" lastClr="FFFFFF"/>
    </a:lt1>
    <a:dk2>
      <a:srgbClr val="0B2827"/>
    </a:dk2>
    <a:lt2>
      <a:srgbClr val="DAE3E3"/>
    </a:lt2>
    <a:accent1>
      <a:srgbClr val="767E37"/>
    </a:accent1>
    <a:accent2>
      <a:srgbClr val="B495C2"/>
    </a:accent2>
    <a:accent3>
      <a:srgbClr val="8FA3A3"/>
    </a:accent3>
    <a:accent4>
      <a:srgbClr val="CE7F01"/>
    </a:accent4>
    <a:accent5>
      <a:srgbClr val="D15A29"/>
    </a:accent5>
    <a:accent6>
      <a:srgbClr val="B88470"/>
    </a:accent6>
    <a:hlink>
      <a:srgbClr val="B57001"/>
    </a:hlink>
    <a:folHlink>
      <a:srgbClr val="996209"/>
    </a:folHlink>
  </a:clrScheme>
  <a:fontScheme name="Frosted Leaf">
    <a:majorFont>
      <a:latin typeface="Goudy Old Style"/>
      <a:ea typeface=""/>
      <a:cs typeface=""/>
    </a:majorFont>
    <a:minorFont>
      <a:latin typeface="Avenir Next LT Pro"/>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8227</TotalTime>
  <Words>3951</Words>
  <Application>Microsoft Office PowerPoint</Application>
  <PresentationFormat>Custom</PresentationFormat>
  <Paragraphs>347</Paragraphs>
  <Slides>32</Slides>
  <Notes>32</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Calibri</vt:lpstr>
      <vt:lpstr>Arimo</vt:lpstr>
      <vt:lpstr>Arial</vt:lpstr>
      <vt:lpstr>Arimo Bold</vt:lpstr>
      <vt:lpstr>Google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Brainstorming Solutions to Service Barriers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Asian Americans, Aging and Caregiving_12.22.23.pptx</dc:title>
  <dc:creator>Mirza, Mansha Parven</dc:creator>
  <cp:lastModifiedBy>Bhowmik, Maya</cp:lastModifiedBy>
  <cp:revision>16</cp:revision>
  <dcterms:created xsi:type="dcterms:W3CDTF">2006-08-16T00:00:00Z</dcterms:created>
  <dcterms:modified xsi:type="dcterms:W3CDTF">2024-04-24T17:23:31Z</dcterms:modified>
  <dc:identifier>DAF3wvIy0AE</dc:identifier>
</cp:coreProperties>
</file>